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22"/>
  </p:handoutMasterIdLst>
  <p:sldIdLst>
    <p:sldId id="16602485" r:id="rId3"/>
    <p:sldId id="16602491" r:id="rId5"/>
    <p:sldId id="16602492" r:id="rId6"/>
    <p:sldId id="16602523" r:id="rId7"/>
    <p:sldId id="16602764" r:id="rId8"/>
    <p:sldId id="16602767" r:id="rId9"/>
    <p:sldId id="16602763" r:id="rId10"/>
    <p:sldId id="16602547" r:id="rId11"/>
    <p:sldId id="16602768" r:id="rId12"/>
    <p:sldId id="16602769" r:id="rId13"/>
    <p:sldId id="16602770" r:id="rId14"/>
    <p:sldId id="16602771" r:id="rId15"/>
    <p:sldId id="16602772" r:id="rId16"/>
    <p:sldId id="16602773" r:id="rId17"/>
    <p:sldId id="16602774" r:id="rId18"/>
    <p:sldId id="16602765" r:id="rId19"/>
    <p:sldId id="16602513" r:id="rId20"/>
    <p:sldId id="16602493" r:id="rId21"/>
  </p:sldIdLst>
  <p:sldSz cx="12192000" cy="6858000"/>
  <p:notesSz cx="6858000" cy="9144000"/>
  <p:custDataLst>
    <p:tags r:id="rId2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其他说明" id="{4D154B39-D9C1-4BFD-A8CA-AF7452B6E814}">
          <p14:sldIdLst/>
        </p14:section>
        <p14:section name="工作汇报页面" id="{C30CC023-63B7-4AFA-B329-6870B3466EA5}">
          <p14:sldIdLst>
            <p14:sldId id="16602485"/>
            <p14:sldId id="16602491"/>
            <p14:sldId id="16602492"/>
            <p14:sldId id="16602523"/>
            <p14:sldId id="16602764"/>
            <p14:sldId id="16602767"/>
            <p14:sldId id="16602763"/>
            <p14:sldId id="16602547"/>
            <p14:sldId id="16602768"/>
            <p14:sldId id="16602769"/>
            <p14:sldId id="16602770"/>
            <p14:sldId id="16602771"/>
            <p14:sldId id="16602772"/>
            <p14:sldId id="16602773"/>
            <p14:sldId id="16602774"/>
            <p14:sldId id="16602765"/>
            <p14:sldId id="16602513"/>
            <p14:sldId id="16602493"/>
          </p14:sldIdLst>
        </p14:section>
        <p14:section name="数据图表页面" id="{11FB2118-786D-4AFD-AE14-7161A88BD965}">
          <p14:sldIdLst/>
        </p14:section>
        <p14:section name="图文排版页面" id="{3D62566F-6510-4704-9874-38DA1EB22272}">
          <p14:sldIdLst/>
        </p14:section>
        <p14:section name="思维模型页面" id="{5E9E9ED0-85DC-45DA-9F82-9349AF5FEB49}">
          <p14:sldIdLst/>
        </p14:section>
        <p14:section name="逻辑架构图" id="{9179DB17-4D1A-4C9E-B158-231372563BD2}">
          <p14:sldIdLst/>
        </p14:section>
      </p14:sectionLst>
    </p:ext>
    <p:ext uri="{EFAFB233-063F-42B5-8137-9DF3F51BA10A}">
      <p15:sldGuideLst xmlns:p15="http://schemas.microsoft.com/office/powerpoint/2012/main">
        <p15:guide id="1" pos="208" userDrawn="1">
          <p15:clr>
            <a:srgbClr val="A4A3A4"/>
          </p15:clr>
        </p15:guide>
        <p15:guide id="2" pos="7491" userDrawn="1">
          <p15:clr>
            <a:srgbClr val="A4A3A4"/>
          </p15:clr>
        </p15:guide>
        <p15:guide id="4" orient="horz" pos="755" userDrawn="1">
          <p15:clr>
            <a:srgbClr val="A4A3A4"/>
          </p15:clr>
        </p15:guide>
        <p15:guide id="5" orient="horz" pos="40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CC8FB"/>
    <a:srgbClr val="5FCCAD"/>
    <a:srgbClr val="81D319"/>
    <a:srgbClr val="4FE5AE"/>
    <a:srgbClr val="0C80E4"/>
    <a:srgbClr val="0B4E8C"/>
    <a:srgbClr val="1757B5"/>
    <a:srgbClr val="134895"/>
    <a:srgbClr val="1C369C"/>
    <a:srgbClr val="DB6F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35" autoAdjust="0"/>
    <p:restoredTop sz="94269" autoAdjust="0"/>
  </p:normalViewPr>
  <p:slideViewPr>
    <p:cSldViewPr snapToGrid="0" showGuides="1">
      <p:cViewPr varScale="1">
        <p:scale>
          <a:sx n="77" d="100"/>
          <a:sy n="77" d="100"/>
        </p:scale>
        <p:origin x="64" y="484"/>
      </p:cViewPr>
      <p:guideLst>
        <p:guide pos="208"/>
        <p:guide pos="7491"/>
        <p:guide orient="horz" pos="755"/>
        <p:guide orient="horz" pos="40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-11245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6" Type="http://schemas.openxmlformats.org/officeDocument/2006/relationships/tags" Target="tags/tag132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handoutMaster" Target="handoutMasters/handoutMaster1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Arial" panose="020B0604020202020204" pitchFamily="34" charset="0"/>
              <a:ea typeface="HarmonyOS Sans SC" panose="00000500000000000000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Arial" panose="020B0604020202020204" pitchFamily="34" charset="0"/>
                <a:ea typeface="HarmonyOS Sans SC" panose="00000500000000000000" charset="-122"/>
              </a:rPr>
            </a:fld>
            <a:endParaRPr lang="zh-CN" altLang="en-US">
              <a:latin typeface="Arial" panose="020B0604020202020204" pitchFamily="34" charset="0"/>
              <a:ea typeface="HarmonyOS Sans SC" panose="00000500000000000000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Arial" panose="020B0604020202020204" pitchFamily="34" charset="0"/>
              <a:ea typeface="HarmonyOS Sans SC" panose="00000500000000000000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Arial" panose="020B0604020202020204" pitchFamily="34" charset="0"/>
                <a:ea typeface="HarmonyOS Sans SC" panose="00000500000000000000" charset="-122"/>
              </a:rPr>
            </a:fld>
            <a:endParaRPr lang="zh-CN" altLang="en-US">
              <a:latin typeface="Arial" panose="020B0604020202020204" pitchFamily="34" charset="0"/>
              <a:ea typeface="HarmonyOS Sans SC" panose="00000500000000000000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HarmonyOS Sans SC" panose="00000500000000000000" charset="-122"/>
                <a:ea typeface="HarmonyOS Sans SC" panose="00000500000000000000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HarmonyOS Sans SC" panose="00000500000000000000" charset="-122"/>
                <a:ea typeface="HarmonyOS Sans SC" panose="00000500000000000000" charset="-122"/>
              </a:defRPr>
            </a:lvl1pPr>
          </a:lstStyle>
          <a:p>
            <a:fld id="{620D5058-E6EA-4CD6-B4F4-4099041A3F9C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HarmonyOS Sans SC" panose="00000500000000000000" charset="-122"/>
                <a:ea typeface="HarmonyOS Sans SC" panose="00000500000000000000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HarmonyOS Sans SC" panose="00000500000000000000" charset="-122"/>
                <a:ea typeface="HarmonyOS Sans SC" panose="00000500000000000000" charset="-122"/>
              </a:defRPr>
            </a:lvl1pPr>
          </a:lstStyle>
          <a:p>
            <a:fld id="{7C843554-B6AC-46AE-9DD4-171129B326D6}" type="slidenum">
              <a:rPr lang="zh-CN" altLang="en-US" smtClean="0"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HarmonyOS Sans SC" panose="00000500000000000000" charset="-122"/>
        <a:ea typeface="HarmonyOS Sans SC" panose="00000500000000000000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HarmonyOS Sans SC" panose="00000500000000000000" charset="-122"/>
        <a:ea typeface="HarmonyOS Sans SC" panose="00000500000000000000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HarmonyOS Sans SC" panose="00000500000000000000" charset="-122"/>
        <a:ea typeface="HarmonyOS Sans SC" panose="00000500000000000000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HarmonyOS Sans SC" panose="00000500000000000000" charset="-122"/>
        <a:ea typeface="HarmonyOS Sans SC" panose="00000500000000000000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HarmonyOS Sans SC" panose="00000500000000000000" charset="-122"/>
        <a:ea typeface="HarmonyOS Sans SC" panose="00000500000000000000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01742F-BF78-4C63-9CE0-9B994B61813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01742F-BF78-4C63-9CE0-9B994B61813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01742F-BF78-4C63-9CE0-9B994B61813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01742F-BF78-4C63-9CE0-9B994B61813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01742F-BF78-4C63-9CE0-9B994B61813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01742F-BF78-4C63-9CE0-9B994B61813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01742F-BF78-4C63-9CE0-9B994B61813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5" Type="http://schemas.openxmlformats.org/officeDocument/2006/relationships/image" Target="../media/image1.png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dk1">
                    <a:lumMod val="100000"/>
                  </a:schemeClr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dk1">
                    <a:lumMod val="10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dk1">
                    <a:lumMod val="100000"/>
                    <a:tint val="82000"/>
                  </a:schemeClr>
                </a:solidFill>
              </a:defRPr>
            </a:lvl1pPr>
          </a:lstStyle>
          <a:p>
            <a:fld id="{1E89DF2E-0235-42CA-A6B4-8584AC42DCF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dk1">
                    <a:lumMod val="100000"/>
                    <a:tint val="82000"/>
                  </a:schemeClr>
                </a:solidFill>
              </a:defRPr>
            </a:lvl1pPr>
          </a:lstStyle>
          <a:p>
            <a:fld id="{2962B124-AFD5-4D1B-B714-4DE6810165E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dk1">
                    <a:lumMod val="100000"/>
                  </a:schemeClr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dk1">
                    <a:lumMod val="100000"/>
                    <a:tint val="82000"/>
                  </a:schemeClr>
                </a:solidFill>
              </a:defRPr>
            </a:lvl1pPr>
          </a:lstStyle>
          <a:p>
            <a:fld id="{1E89DF2E-0235-42CA-A6B4-8584AC42DCF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dk1">
                    <a:lumMod val="100000"/>
                    <a:tint val="82000"/>
                  </a:schemeClr>
                </a:solidFill>
              </a:defRPr>
            </a:lvl1pPr>
          </a:lstStyle>
          <a:p>
            <a:fld id="{2962B124-AFD5-4D1B-B714-4DE6810165E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-9891" y="-4546"/>
            <a:ext cx="12211781" cy="686254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/>
              </a:gs>
              <a:gs pos="46000">
                <a:schemeClr val="accent1">
                  <a:lumMod val="5000"/>
                  <a:lumOff val="9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cxnSp>
        <p:nvCxnSpPr>
          <p:cNvPr id="13" name="PA-直接连接符 17"/>
          <p:cNvCxnSpPr/>
          <p:nvPr userDrawn="1">
            <p:custDataLst>
              <p:tags r:id="rId2"/>
            </p:custDataLst>
          </p:nvPr>
        </p:nvCxnSpPr>
        <p:spPr>
          <a:xfrm>
            <a:off x="156019" y="237551"/>
            <a:ext cx="1064151" cy="0"/>
          </a:xfrm>
          <a:prstGeom prst="line">
            <a:avLst/>
          </a:prstGeom>
          <a:gradFill flip="none" rotWithShape="1">
            <a:gsLst>
              <a:gs pos="0">
                <a:srgbClr val="E6564F"/>
              </a:gs>
              <a:gs pos="70000">
                <a:srgbClr val="D12A22"/>
              </a:gs>
            </a:gsLst>
            <a:lin ang="5400000" scaled="1"/>
            <a:tileRect/>
          </a:gradFill>
          <a:ln w="25400">
            <a:gradFill>
              <a:gsLst>
                <a:gs pos="11000">
                  <a:schemeClr val="accent2"/>
                </a:gs>
                <a:gs pos="97000">
                  <a:schemeClr val="accent2">
                    <a:alpha val="0"/>
                  </a:schemeClr>
                </a:gs>
              </a:gsLst>
              <a:lin ang="0" scaled="0"/>
            </a:gradFill>
          </a:ln>
          <a:effectLst>
            <a:outerShdw blurRad="88900" dist="88900" dir="5400000" algn="t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5" name="PA-直接连接符 17"/>
          <p:cNvCxnSpPr/>
          <p:nvPr userDrawn="1">
            <p:custDataLst>
              <p:tags r:id="rId3"/>
            </p:custDataLst>
          </p:nvPr>
        </p:nvCxnSpPr>
        <p:spPr>
          <a:xfrm flipH="1">
            <a:off x="297563" y="128963"/>
            <a:ext cx="1" cy="389401"/>
          </a:xfrm>
          <a:prstGeom prst="line">
            <a:avLst/>
          </a:prstGeom>
          <a:gradFill flip="none" rotWithShape="1">
            <a:gsLst>
              <a:gs pos="0">
                <a:srgbClr val="E6564F"/>
              </a:gs>
              <a:gs pos="70000">
                <a:srgbClr val="D12A22"/>
              </a:gs>
            </a:gsLst>
            <a:lin ang="5400000" scaled="1"/>
            <a:tileRect/>
          </a:gradFill>
          <a:ln w="25400">
            <a:gradFill>
              <a:gsLst>
                <a:gs pos="11000">
                  <a:schemeClr val="accent2"/>
                </a:gs>
                <a:gs pos="97000">
                  <a:schemeClr val="accent2">
                    <a:alpha val="0"/>
                  </a:schemeClr>
                </a:gs>
              </a:gsLst>
              <a:lin ang="5400000" scaled="0"/>
            </a:gradFill>
          </a:ln>
          <a:effectLst>
            <a:outerShdw blurRad="88900" dist="88900" dir="5400000" algn="t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6" name="PA-直接连接符 17"/>
          <p:cNvCxnSpPr/>
          <p:nvPr userDrawn="1">
            <p:custDataLst>
              <p:tags r:id="rId4"/>
            </p:custDataLst>
          </p:nvPr>
        </p:nvCxnSpPr>
        <p:spPr>
          <a:xfrm>
            <a:off x="297563" y="758014"/>
            <a:ext cx="11589637" cy="0"/>
          </a:xfrm>
          <a:prstGeom prst="line">
            <a:avLst/>
          </a:prstGeom>
          <a:gradFill flip="none" rotWithShape="1">
            <a:gsLst>
              <a:gs pos="0">
                <a:srgbClr val="E6564F"/>
              </a:gs>
              <a:gs pos="70000">
                <a:srgbClr val="D12A22"/>
              </a:gs>
            </a:gsLst>
            <a:lin ang="5400000" scaled="1"/>
            <a:tileRect/>
          </a:gradFill>
          <a:ln w="38100">
            <a:gradFill>
              <a:gsLst>
                <a:gs pos="0">
                  <a:schemeClr val="accent1"/>
                </a:gs>
                <a:gs pos="87000">
                  <a:schemeClr val="accent1">
                    <a:alpha val="10000"/>
                  </a:schemeClr>
                </a:gs>
              </a:gsLst>
              <a:lin ang="0" scaled="0"/>
            </a:gradFill>
          </a:ln>
          <a:effectLst>
            <a:outerShdw blurRad="88900" dist="88900" dir="5400000" algn="t" rotWithShape="0">
              <a:schemeClr val="accent1">
                <a:alpha val="1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7" name="标题 16"/>
          <p:cNvSpPr>
            <a:spLocks noGrp="1"/>
          </p:cNvSpPr>
          <p:nvPr>
            <p:ph type="title"/>
          </p:nvPr>
        </p:nvSpPr>
        <p:spPr>
          <a:xfrm>
            <a:off x="330202" y="241955"/>
            <a:ext cx="6341533" cy="589084"/>
          </a:xfrm>
        </p:spPr>
        <p:txBody>
          <a:bodyPr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800" b="1" kern="1200" dirty="0">
                <a:gradFill>
                  <a:gsLst>
                    <a:gs pos="0">
                      <a:schemeClr val="accent1"/>
                    </a:gs>
                    <a:gs pos="100000">
                      <a:schemeClr val="accent1">
                        <a:lumMod val="80000"/>
                        <a:lumOff val="20000"/>
                      </a:schemeClr>
                    </a:gs>
                  </a:gsLst>
                  <a:lin ang="0" scaled="0"/>
                </a:gradFill>
                <a:effectLst>
                  <a:outerShdw blurRad="228600" dist="114300" dir="5400000" algn="t" rotWithShape="0">
                    <a:schemeClr val="accent1">
                      <a:alpha val="10000"/>
                    </a:schemeClr>
                  </a:outerShdw>
                </a:effectLst>
                <a:latin typeface="+mj-ea"/>
                <a:ea typeface="+mj-ea"/>
                <a:cs typeface="+mn-cs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1" name="文本框 10"/>
          <p:cNvSpPr txBox="1"/>
          <p:nvPr userDrawn="1"/>
        </p:nvSpPr>
        <p:spPr>
          <a:xfrm>
            <a:off x="9433375" y="408942"/>
            <a:ext cx="1967230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+mn-cs"/>
              </a:rPr>
              <a:t>大连润锋科技有限公司</a:t>
            </a:r>
            <a:endParaRPr kumimoji="0" lang="zh-CN" sz="14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HarmonyOS Sans SC" panose="00000500000000000000" charset="-122"/>
              <a:ea typeface="HarmonyOS Sans SC" panose="00000500000000000000" charset="-122"/>
              <a:cs typeface="+mn-cs"/>
            </a:endParaRPr>
          </a:p>
        </p:txBody>
      </p:sp>
      <p:pic>
        <p:nvPicPr>
          <p:cNvPr id="3" name="图片 2" descr="润锋  LOGO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400790" y="312420"/>
            <a:ext cx="735965" cy="33147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空白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dk1">
                    <a:lumMod val="100000"/>
                    <a:tint val="82000"/>
                  </a:schemeClr>
                </a:solidFill>
              </a:defRPr>
            </a:lvl1pPr>
          </a:lstStyle>
          <a:p>
            <a:fld id="{1E89DF2E-0235-42CA-A6B4-8584AC42DCF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dk1">
                    <a:lumMod val="100000"/>
                    <a:tint val="82000"/>
                  </a:schemeClr>
                </a:solidFill>
              </a:defRPr>
            </a:lvl1pPr>
          </a:lstStyle>
          <a:p>
            <a:fld id="{2962B124-AFD5-4D1B-B714-4DE6810165E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dk1">
              <a:lumMod val="100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dk1">
              <a:lumMod val="10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dk1">
              <a:lumMod val="10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dk1">
              <a:lumMod val="10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dk1">
              <a:lumMod val="10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dk1">
              <a:lumMod val="10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62.xml"/><Relationship Id="rId8" Type="http://schemas.openxmlformats.org/officeDocument/2006/relationships/tags" Target="../tags/tag61.xml"/><Relationship Id="rId7" Type="http://schemas.openxmlformats.org/officeDocument/2006/relationships/tags" Target="../tags/tag60.xml"/><Relationship Id="rId6" Type="http://schemas.openxmlformats.org/officeDocument/2006/relationships/tags" Target="../tags/tag59.xml"/><Relationship Id="rId5" Type="http://schemas.openxmlformats.org/officeDocument/2006/relationships/tags" Target="../tags/tag58.xml"/><Relationship Id="rId4" Type="http://schemas.openxmlformats.org/officeDocument/2006/relationships/tags" Target="../tags/tag57.xml"/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5" Type="http://schemas.openxmlformats.org/officeDocument/2006/relationships/slideLayout" Target="../slideLayouts/slideLayout3.xml"/><Relationship Id="rId14" Type="http://schemas.openxmlformats.org/officeDocument/2006/relationships/tags" Target="../tags/tag67.xml"/><Relationship Id="rId13" Type="http://schemas.openxmlformats.org/officeDocument/2006/relationships/tags" Target="../tags/tag66.xml"/><Relationship Id="rId12" Type="http://schemas.openxmlformats.org/officeDocument/2006/relationships/tags" Target="../tags/tag65.xml"/><Relationship Id="rId11" Type="http://schemas.openxmlformats.org/officeDocument/2006/relationships/tags" Target="../tags/tag64.xml"/><Relationship Id="rId10" Type="http://schemas.openxmlformats.org/officeDocument/2006/relationships/tags" Target="../tags/tag63.xml"/><Relationship Id="rId1" Type="http://schemas.openxmlformats.org/officeDocument/2006/relationships/tags" Target="../tags/tag54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76.xml"/><Relationship Id="rId8" Type="http://schemas.openxmlformats.org/officeDocument/2006/relationships/tags" Target="../tags/tag75.xml"/><Relationship Id="rId7" Type="http://schemas.openxmlformats.org/officeDocument/2006/relationships/tags" Target="../tags/tag74.xml"/><Relationship Id="rId6" Type="http://schemas.openxmlformats.org/officeDocument/2006/relationships/tags" Target="../tags/tag73.xml"/><Relationship Id="rId5" Type="http://schemas.openxmlformats.org/officeDocument/2006/relationships/tags" Target="../tags/tag72.xml"/><Relationship Id="rId4" Type="http://schemas.openxmlformats.org/officeDocument/2006/relationships/tags" Target="../tags/tag71.xml"/><Relationship Id="rId3" Type="http://schemas.openxmlformats.org/officeDocument/2006/relationships/tags" Target="../tags/tag70.xml"/><Relationship Id="rId2" Type="http://schemas.openxmlformats.org/officeDocument/2006/relationships/tags" Target="../tags/tag69.xml"/><Relationship Id="rId15" Type="http://schemas.openxmlformats.org/officeDocument/2006/relationships/slideLayout" Target="../slideLayouts/slideLayout3.xml"/><Relationship Id="rId14" Type="http://schemas.openxmlformats.org/officeDocument/2006/relationships/tags" Target="../tags/tag81.xml"/><Relationship Id="rId13" Type="http://schemas.openxmlformats.org/officeDocument/2006/relationships/tags" Target="../tags/tag80.xml"/><Relationship Id="rId12" Type="http://schemas.openxmlformats.org/officeDocument/2006/relationships/tags" Target="../tags/tag79.xml"/><Relationship Id="rId11" Type="http://schemas.openxmlformats.org/officeDocument/2006/relationships/tags" Target="../tags/tag78.xml"/><Relationship Id="rId10" Type="http://schemas.openxmlformats.org/officeDocument/2006/relationships/tags" Target="../tags/tag77.xml"/><Relationship Id="rId1" Type="http://schemas.openxmlformats.org/officeDocument/2006/relationships/tags" Target="../tags/tag68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90.xml"/><Relationship Id="rId8" Type="http://schemas.openxmlformats.org/officeDocument/2006/relationships/tags" Target="../tags/tag89.xml"/><Relationship Id="rId7" Type="http://schemas.openxmlformats.org/officeDocument/2006/relationships/tags" Target="../tags/tag88.xml"/><Relationship Id="rId6" Type="http://schemas.openxmlformats.org/officeDocument/2006/relationships/tags" Target="../tags/tag87.xml"/><Relationship Id="rId5" Type="http://schemas.openxmlformats.org/officeDocument/2006/relationships/tags" Target="../tags/tag86.xml"/><Relationship Id="rId4" Type="http://schemas.openxmlformats.org/officeDocument/2006/relationships/tags" Target="../tags/tag85.xml"/><Relationship Id="rId3" Type="http://schemas.openxmlformats.org/officeDocument/2006/relationships/tags" Target="../tags/tag84.xml"/><Relationship Id="rId2" Type="http://schemas.openxmlformats.org/officeDocument/2006/relationships/tags" Target="../tags/tag83.xml"/><Relationship Id="rId15" Type="http://schemas.openxmlformats.org/officeDocument/2006/relationships/slideLayout" Target="../slideLayouts/slideLayout3.xml"/><Relationship Id="rId14" Type="http://schemas.openxmlformats.org/officeDocument/2006/relationships/tags" Target="../tags/tag95.xml"/><Relationship Id="rId13" Type="http://schemas.openxmlformats.org/officeDocument/2006/relationships/tags" Target="../tags/tag94.xml"/><Relationship Id="rId12" Type="http://schemas.openxmlformats.org/officeDocument/2006/relationships/tags" Target="../tags/tag93.xml"/><Relationship Id="rId11" Type="http://schemas.openxmlformats.org/officeDocument/2006/relationships/tags" Target="../tags/tag92.xml"/><Relationship Id="rId10" Type="http://schemas.openxmlformats.org/officeDocument/2006/relationships/tags" Target="../tags/tag91.xml"/><Relationship Id="rId1" Type="http://schemas.openxmlformats.org/officeDocument/2006/relationships/tags" Target="../tags/tag82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104.xml"/><Relationship Id="rId8" Type="http://schemas.openxmlformats.org/officeDocument/2006/relationships/tags" Target="../tags/tag103.xml"/><Relationship Id="rId7" Type="http://schemas.openxmlformats.org/officeDocument/2006/relationships/tags" Target="../tags/tag102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4" Type="http://schemas.openxmlformats.org/officeDocument/2006/relationships/tags" Target="../tags/tag99.xml"/><Relationship Id="rId3" Type="http://schemas.openxmlformats.org/officeDocument/2006/relationships/tags" Target="../tags/tag98.xml"/><Relationship Id="rId2" Type="http://schemas.openxmlformats.org/officeDocument/2006/relationships/tags" Target="../tags/tag97.xml"/><Relationship Id="rId17" Type="http://schemas.openxmlformats.org/officeDocument/2006/relationships/slideLayout" Target="../slideLayouts/slideLayout3.xml"/><Relationship Id="rId16" Type="http://schemas.openxmlformats.org/officeDocument/2006/relationships/tags" Target="../tags/tag111.xml"/><Relationship Id="rId15" Type="http://schemas.openxmlformats.org/officeDocument/2006/relationships/tags" Target="../tags/tag110.xml"/><Relationship Id="rId14" Type="http://schemas.openxmlformats.org/officeDocument/2006/relationships/tags" Target="../tags/tag109.xml"/><Relationship Id="rId13" Type="http://schemas.openxmlformats.org/officeDocument/2006/relationships/tags" Target="../tags/tag108.xml"/><Relationship Id="rId12" Type="http://schemas.openxmlformats.org/officeDocument/2006/relationships/tags" Target="../tags/tag107.xml"/><Relationship Id="rId11" Type="http://schemas.openxmlformats.org/officeDocument/2006/relationships/tags" Target="../tags/tag106.xml"/><Relationship Id="rId10" Type="http://schemas.openxmlformats.org/officeDocument/2006/relationships/tags" Target="../tags/tag105.xml"/><Relationship Id="rId1" Type="http://schemas.openxmlformats.org/officeDocument/2006/relationships/tags" Target="../tags/tag96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120.xml"/><Relationship Id="rId8" Type="http://schemas.openxmlformats.org/officeDocument/2006/relationships/tags" Target="../tags/tag119.xml"/><Relationship Id="rId7" Type="http://schemas.openxmlformats.org/officeDocument/2006/relationships/tags" Target="../tags/tag118.xml"/><Relationship Id="rId6" Type="http://schemas.openxmlformats.org/officeDocument/2006/relationships/tags" Target="../tags/tag117.xml"/><Relationship Id="rId5" Type="http://schemas.openxmlformats.org/officeDocument/2006/relationships/tags" Target="../tags/tag116.xml"/><Relationship Id="rId4" Type="http://schemas.openxmlformats.org/officeDocument/2006/relationships/tags" Target="../tags/tag115.xml"/><Relationship Id="rId3" Type="http://schemas.openxmlformats.org/officeDocument/2006/relationships/tags" Target="../tags/tag114.xml"/><Relationship Id="rId2" Type="http://schemas.openxmlformats.org/officeDocument/2006/relationships/tags" Target="../tags/tag113.xml"/><Relationship Id="rId11" Type="http://schemas.openxmlformats.org/officeDocument/2006/relationships/slideLayout" Target="../slideLayouts/slideLayout3.xml"/><Relationship Id="rId10" Type="http://schemas.openxmlformats.org/officeDocument/2006/relationships/tags" Target="../tags/tag121.xml"/><Relationship Id="rId1" Type="http://schemas.openxmlformats.org/officeDocument/2006/relationships/tags" Target="../tags/tag112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130.xml"/><Relationship Id="rId8" Type="http://schemas.openxmlformats.org/officeDocument/2006/relationships/tags" Target="../tags/tag129.xml"/><Relationship Id="rId7" Type="http://schemas.openxmlformats.org/officeDocument/2006/relationships/tags" Target="../tags/tag128.xml"/><Relationship Id="rId6" Type="http://schemas.openxmlformats.org/officeDocument/2006/relationships/tags" Target="../tags/tag127.xml"/><Relationship Id="rId5" Type="http://schemas.openxmlformats.org/officeDocument/2006/relationships/tags" Target="../tags/tag126.xml"/><Relationship Id="rId4" Type="http://schemas.openxmlformats.org/officeDocument/2006/relationships/tags" Target="../tags/tag125.xml"/><Relationship Id="rId3" Type="http://schemas.openxmlformats.org/officeDocument/2006/relationships/tags" Target="../tags/tag124.xml"/><Relationship Id="rId2" Type="http://schemas.openxmlformats.org/officeDocument/2006/relationships/tags" Target="../tags/tag123.xml"/><Relationship Id="rId11" Type="http://schemas.openxmlformats.org/officeDocument/2006/relationships/slideLayout" Target="../slideLayouts/slideLayout3.xml"/><Relationship Id="rId10" Type="http://schemas.openxmlformats.org/officeDocument/2006/relationships/tags" Target="../tags/tag131.xml"/><Relationship Id="rId1" Type="http://schemas.openxmlformats.org/officeDocument/2006/relationships/tags" Target="../tags/tag12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2.xml"/><Relationship Id="rId8" Type="http://schemas.openxmlformats.org/officeDocument/2006/relationships/tags" Target="../tags/tag11.xml"/><Relationship Id="rId7" Type="http://schemas.openxmlformats.org/officeDocument/2006/relationships/tags" Target="../tags/tag10.xml"/><Relationship Id="rId6" Type="http://schemas.openxmlformats.org/officeDocument/2006/relationships/tags" Target="../tags/tag9.xml"/><Relationship Id="rId5" Type="http://schemas.openxmlformats.org/officeDocument/2006/relationships/tags" Target="../tags/tag8.xml"/><Relationship Id="rId4" Type="http://schemas.openxmlformats.org/officeDocument/2006/relationships/tags" Target="../tags/tag7.xml"/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9" Type="http://schemas.openxmlformats.org/officeDocument/2006/relationships/notesSlide" Target="../notesSlides/notesSlide2.xml"/><Relationship Id="rId18" Type="http://schemas.openxmlformats.org/officeDocument/2006/relationships/slideLayout" Target="../slideLayouts/slideLayout2.xml"/><Relationship Id="rId17" Type="http://schemas.openxmlformats.org/officeDocument/2006/relationships/tags" Target="../tags/tag20.xml"/><Relationship Id="rId16" Type="http://schemas.openxmlformats.org/officeDocument/2006/relationships/tags" Target="../tags/tag19.xml"/><Relationship Id="rId15" Type="http://schemas.openxmlformats.org/officeDocument/2006/relationships/tags" Target="../tags/tag18.xml"/><Relationship Id="rId14" Type="http://schemas.openxmlformats.org/officeDocument/2006/relationships/tags" Target="../tags/tag17.xml"/><Relationship Id="rId13" Type="http://schemas.openxmlformats.org/officeDocument/2006/relationships/tags" Target="../tags/tag16.xml"/><Relationship Id="rId12" Type="http://schemas.openxmlformats.org/officeDocument/2006/relationships/tags" Target="../tags/tag15.xml"/><Relationship Id="rId11" Type="http://schemas.openxmlformats.org/officeDocument/2006/relationships/tags" Target="../tags/tag14.xml"/><Relationship Id="rId10" Type="http://schemas.openxmlformats.org/officeDocument/2006/relationships/tags" Target="../tags/tag13.xml"/><Relationship Id="rId1" Type="http://schemas.openxmlformats.org/officeDocument/2006/relationships/tags" Target="../tags/tag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0" Type="http://schemas.openxmlformats.org/officeDocument/2006/relationships/slideLayout" Target="../slideLayouts/slideLayout3.xml"/><Relationship Id="rId2" Type="http://schemas.openxmlformats.org/officeDocument/2006/relationships/tags" Target="../tags/tag22.xml"/><Relationship Id="rId19" Type="http://schemas.openxmlformats.org/officeDocument/2006/relationships/tags" Target="../tags/tag39.xml"/><Relationship Id="rId18" Type="http://schemas.openxmlformats.org/officeDocument/2006/relationships/tags" Target="../tags/tag38.xml"/><Relationship Id="rId17" Type="http://schemas.openxmlformats.org/officeDocument/2006/relationships/tags" Target="../tags/tag37.xml"/><Relationship Id="rId16" Type="http://schemas.openxmlformats.org/officeDocument/2006/relationships/tags" Target="../tags/tag36.xml"/><Relationship Id="rId15" Type="http://schemas.openxmlformats.org/officeDocument/2006/relationships/tags" Target="../tags/tag35.xml"/><Relationship Id="rId14" Type="http://schemas.openxmlformats.org/officeDocument/2006/relationships/tags" Target="../tags/tag34.xml"/><Relationship Id="rId13" Type="http://schemas.openxmlformats.org/officeDocument/2006/relationships/tags" Target="../tags/tag33.xml"/><Relationship Id="rId12" Type="http://schemas.openxmlformats.org/officeDocument/2006/relationships/tags" Target="../tags/tag32.xml"/><Relationship Id="rId11" Type="http://schemas.openxmlformats.org/officeDocument/2006/relationships/tags" Target="../tags/tag31.xml"/><Relationship Id="rId10" Type="http://schemas.openxmlformats.org/officeDocument/2006/relationships/tags" Target="../tags/tag30.xml"/><Relationship Id="rId1" Type="http://schemas.openxmlformats.org/officeDocument/2006/relationships/tags" Target="../tags/tag21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48.xml"/><Relationship Id="rId8" Type="http://schemas.openxmlformats.org/officeDocument/2006/relationships/tags" Target="../tags/tag47.xml"/><Relationship Id="rId7" Type="http://schemas.openxmlformats.org/officeDocument/2006/relationships/tags" Target="../tags/tag46.xml"/><Relationship Id="rId6" Type="http://schemas.openxmlformats.org/officeDocument/2006/relationships/tags" Target="../tags/tag45.xml"/><Relationship Id="rId5" Type="http://schemas.openxmlformats.org/officeDocument/2006/relationships/tags" Target="../tags/tag44.xml"/><Relationship Id="rId4" Type="http://schemas.openxmlformats.org/officeDocument/2006/relationships/tags" Target="../tags/tag43.xml"/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5" Type="http://schemas.openxmlformats.org/officeDocument/2006/relationships/slideLayout" Target="../slideLayouts/slideLayout3.xml"/><Relationship Id="rId14" Type="http://schemas.openxmlformats.org/officeDocument/2006/relationships/tags" Target="../tags/tag53.xml"/><Relationship Id="rId13" Type="http://schemas.openxmlformats.org/officeDocument/2006/relationships/tags" Target="../tags/tag52.xml"/><Relationship Id="rId12" Type="http://schemas.openxmlformats.org/officeDocument/2006/relationships/tags" Target="../tags/tag51.xml"/><Relationship Id="rId11" Type="http://schemas.openxmlformats.org/officeDocument/2006/relationships/tags" Target="../tags/tag50.xml"/><Relationship Id="rId10" Type="http://schemas.openxmlformats.org/officeDocument/2006/relationships/tags" Target="../tags/tag49.xml"/><Relationship Id="rId1" Type="http://schemas.openxmlformats.org/officeDocument/2006/relationships/tags" Target="../tags/tag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紫荆的职场Point1"/>
          <p:cNvSpPr/>
          <p:nvPr/>
        </p:nvSpPr>
        <p:spPr>
          <a:xfrm>
            <a:off x="0" y="-2"/>
            <a:ext cx="12192000" cy="6858002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90000"/>
                  <a:lumOff val="1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armonyOS Sans SC" panose="00000500000000000000" charset="-122"/>
              <a:ea typeface="HarmonyOS Sans SC" panose="00000500000000000000" charset="-122"/>
              <a:cs typeface="+mn-cs"/>
            </a:endParaRPr>
          </a:p>
        </p:txBody>
      </p:sp>
      <p:grpSp>
        <p:nvGrpSpPr>
          <p:cNvPr id="18" name="紫荆的职场Point2"/>
          <p:cNvGrpSpPr/>
          <p:nvPr/>
        </p:nvGrpSpPr>
        <p:grpSpPr>
          <a:xfrm>
            <a:off x="4947597" y="-1087333"/>
            <a:ext cx="8120032" cy="8120030"/>
            <a:chOff x="3685227" y="84236"/>
            <a:chExt cx="6689528" cy="6689529"/>
          </a:xfrm>
        </p:grpSpPr>
        <p:sp>
          <p:nvSpPr>
            <p:cNvPr id="19" name="紫荆的职场Point2-1"/>
            <p:cNvSpPr/>
            <p:nvPr/>
          </p:nvSpPr>
          <p:spPr>
            <a:xfrm>
              <a:off x="3685227" y="84236"/>
              <a:ext cx="6689528" cy="6689529"/>
            </a:xfrm>
            <a:prstGeom prst="ellipse">
              <a:avLst/>
            </a:prstGeom>
            <a:solidFill>
              <a:schemeClr val="bg1">
                <a:alpha val="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+mn-cs"/>
              </a:endParaRPr>
            </a:p>
          </p:txBody>
        </p:sp>
        <p:sp>
          <p:nvSpPr>
            <p:cNvPr id="20" name="紫荆的职场Point2-2"/>
            <p:cNvSpPr/>
            <p:nvPr/>
          </p:nvSpPr>
          <p:spPr>
            <a:xfrm>
              <a:off x="4726564" y="1099091"/>
              <a:ext cx="4659818" cy="4659819"/>
            </a:xfrm>
            <a:prstGeom prst="ellipse">
              <a:avLst/>
            </a:prstGeom>
            <a:solidFill>
              <a:schemeClr val="bg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+mn-cs"/>
              </a:endParaRPr>
            </a:p>
          </p:txBody>
        </p:sp>
        <p:sp>
          <p:nvSpPr>
            <p:cNvPr id="21" name="紫荆的职场Point2-3"/>
            <p:cNvSpPr/>
            <p:nvPr/>
          </p:nvSpPr>
          <p:spPr>
            <a:xfrm>
              <a:off x="5808698" y="2181225"/>
              <a:ext cx="2495550" cy="2495550"/>
            </a:xfrm>
            <a:prstGeom prst="ellips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+mn-cs"/>
              </a:endParaRPr>
            </a:p>
          </p:txBody>
        </p:sp>
      </p:grpSp>
      <p:sp>
        <p:nvSpPr>
          <p:cNvPr id="2" name="紫荆的职场Point3"/>
          <p:cNvSpPr txBox="1"/>
          <p:nvPr/>
        </p:nvSpPr>
        <p:spPr>
          <a:xfrm>
            <a:off x="668020" y="1774825"/>
            <a:ext cx="759142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sz="7200" b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254000" sx="97000" sy="97000" algn="ctr" rotWithShape="0">
                    <a:schemeClr val="accent1">
                      <a:alpha val="20000"/>
                    </a:schemeClr>
                  </a:outerShdw>
                </a:effectLst>
                <a:latin typeface="+mj-ea"/>
                <a:ea typeface="+mj-ea"/>
              </a:rPr>
              <a:t>销售助理岗位培训</a:t>
            </a:r>
            <a:endParaRPr lang="zh-CN" sz="7200" b="1" dirty="0">
              <a:solidFill>
                <a:schemeClr val="accent2">
                  <a:lumMod val="20000"/>
                  <a:lumOff val="80000"/>
                </a:schemeClr>
              </a:solidFill>
              <a:effectLst>
                <a:outerShdw blurRad="254000" sx="97000" sy="97000" algn="ctr" rotWithShape="0">
                  <a:schemeClr val="accent1">
                    <a:alpha val="20000"/>
                  </a:schemeClr>
                </a:outerShdw>
              </a:effectLst>
              <a:latin typeface="+mj-ea"/>
              <a:ea typeface="+mj-ea"/>
            </a:endParaRPr>
          </a:p>
        </p:txBody>
      </p:sp>
      <p:grpSp>
        <p:nvGrpSpPr>
          <p:cNvPr id="4" name="紫荆的职场Point4"/>
          <p:cNvGrpSpPr/>
          <p:nvPr/>
        </p:nvGrpSpPr>
        <p:grpSpPr>
          <a:xfrm>
            <a:off x="-431800" y="5895476"/>
            <a:ext cx="13055600" cy="2214820"/>
            <a:chOff x="-431800" y="5122184"/>
            <a:chExt cx="13055600" cy="2214820"/>
          </a:xfrm>
          <a:effectLst>
            <a:outerShdw blurRad="254000" dist="38100" dir="16200000" sx="102000" sy="102000" rotWithShape="0">
              <a:schemeClr val="accent1">
                <a:alpha val="20000"/>
              </a:schemeClr>
            </a:outerShdw>
          </a:effectLst>
        </p:grpSpPr>
        <p:sp>
          <p:nvSpPr>
            <p:cNvPr id="5" name="紫荆的职场Point4-1"/>
            <p:cNvSpPr/>
            <p:nvPr/>
          </p:nvSpPr>
          <p:spPr>
            <a:xfrm>
              <a:off x="6096000" y="5122184"/>
              <a:ext cx="6527800" cy="2214820"/>
            </a:xfrm>
            <a:prstGeom prst="roundRect">
              <a:avLst>
                <a:gd name="adj" fmla="val 15002"/>
              </a:avLst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+mn-cs"/>
              </a:endParaRPr>
            </a:p>
          </p:txBody>
        </p:sp>
        <p:sp>
          <p:nvSpPr>
            <p:cNvPr id="6" name="紫荆的职场Point4-2"/>
            <p:cNvSpPr/>
            <p:nvPr/>
          </p:nvSpPr>
          <p:spPr>
            <a:xfrm>
              <a:off x="-431800" y="5122184"/>
              <a:ext cx="6527800" cy="2214820"/>
            </a:xfrm>
            <a:prstGeom prst="roundRect">
              <a:avLst>
                <a:gd name="adj" fmla="val 15002"/>
              </a:avLst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+mn-cs"/>
              </a:endParaRPr>
            </a:p>
          </p:txBody>
        </p:sp>
      </p:grpSp>
      <p:sp>
        <p:nvSpPr>
          <p:cNvPr id="14" name="紫荆的职场Point5"/>
          <p:cNvSpPr/>
          <p:nvPr/>
        </p:nvSpPr>
        <p:spPr>
          <a:xfrm>
            <a:off x="793487" y="4699923"/>
            <a:ext cx="2493962" cy="382150"/>
          </a:xfrm>
          <a:prstGeom prst="round2DiagRect">
            <a:avLst>
              <a:gd name="adj1" fmla="val 39472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5" name="紫荆的职场Point6"/>
          <p:cNvSpPr/>
          <p:nvPr/>
        </p:nvSpPr>
        <p:spPr>
          <a:xfrm>
            <a:off x="1064631" y="4703633"/>
            <a:ext cx="1090971" cy="378685"/>
          </a:xfrm>
          <a:prstGeom prst="round2DiagRect">
            <a:avLst>
              <a:gd name="adj1" fmla="val 39472"/>
              <a:gd name="adj2" fmla="val 0"/>
            </a:avLst>
          </a:prstGeom>
          <a:gradFill flip="none" rotWithShape="1">
            <a:gsLst>
              <a:gs pos="0">
                <a:schemeClr val="accent2"/>
              </a:gs>
              <a:gs pos="100000">
                <a:schemeClr val="accent2">
                  <a:lumMod val="8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190500" dist="127000" dir="13500000" sx="99000" sy="99000" algn="br" rotWithShape="0">
              <a:schemeClr val="accent1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>
                <a:latin typeface="+mn-ea"/>
              </a:rPr>
              <a:t>汇报人</a:t>
            </a:r>
            <a:endParaRPr lang="zh-CN" altLang="en-US" sz="1600" dirty="0">
              <a:latin typeface="+mn-ea"/>
            </a:endParaRPr>
          </a:p>
        </p:txBody>
      </p:sp>
      <p:sp>
        <p:nvSpPr>
          <p:cNvPr id="16" name="紫荆的职场Point7"/>
          <p:cNvSpPr/>
          <p:nvPr/>
        </p:nvSpPr>
        <p:spPr>
          <a:xfrm>
            <a:off x="3825929" y="4739928"/>
            <a:ext cx="2493962" cy="382150"/>
          </a:xfrm>
          <a:prstGeom prst="round2DiagRect">
            <a:avLst>
              <a:gd name="adj1" fmla="val 39472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紫荆的职场Point8"/>
          <p:cNvSpPr/>
          <p:nvPr/>
        </p:nvSpPr>
        <p:spPr>
          <a:xfrm>
            <a:off x="3825928" y="4699823"/>
            <a:ext cx="1090971" cy="378685"/>
          </a:xfrm>
          <a:prstGeom prst="round2DiagRect">
            <a:avLst>
              <a:gd name="adj1" fmla="val 39472"/>
              <a:gd name="adj2" fmla="val 0"/>
            </a:avLst>
          </a:prstGeom>
          <a:gradFill flip="none" rotWithShape="1">
            <a:gsLst>
              <a:gs pos="0">
                <a:schemeClr val="accent2"/>
              </a:gs>
              <a:gs pos="100000">
                <a:schemeClr val="accent2">
                  <a:lumMod val="8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190500" dist="127000" dir="13500000" sx="99000" sy="99000" algn="br" rotWithShape="0">
              <a:schemeClr val="accent1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>
                <a:latin typeface="+mn-ea"/>
              </a:rPr>
              <a:t>时间</a:t>
            </a:r>
            <a:endParaRPr lang="zh-CN" altLang="en-US" sz="1600" dirty="0">
              <a:latin typeface="+mn-ea"/>
            </a:endParaRPr>
          </a:p>
        </p:txBody>
      </p:sp>
      <p:sp>
        <p:nvSpPr>
          <p:cNvPr id="12" name="紫荆的职场Point11"/>
          <p:cNvSpPr/>
          <p:nvPr/>
        </p:nvSpPr>
        <p:spPr>
          <a:xfrm>
            <a:off x="5042333" y="4746337"/>
            <a:ext cx="109728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</a:rPr>
              <a:t>2026.1.1</a:t>
            </a: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紫荆的职场Point1"/>
          <p:cNvSpPr>
            <a:spLocks noGrp="1"/>
          </p:cNvSpPr>
          <p:nvPr>
            <p:ph type="title"/>
          </p:nvPr>
        </p:nvSpPr>
        <p:spPr>
          <a:xfrm>
            <a:off x="330200" y="241935"/>
            <a:ext cx="9137015" cy="589280"/>
          </a:xfrm>
        </p:spPr>
        <p:txBody>
          <a:bodyPr>
            <a:normAutofit/>
          </a:bodyPr>
          <a:lstStyle/>
          <a:p>
            <a:r>
              <a:rPr lang="zh-CN" altLang="en-US" dirty="0"/>
              <a:t>岗位职责</a:t>
            </a:r>
            <a:r>
              <a:rPr lang="en-US" altLang="zh-CN" dirty="0"/>
              <a:t>---</a:t>
            </a:r>
            <a:r>
              <a:rPr lang="zh-CN" altLang="en-US" dirty="0"/>
              <a:t>客户货期把握、送货单据回收等</a:t>
            </a:r>
            <a:endParaRPr lang="zh-CN" altLang="en-US" dirty="0"/>
          </a:p>
        </p:txBody>
      </p:sp>
      <p:cxnSp>
        <p:nvCxnSpPr>
          <p:cNvPr id="49" name="紫荆的职场Point2"/>
          <p:cNvCxnSpPr/>
          <p:nvPr>
            <p:custDataLst>
              <p:tags r:id="rId1"/>
            </p:custDataLst>
          </p:nvPr>
        </p:nvCxnSpPr>
        <p:spPr>
          <a:xfrm flipV="1">
            <a:off x="182880" y="2665095"/>
            <a:ext cx="8750935" cy="14605"/>
          </a:xfrm>
          <a:prstGeom prst="line">
            <a:avLst/>
          </a:prstGeom>
          <a:noFill/>
          <a:ln w="41275">
            <a:gradFill flip="none" rotWithShape="1">
              <a:gsLst>
                <a:gs pos="46000">
                  <a:schemeClr val="accent1">
                    <a:lumMod val="97000"/>
                  </a:schemeClr>
                </a:gs>
                <a:gs pos="100000">
                  <a:schemeClr val="accent1">
                    <a:alpha val="0"/>
                  </a:schemeClr>
                </a:gs>
              </a:gsLst>
              <a:lin ang="10800000" scaled="1"/>
              <a:tileRect/>
            </a:gradFill>
            <a:tailEnd type="arrow" w="med" len="sm"/>
          </a:ln>
          <a:effectLst>
            <a:outerShdw blurRad="63500" dist="101600" dir="4800000" sx="102000" sy="102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4" name="紫荆的职场Point3"/>
          <p:cNvSpPr/>
          <p:nvPr>
            <p:custDataLst>
              <p:tags r:id="rId2"/>
            </p:custDataLst>
          </p:nvPr>
        </p:nvSpPr>
        <p:spPr>
          <a:xfrm>
            <a:off x="1275422" y="1049020"/>
            <a:ext cx="1473200" cy="1227665"/>
          </a:xfrm>
          <a:custGeom>
            <a:avLst/>
            <a:gdLst>
              <a:gd name="connsiteX0" fmla="*/ 0 w 1007745"/>
              <a:gd name="connsiteY0" fmla="*/ 783802 h 839787"/>
              <a:gd name="connsiteX1" fmla="*/ 0 w 1007745"/>
              <a:gd name="connsiteY1" fmla="*/ 111972 h 839787"/>
              <a:gd name="connsiteX2" fmla="*/ 111972 w 1007745"/>
              <a:gd name="connsiteY2" fmla="*/ 0 h 839787"/>
              <a:gd name="connsiteX3" fmla="*/ 366091 w 1007745"/>
              <a:gd name="connsiteY3" fmla="*/ 0 h 839787"/>
              <a:gd name="connsiteX4" fmla="*/ 453541 w 1007745"/>
              <a:gd name="connsiteY4" fmla="*/ 41989 h 839787"/>
              <a:gd name="connsiteX5" fmla="*/ 515070 w 1007745"/>
              <a:gd name="connsiteY5" fmla="*/ 119026 h 839787"/>
              <a:gd name="connsiteX6" fmla="*/ 558739 w 1007745"/>
              <a:gd name="connsiteY6" fmla="*/ 140021 h 839787"/>
              <a:gd name="connsiteX7" fmla="*/ 951759 w 1007745"/>
              <a:gd name="connsiteY7" fmla="*/ 140021 h 839787"/>
              <a:gd name="connsiteX8" fmla="*/ 1007745 w 1007745"/>
              <a:gd name="connsiteY8" fmla="*/ 196006 h 839787"/>
              <a:gd name="connsiteX9" fmla="*/ 1007745 w 1007745"/>
              <a:gd name="connsiteY9" fmla="*/ 783802 h 839787"/>
              <a:gd name="connsiteX10" fmla="*/ 951759 w 1007745"/>
              <a:gd name="connsiteY10" fmla="*/ 839788 h 839787"/>
              <a:gd name="connsiteX11" fmla="*/ 55986 w 1007745"/>
              <a:gd name="connsiteY11" fmla="*/ 839788 h 839787"/>
              <a:gd name="connsiteX12" fmla="*/ 0 w 1007745"/>
              <a:gd name="connsiteY12" fmla="*/ 783802 h 839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07745" h="839787">
                <a:moveTo>
                  <a:pt x="0" y="783802"/>
                </a:moveTo>
                <a:lnTo>
                  <a:pt x="0" y="111972"/>
                </a:lnTo>
                <a:cubicBezTo>
                  <a:pt x="0" y="50131"/>
                  <a:pt x="50131" y="0"/>
                  <a:pt x="111972" y="0"/>
                </a:cubicBezTo>
                <a:lnTo>
                  <a:pt x="366091" y="0"/>
                </a:lnTo>
                <a:cubicBezTo>
                  <a:pt x="400108" y="-13"/>
                  <a:pt x="432283" y="15437"/>
                  <a:pt x="453541" y="41989"/>
                </a:cubicBezTo>
                <a:lnTo>
                  <a:pt x="515070" y="119026"/>
                </a:lnTo>
                <a:cubicBezTo>
                  <a:pt x="525685" y="132287"/>
                  <a:pt x="541753" y="140010"/>
                  <a:pt x="558739" y="140021"/>
                </a:cubicBezTo>
                <a:lnTo>
                  <a:pt x="951759" y="140021"/>
                </a:lnTo>
                <a:cubicBezTo>
                  <a:pt x="982680" y="140021"/>
                  <a:pt x="1007745" y="165087"/>
                  <a:pt x="1007745" y="196006"/>
                </a:cubicBezTo>
                <a:lnTo>
                  <a:pt x="1007745" y="783802"/>
                </a:lnTo>
                <a:cubicBezTo>
                  <a:pt x="1007745" y="814723"/>
                  <a:pt x="982680" y="839788"/>
                  <a:pt x="951759" y="839788"/>
                </a:cubicBezTo>
                <a:lnTo>
                  <a:pt x="55986" y="839788"/>
                </a:lnTo>
                <a:cubicBezTo>
                  <a:pt x="25066" y="839788"/>
                  <a:pt x="0" y="814723"/>
                  <a:pt x="0" y="783802"/>
                </a:cubicBezTo>
                <a:close/>
              </a:path>
            </a:pathLst>
          </a:custGeom>
          <a:gradFill flip="none" rotWithShape="1">
            <a:gsLst>
              <a:gs pos="23000">
                <a:schemeClr val="accent1"/>
              </a:gs>
              <a:gs pos="100000">
                <a:schemeClr val="accent1">
                  <a:lumMod val="80000"/>
                  <a:lumOff val="2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38100">
            <a:noFill/>
          </a:ln>
          <a:effectLst>
            <a:outerShdw blurRad="411480" dist="123444" dir="5400000" sx="92000" sy="92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755" tIns="180000" rIns="98755" bIns="49378" rtlCol="0" anchor="ctr"/>
          <a:lstStyle/>
          <a:p>
            <a:pPr algn="ctr"/>
            <a:r>
              <a:rPr lang="zh-CN" altLang="en-US" sz="1945">
                <a:solidFill>
                  <a:schemeClr val="bg1"/>
                </a:solidFill>
                <a:effectLst>
                  <a:outerShdw blurRad="137160" dist="41148" dir="2699997" algn="tl">
                    <a:srgbClr val="000000">
                      <a:alpha val="40000"/>
                    </a:srgbClr>
                  </a:outerShdw>
                </a:effectLst>
                <a:latin typeface="+mj-ea"/>
                <a:ea typeface="+mj-ea"/>
              </a:rPr>
              <a:t>职责八</a:t>
            </a:r>
            <a:endParaRPr lang="zh-CN" altLang="en-US" sz="1945">
              <a:solidFill>
                <a:schemeClr val="bg1"/>
              </a:solidFill>
              <a:effectLst>
                <a:outerShdw blurRad="137160" dist="41148" dir="2699997" algn="tl">
                  <a:srgbClr val="000000">
                    <a:alpha val="40000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50" name="紫荆的职场Point4"/>
          <p:cNvSpPr/>
          <p:nvPr>
            <p:custDataLst>
              <p:tags r:id="rId3"/>
            </p:custDataLst>
          </p:nvPr>
        </p:nvSpPr>
        <p:spPr>
          <a:xfrm>
            <a:off x="1885022" y="2552700"/>
            <a:ext cx="254000" cy="254000"/>
          </a:xfrm>
          <a:prstGeom prst="ellipse">
            <a:avLst/>
          </a:prstGeom>
          <a:gradFill>
            <a:gsLst>
              <a:gs pos="0">
                <a:schemeClr val="accent1">
                  <a:lumMod val="93000"/>
                  <a:lumOff val="7000"/>
                </a:schemeClr>
              </a:gs>
              <a:gs pos="100000">
                <a:schemeClr val="accent1">
                  <a:lumMod val="93000"/>
                  <a:lumOff val="7000"/>
                </a:schemeClr>
              </a:gs>
            </a:gsLst>
            <a:lin ang="108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dirty="0"/>
              <a:t>✔</a:t>
            </a:r>
            <a:endParaRPr lang="zh-CN" altLang="en-US" sz="1100" dirty="0"/>
          </a:p>
        </p:txBody>
      </p:sp>
      <p:sp>
        <p:nvSpPr>
          <p:cNvPr id="35" name="紫荆的职场Point5"/>
          <p:cNvSpPr/>
          <p:nvPr>
            <p:custDataLst>
              <p:tags r:id="rId4"/>
            </p:custDataLst>
          </p:nvPr>
        </p:nvSpPr>
        <p:spPr>
          <a:xfrm>
            <a:off x="6707922" y="1049020"/>
            <a:ext cx="1473200" cy="1227665"/>
          </a:xfrm>
          <a:custGeom>
            <a:avLst/>
            <a:gdLst>
              <a:gd name="connsiteX0" fmla="*/ 0 w 1007745"/>
              <a:gd name="connsiteY0" fmla="*/ 783802 h 839787"/>
              <a:gd name="connsiteX1" fmla="*/ 0 w 1007745"/>
              <a:gd name="connsiteY1" fmla="*/ 111972 h 839787"/>
              <a:gd name="connsiteX2" fmla="*/ 111972 w 1007745"/>
              <a:gd name="connsiteY2" fmla="*/ 0 h 839787"/>
              <a:gd name="connsiteX3" fmla="*/ 366091 w 1007745"/>
              <a:gd name="connsiteY3" fmla="*/ 0 h 839787"/>
              <a:gd name="connsiteX4" fmla="*/ 453541 w 1007745"/>
              <a:gd name="connsiteY4" fmla="*/ 41989 h 839787"/>
              <a:gd name="connsiteX5" fmla="*/ 515070 w 1007745"/>
              <a:gd name="connsiteY5" fmla="*/ 119026 h 839787"/>
              <a:gd name="connsiteX6" fmla="*/ 558739 w 1007745"/>
              <a:gd name="connsiteY6" fmla="*/ 140021 h 839787"/>
              <a:gd name="connsiteX7" fmla="*/ 951759 w 1007745"/>
              <a:gd name="connsiteY7" fmla="*/ 140021 h 839787"/>
              <a:gd name="connsiteX8" fmla="*/ 1007745 w 1007745"/>
              <a:gd name="connsiteY8" fmla="*/ 196006 h 839787"/>
              <a:gd name="connsiteX9" fmla="*/ 1007745 w 1007745"/>
              <a:gd name="connsiteY9" fmla="*/ 783802 h 839787"/>
              <a:gd name="connsiteX10" fmla="*/ 951759 w 1007745"/>
              <a:gd name="connsiteY10" fmla="*/ 839788 h 839787"/>
              <a:gd name="connsiteX11" fmla="*/ 55986 w 1007745"/>
              <a:gd name="connsiteY11" fmla="*/ 839788 h 839787"/>
              <a:gd name="connsiteX12" fmla="*/ 0 w 1007745"/>
              <a:gd name="connsiteY12" fmla="*/ 783802 h 839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07745" h="839787">
                <a:moveTo>
                  <a:pt x="0" y="783802"/>
                </a:moveTo>
                <a:lnTo>
                  <a:pt x="0" y="111972"/>
                </a:lnTo>
                <a:cubicBezTo>
                  <a:pt x="0" y="50131"/>
                  <a:pt x="50131" y="0"/>
                  <a:pt x="111972" y="0"/>
                </a:cubicBezTo>
                <a:lnTo>
                  <a:pt x="366091" y="0"/>
                </a:lnTo>
                <a:cubicBezTo>
                  <a:pt x="400108" y="-13"/>
                  <a:pt x="432283" y="15437"/>
                  <a:pt x="453541" y="41989"/>
                </a:cubicBezTo>
                <a:lnTo>
                  <a:pt x="515070" y="119026"/>
                </a:lnTo>
                <a:cubicBezTo>
                  <a:pt x="525685" y="132287"/>
                  <a:pt x="541753" y="140010"/>
                  <a:pt x="558739" y="140021"/>
                </a:cubicBezTo>
                <a:lnTo>
                  <a:pt x="951759" y="140021"/>
                </a:lnTo>
                <a:cubicBezTo>
                  <a:pt x="982680" y="140021"/>
                  <a:pt x="1007745" y="165087"/>
                  <a:pt x="1007745" y="196006"/>
                </a:cubicBezTo>
                <a:lnTo>
                  <a:pt x="1007745" y="783802"/>
                </a:lnTo>
                <a:cubicBezTo>
                  <a:pt x="1007745" y="814723"/>
                  <a:pt x="982680" y="839788"/>
                  <a:pt x="951759" y="839788"/>
                </a:cubicBezTo>
                <a:lnTo>
                  <a:pt x="55986" y="839788"/>
                </a:lnTo>
                <a:cubicBezTo>
                  <a:pt x="25066" y="839788"/>
                  <a:pt x="0" y="814723"/>
                  <a:pt x="0" y="783802"/>
                </a:cubicBezTo>
                <a:close/>
              </a:path>
            </a:pathLst>
          </a:custGeom>
          <a:gradFill flip="none" rotWithShape="1">
            <a:gsLst>
              <a:gs pos="23000">
                <a:schemeClr val="accent3"/>
              </a:gs>
              <a:gs pos="100000">
                <a:schemeClr val="accent3">
                  <a:lumMod val="9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38100">
            <a:noFill/>
          </a:ln>
          <a:effectLst>
            <a:outerShdw blurRad="411480" dist="123444" dir="5400000" sx="92000" sy="92000" algn="ctr" rotWithShape="0">
              <a:schemeClr val="accent3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755" tIns="216000" rIns="98755" bIns="49378" rtlCol="0" anchor="ctr"/>
          <a:lstStyle/>
          <a:p>
            <a:pPr algn="ctr"/>
            <a:r>
              <a:rPr lang="zh-CN" altLang="en-US" sz="1945">
                <a:solidFill>
                  <a:schemeClr val="bg1"/>
                </a:solidFill>
                <a:effectLst>
                  <a:outerShdw blurRad="137160" dist="41148" dir="2699997" algn="tl">
                    <a:srgbClr val="000000">
                      <a:alpha val="40000"/>
                    </a:srgbClr>
                  </a:outerShdw>
                </a:effectLst>
                <a:latin typeface="+mj-ea"/>
                <a:ea typeface="+mj-ea"/>
                <a:sym typeface="+mn-ea"/>
              </a:rPr>
              <a:t>职责十</a:t>
            </a:r>
            <a:endParaRPr lang="zh-CN" altLang="en-US" sz="1945">
              <a:solidFill>
                <a:schemeClr val="bg1"/>
              </a:solidFill>
              <a:effectLst>
                <a:outerShdw blurRad="137160" dist="41148" dir="2699997" algn="tl">
                  <a:srgbClr val="000000">
                    <a:alpha val="40000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51" name="紫荆的职场Point6"/>
          <p:cNvSpPr/>
          <p:nvPr>
            <p:custDataLst>
              <p:tags r:id="rId5"/>
            </p:custDataLst>
          </p:nvPr>
        </p:nvSpPr>
        <p:spPr>
          <a:xfrm>
            <a:off x="7317522" y="2552700"/>
            <a:ext cx="254000" cy="254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dirty="0"/>
              <a:t>✔</a:t>
            </a:r>
            <a:endParaRPr lang="zh-CN" altLang="en-US" sz="1100" dirty="0"/>
          </a:p>
        </p:txBody>
      </p:sp>
      <p:sp>
        <p:nvSpPr>
          <p:cNvPr id="33" name="紫荆的职场Point7"/>
          <p:cNvSpPr/>
          <p:nvPr>
            <p:custDataLst>
              <p:tags r:id="rId6"/>
            </p:custDataLst>
          </p:nvPr>
        </p:nvSpPr>
        <p:spPr>
          <a:xfrm>
            <a:off x="3991672" y="1049020"/>
            <a:ext cx="1473200" cy="1227665"/>
          </a:xfrm>
          <a:custGeom>
            <a:avLst/>
            <a:gdLst>
              <a:gd name="connsiteX0" fmla="*/ 0 w 1007745"/>
              <a:gd name="connsiteY0" fmla="*/ 783802 h 839787"/>
              <a:gd name="connsiteX1" fmla="*/ 0 w 1007745"/>
              <a:gd name="connsiteY1" fmla="*/ 111972 h 839787"/>
              <a:gd name="connsiteX2" fmla="*/ 111972 w 1007745"/>
              <a:gd name="connsiteY2" fmla="*/ 0 h 839787"/>
              <a:gd name="connsiteX3" fmla="*/ 366091 w 1007745"/>
              <a:gd name="connsiteY3" fmla="*/ 0 h 839787"/>
              <a:gd name="connsiteX4" fmla="*/ 453541 w 1007745"/>
              <a:gd name="connsiteY4" fmla="*/ 41989 h 839787"/>
              <a:gd name="connsiteX5" fmla="*/ 515070 w 1007745"/>
              <a:gd name="connsiteY5" fmla="*/ 119026 h 839787"/>
              <a:gd name="connsiteX6" fmla="*/ 558739 w 1007745"/>
              <a:gd name="connsiteY6" fmla="*/ 140021 h 839787"/>
              <a:gd name="connsiteX7" fmla="*/ 951759 w 1007745"/>
              <a:gd name="connsiteY7" fmla="*/ 140021 h 839787"/>
              <a:gd name="connsiteX8" fmla="*/ 1007745 w 1007745"/>
              <a:gd name="connsiteY8" fmla="*/ 196006 h 839787"/>
              <a:gd name="connsiteX9" fmla="*/ 1007745 w 1007745"/>
              <a:gd name="connsiteY9" fmla="*/ 783802 h 839787"/>
              <a:gd name="connsiteX10" fmla="*/ 951759 w 1007745"/>
              <a:gd name="connsiteY10" fmla="*/ 839788 h 839787"/>
              <a:gd name="connsiteX11" fmla="*/ 55986 w 1007745"/>
              <a:gd name="connsiteY11" fmla="*/ 839788 h 839787"/>
              <a:gd name="connsiteX12" fmla="*/ 0 w 1007745"/>
              <a:gd name="connsiteY12" fmla="*/ 783802 h 839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07745" h="839787">
                <a:moveTo>
                  <a:pt x="0" y="783802"/>
                </a:moveTo>
                <a:lnTo>
                  <a:pt x="0" y="111972"/>
                </a:lnTo>
                <a:cubicBezTo>
                  <a:pt x="0" y="50131"/>
                  <a:pt x="50131" y="0"/>
                  <a:pt x="111972" y="0"/>
                </a:cubicBezTo>
                <a:lnTo>
                  <a:pt x="366091" y="0"/>
                </a:lnTo>
                <a:cubicBezTo>
                  <a:pt x="400108" y="-13"/>
                  <a:pt x="432283" y="15437"/>
                  <a:pt x="453541" y="41989"/>
                </a:cubicBezTo>
                <a:lnTo>
                  <a:pt x="515070" y="119026"/>
                </a:lnTo>
                <a:cubicBezTo>
                  <a:pt x="525685" y="132287"/>
                  <a:pt x="541753" y="140010"/>
                  <a:pt x="558739" y="140021"/>
                </a:cubicBezTo>
                <a:lnTo>
                  <a:pt x="951759" y="140021"/>
                </a:lnTo>
                <a:cubicBezTo>
                  <a:pt x="982680" y="140021"/>
                  <a:pt x="1007745" y="165087"/>
                  <a:pt x="1007745" y="196006"/>
                </a:cubicBezTo>
                <a:lnTo>
                  <a:pt x="1007745" y="783802"/>
                </a:lnTo>
                <a:cubicBezTo>
                  <a:pt x="1007745" y="814723"/>
                  <a:pt x="982680" y="839788"/>
                  <a:pt x="951759" y="839788"/>
                </a:cubicBezTo>
                <a:lnTo>
                  <a:pt x="55986" y="839788"/>
                </a:lnTo>
                <a:cubicBezTo>
                  <a:pt x="25066" y="839788"/>
                  <a:pt x="0" y="814723"/>
                  <a:pt x="0" y="783802"/>
                </a:cubicBezTo>
                <a:close/>
              </a:path>
            </a:pathLst>
          </a:custGeom>
          <a:gradFill flip="none" rotWithShape="1">
            <a:gsLst>
              <a:gs pos="23000">
                <a:schemeClr val="accent2"/>
              </a:gs>
              <a:gs pos="100000">
                <a:schemeClr val="accent2">
                  <a:lumMod val="85000"/>
                  <a:lumOff val="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38100">
            <a:noFill/>
          </a:ln>
          <a:effectLst>
            <a:outerShdw blurRad="411480" dist="123444" dir="5400000" sx="92000" sy="92000" algn="ctr" rotWithShape="0">
              <a:schemeClr val="accent2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755" tIns="216000" rIns="98755" bIns="49378" rtlCol="0" anchor="ctr"/>
          <a:lstStyle/>
          <a:p>
            <a:pPr algn="ctr"/>
            <a:r>
              <a:rPr lang="zh-CN" altLang="en-US" sz="1945">
                <a:solidFill>
                  <a:schemeClr val="bg1"/>
                </a:solidFill>
                <a:effectLst>
                  <a:outerShdw blurRad="137160" dist="41148" dir="2699997" algn="tl">
                    <a:srgbClr val="000000">
                      <a:alpha val="40000"/>
                    </a:srgbClr>
                  </a:outerShdw>
                </a:effectLst>
                <a:latin typeface="+mj-ea"/>
                <a:ea typeface="+mj-ea"/>
                <a:sym typeface="+mn-ea"/>
              </a:rPr>
              <a:t>职责九</a:t>
            </a:r>
            <a:endParaRPr lang="zh-CN" altLang="en-US" sz="1945">
              <a:solidFill>
                <a:schemeClr val="bg1"/>
              </a:solidFill>
              <a:effectLst>
                <a:outerShdw blurRad="137160" dist="41148" dir="2699997" algn="tl">
                  <a:srgbClr val="000000">
                    <a:alpha val="40000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52" name="紫荆的职场Point8"/>
          <p:cNvSpPr/>
          <p:nvPr>
            <p:custDataLst>
              <p:tags r:id="rId7"/>
            </p:custDataLst>
          </p:nvPr>
        </p:nvSpPr>
        <p:spPr>
          <a:xfrm>
            <a:off x="4601272" y="2552700"/>
            <a:ext cx="254000" cy="254000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/>
              <a:t>✔</a:t>
            </a:r>
            <a:endParaRPr lang="zh-CN" altLang="en-US" sz="1100"/>
          </a:p>
        </p:txBody>
      </p:sp>
      <p:cxnSp>
        <p:nvCxnSpPr>
          <p:cNvPr id="54" name="紫荆的职场Point11"/>
          <p:cNvCxnSpPr/>
          <p:nvPr>
            <p:custDataLst>
              <p:tags r:id="rId8"/>
            </p:custDataLst>
          </p:nvPr>
        </p:nvCxnSpPr>
        <p:spPr>
          <a:xfrm>
            <a:off x="3370148" y="2276685"/>
            <a:ext cx="0" cy="4282865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紫荆的职场Point12"/>
          <p:cNvCxnSpPr/>
          <p:nvPr>
            <p:custDataLst>
              <p:tags r:id="rId9"/>
            </p:custDataLst>
          </p:nvPr>
        </p:nvCxnSpPr>
        <p:spPr>
          <a:xfrm>
            <a:off x="653897" y="2276685"/>
            <a:ext cx="0" cy="4282865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紫荆的职场Point13"/>
          <p:cNvCxnSpPr/>
          <p:nvPr>
            <p:custDataLst>
              <p:tags r:id="rId10"/>
            </p:custDataLst>
          </p:nvPr>
        </p:nvCxnSpPr>
        <p:spPr>
          <a:xfrm>
            <a:off x="6086399" y="2276685"/>
            <a:ext cx="0" cy="4282865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紫荆的职场Point14"/>
          <p:cNvCxnSpPr/>
          <p:nvPr>
            <p:custDataLst>
              <p:tags r:id="rId11"/>
            </p:custDataLst>
          </p:nvPr>
        </p:nvCxnSpPr>
        <p:spPr>
          <a:xfrm>
            <a:off x="8802650" y="2276685"/>
            <a:ext cx="0" cy="4282865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" name="紫荆的职场Point19"/>
          <p:cNvSpPr txBox="1"/>
          <p:nvPr>
            <p:custDataLst>
              <p:tags r:id="rId12"/>
            </p:custDataLst>
          </p:nvPr>
        </p:nvSpPr>
        <p:spPr>
          <a:xfrm>
            <a:off x="635635" y="2874010"/>
            <a:ext cx="2690495" cy="327279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1600">
                <a:solidFill>
                  <a:schemeClr val="tx1">
                    <a:lumMod val="75000"/>
                    <a:lumOff val="25000"/>
                  </a:schemeClr>
                </a:solidFill>
              </a:rPr>
              <a:t>客户订货后，如在交货之前采购发现预交期延迟，需协助采购进行催促，反馈给营业担当及领导，如无法按时交货的产品，需提醒并督促营业担当及时与客户沟通，寻求解决办法</a:t>
            </a:r>
            <a:endParaRPr lang="zh-CN" altLang="en-US" sz="16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文本框 3"/>
          <p:cNvSpPr txBox="1"/>
          <p:nvPr>
            <p:custDataLst>
              <p:tags r:id="rId13"/>
            </p:custDataLst>
          </p:nvPr>
        </p:nvSpPr>
        <p:spPr>
          <a:xfrm>
            <a:off x="3484245" y="2874010"/>
            <a:ext cx="2485390" cy="34105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lnSpc>
                <a:spcPct val="120000"/>
              </a:lnSpc>
            </a:pPr>
            <a:r>
              <a:rPr lang="zh-CN" altLang="en-US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如有客户或者营业担当询问到货情况，根据采购回复或者平台查询结果推算日期回复，尽量不要提供具体的单号给客户及营业担当，如果已到货、与营业担当及经理沟通好送货时间回复给客户</a:t>
            </a:r>
            <a:endParaRPr lang="zh-CN" altLang="en-US" sz="160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14"/>
            </p:custDataLst>
          </p:nvPr>
        </p:nvSpPr>
        <p:spPr>
          <a:xfrm>
            <a:off x="6190615" y="2933700"/>
            <a:ext cx="2507615" cy="31546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/>
            <a:r>
              <a:rPr lang="zh-CN" altLang="en-US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对于需要发货的客户，办理好出库手续后根据货物情况，选择发货方式并将发货单号发给对应营业担当，同时做好签返单记录，签收后及时确认回单情况。无回单的运输方式则及时反馈给营业担当货运单号，督促营业担当及时跟客户确认到货情况，并回传签字的出库单。回单及时整理对应给库管归档</a:t>
            </a:r>
            <a:endParaRPr lang="zh-CN" altLang="en-US" sz="160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  <a:sym typeface="+mn-e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紫荆的职场Point1"/>
          <p:cNvSpPr>
            <a:spLocks noGrp="1"/>
          </p:cNvSpPr>
          <p:nvPr>
            <p:ph type="title"/>
          </p:nvPr>
        </p:nvSpPr>
        <p:spPr>
          <a:xfrm>
            <a:off x="330200" y="241935"/>
            <a:ext cx="9137015" cy="589280"/>
          </a:xfrm>
        </p:spPr>
        <p:txBody>
          <a:bodyPr>
            <a:normAutofit/>
          </a:bodyPr>
          <a:lstStyle/>
          <a:p>
            <a:r>
              <a:rPr lang="zh-CN" altLang="en-US" dirty="0"/>
              <a:t>岗位职责</a:t>
            </a:r>
            <a:r>
              <a:rPr lang="en-US" altLang="zh-CN" dirty="0"/>
              <a:t>---</a:t>
            </a:r>
            <a:r>
              <a:rPr lang="zh-CN" altLang="en-US" dirty="0"/>
              <a:t>发票、客户对账，及时催款、收款</a:t>
            </a:r>
            <a:endParaRPr lang="zh-CN" altLang="en-US" dirty="0"/>
          </a:p>
        </p:txBody>
      </p:sp>
      <p:cxnSp>
        <p:nvCxnSpPr>
          <p:cNvPr id="49" name="紫荆的职场Point2"/>
          <p:cNvCxnSpPr/>
          <p:nvPr>
            <p:custDataLst>
              <p:tags r:id="rId1"/>
            </p:custDataLst>
          </p:nvPr>
        </p:nvCxnSpPr>
        <p:spPr>
          <a:xfrm flipV="1">
            <a:off x="182880" y="2665095"/>
            <a:ext cx="8750935" cy="14605"/>
          </a:xfrm>
          <a:prstGeom prst="line">
            <a:avLst/>
          </a:prstGeom>
          <a:noFill/>
          <a:ln w="41275">
            <a:gradFill flip="none" rotWithShape="1">
              <a:gsLst>
                <a:gs pos="46000">
                  <a:schemeClr val="accent1">
                    <a:lumMod val="97000"/>
                  </a:schemeClr>
                </a:gs>
                <a:gs pos="100000">
                  <a:schemeClr val="accent1">
                    <a:alpha val="0"/>
                  </a:schemeClr>
                </a:gs>
              </a:gsLst>
              <a:lin ang="10800000" scaled="1"/>
              <a:tileRect/>
            </a:gradFill>
            <a:tailEnd type="arrow" w="med" len="sm"/>
          </a:ln>
          <a:effectLst>
            <a:outerShdw blurRad="63500" dist="101600" dir="4800000" sx="102000" sy="102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4" name="紫荆的职场Point3"/>
          <p:cNvSpPr/>
          <p:nvPr>
            <p:custDataLst>
              <p:tags r:id="rId2"/>
            </p:custDataLst>
          </p:nvPr>
        </p:nvSpPr>
        <p:spPr>
          <a:xfrm>
            <a:off x="1275422" y="1049020"/>
            <a:ext cx="1473200" cy="1227665"/>
          </a:xfrm>
          <a:custGeom>
            <a:avLst/>
            <a:gdLst>
              <a:gd name="connsiteX0" fmla="*/ 0 w 1007745"/>
              <a:gd name="connsiteY0" fmla="*/ 783802 h 839787"/>
              <a:gd name="connsiteX1" fmla="*/ 0 w 1007745"/>
              <a:gd name="connsiteY1" fmla="*/ 111972 h 839787"/>
              <a:gd name="connsiteX2" fmla="*/ 111972 w 1007745"/>
              <a:gd name="connsiteY2" fmla="*/ 0 h 839787"/>
              <a:gd name="connsiteX3" fmla="*/ 366091 w 1007745"/>
              <a:gd name="connsiteY3" fmla="*/ 0 h 839787"/>
              <a:gd name="connsiteX4" fmla="*/ 453541 w 1007745"/>
              <a:gd name="connsiteY4" fmla="*/ 41989 h 839787"/>
              <a:gd name="connsiteX5" fmla="*/ 515070 w 1007745"/>
              <a:gd name="connsiteY5" fmla="*/ 119026 h 839787"/>
              <a:gd name="connsiteX6" fmla="*/ 558739 w 1007745"/>
              <a:gd name="connsiteY6" fmla="*/ 140021 h 839787"/>
              <a:gd name="connsiteX7" fmla="*/ 951759 w 1007745"/>
              <a:gd name="connsiteY7" fmla="*/ 140021 h 839787"/>
              <a:gd name="connsiteX8" fmla="*/ 1007745 w 1007745"/>
              <a:gd name="connsiteY8" fmla="*/ 196006 h 839787"/>
              <a:gd name="connsiteX9" fmla="*/ 1007745 w 1007745"/>
              <a:gd name="connsiteY9" fmla="*/ 783802 h 839787"/>
              <a:gd name="connsiteX10" fmla="*/ 951759 w 1007745"/>
              <a:gd name="connsiteY10" fmla="*/ 839788 h 839787"/>
              <a:gd name="connsiteX11" fmla="*/ 55986 w 1007745"/>
              <a:gd name="connsiteY11" fmla="*/ 839788 h 839787"/>
              <a:gd name="connsiteX12" fmla="*/ 0 w 1007745"/>
              <a:gd name="connsiteY12" fmla="*/ 783802 h 839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07745" h="839787">
                <a:moveTo>
                  <a:pt x="0" y="783802"/>
                </a:moveTo>
                <a:lnTo>
                  <a:pt x="0" y="111972"/>
                </a:lnTo>
                <a:cubicBezTo>
                  <a:pt x="0" y="50131"/>
                  <a:pt x="50131" y="0"/>
                  <a:pt x="111972" y="0"/>
                </a:cubicBezTo>
                <a:lnTo>
                  <a:pt x="366091" y="0"/>
                </a:lnTo>
                <a:cubicBezTo>
                  <a:pt x="400108" y="-13"/>
                  <a:pt x="432283" y="15437"/>
                  <a:pt x="453541" y="41989"/>
                </a:cubicBezTo>
                <a:lnTo>
                  <a:pt x="515070" y="119026"/>
                </a:lnTo>
                <a:cubicBezTo>
                  <a:pt x="525685" y="132287"/>
                  <a:pt x="541753" y="140010"/>
                  <a:pt x="558739" y="140021"/>
                </a:cubicBezTo>
                <a:lnTo>
                  <a:pt x="951759" y="140021"/>
                </a:lnTo>
                <a:cubicBezTo>
                  <a:pt x="982680" y="140021"/>
                  <a:pt x="1007745" y="165087"/>
                  <a:pt x="1007745" y="196006"/>
                </a:cubicBezTo>
                <a:lnTo>
                  <a:pt x="1007745" y="783802"/>
                </a:lnTo>
                <a:cubicBezTo>
                  <a:pt x="1007745" y="814723"/>
                  <a:pt x="982680" y="839788"/>
                  <a:pt x="951759" y="839788"/>
                </a:cubicBezTo>
                <a:lnTo>
                  <a:pt x="55986" y="839788"/>
                </a:lnTo>
                <a:cubicBezTo>
                  <a:pt x="25066" y="839788"/>
                  <a:pt x="0" y="814723"/>
                  <a:pt x="0" y="783802"/>
                </a:cubicBezTo>
                <a:close/>
              </a:path>
            </a:pathLst>
          </a:custGeom>
          <a:gradFill flip="none" rotWithShape="1">
            <a:gsLst>
              <a:gs pos="23000">
                <a:schemeClr val="accent1"/>
              </a:gs>
              <a:gs pos="100000">
                <a:schemeClr val="accent1">
                  <a:lumMod val="80000"/>
                  <a:lumOff val="2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38100">
            <a:noFill/>
          </a:ln>
          <a:effectLst>
            <a:outerShdw blurRad="411480" dist="123444" dir="5400000" sx="92000" sy="92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755" tIns="180000" rIns="98755" bIns="49378" rtlCol="0" anchor="ctr"/>
          <a:lstStyle/>
          <a:p>
            <a:pPr algn="ctr"/>
            <a:r>
              <a:rPr lang="zh-CN" altLang="en-US" sz="1945">
                <a:solidFill>
                  <a:schemeClr val="bg1"/>
                </a:solidFill>
                <a:effectLst>
                  <a:outerShdw blurRad="137160" dist="41148" dir="2699997" algn="tl">
                    <a:srgbClr val="000000">
                      <a:alpha val="40000"/>
                    </a:srgbClr>
                  </a:outerShdw>
                </a:effectLst>
                <a:latin typeface="+mj-ea"/>
                <a:ea typeface="+mj-ea"/>
              </a:rPr>
              <a:t>职责十一</a:t>
            </a:r>
            <a:endParaRPr lang="zh-CN" altLang="en-US" sz="1945">
              <a:solidFill>
                <a:schemeClr val="bg1"/>
              </a:solidFill>
              <a:effectLst>
                <a:outerShdw blurRad="137160" dist="41148" dir="2699997" algn="tl">
                  <a:srgbClr val="000000">
                    <a:alpha val="40000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50" name="紫荆的职场Point4"/>
          <p:cNvSpPr/>
          <p:nvPr>
            <p:custDataLst>
              <p:tags r:id="rId3"/>
            </p:custDataLst>
          </p:nvPr>
        </p:nvSpPr>
        <p:spPr>
          <a:xfrm>
            <a:off x="1885022" y="2552700"/>
            <a:ext cx="254000" cy="254000"/>
          </a:xfrm>
          <a:prstGeom prst="ellipse">
            <a:avLst/>
          </a:prstGeom>
          <a:gradFill>
            <a:gsLst>
              <a:gs pos="0">
                <a:schemeClr val="accent1">
                  <a:lumMod val="93000"/>
                  <a:lumOff val="7000"/>
                </a:schemeClr>
              </a:gs>
              <a:gs pos="100000">
                <a:schemeClr val="accent1">
                  <a:lumMod val="93000"/>
                  <a:lumOff val="7000"/>
                </a:schemeClr>
              </a:gs>
            </a:gsLst>
            <a:lin ang="108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dirty="0"/>
              <a:t>✔</a:t>
            </a:r>
            <a:endParaRPr lang="zh-CN" altLang="en-US" sz="1100" dirty="0"/>
          </a:p>
        </p:txBody>
      </p:sp>
      <p:sp>
        <p:nvSpPr>
          <p:cNvPr id="35" name="紫荆的职场Point5"/>
          <p:cNvSpPr/>
          <p:nvPr>
            <p:custDataLst>
              <p:tags r:id="rId4"/>
            </p:custDataLst>
          </p:nvPr>
        </p:nvSpPr>
        <p:spPr>
          <a:xfrm>
            <a:off x="6707922" y="1049020"/>
            <a:ext cx="1473200" cy="1227665"/>
          </a:xfrm>
          <a:custGeom>
            <a:avLst/>
            <a:gdLst>
              <a:gd name="connsiteX0" fmla="*/ 0 w 1007745"/>
              <a:gd name="connsiteY0" fmla="*/ 783802 h 839787"/>
              <a:gd name="connsiteX1" fmla="*/ 0 w 1007745"/>
              <a:gd name="connsiteY1" fmla="*/ 111972 h 839787"/>
              <a:gd name="connsiteX2" fmla="*/ 111972 w 1007745"/>
              <a:gd name="connsiteY2" fmla="*/ 0 h 839787"/>
              <a:gd name="connsiteX3" fmla="*/ 366091 w 1007745"/>
              <a:gd name="connsiteY3" fmla="*/ 0 h 839787"/>
              <a:gd name="connsiteX4" fmla="*/ 453541 w 1007745"/>
              <a:gd name="connsiteY4" fmla="*/ 41989 h 839787"/>
              <a:gd name="connsiteX5" fmla="*/ 515070 w 1007745"/>
              <a:gd name="connsiteY5" fmla="*/ 119026 h 839787"/>
              <a:gd name="connsiteX6" fmla="*/ 558739 w 1007745"/>
              <a:gd name="connsiteY6" fmla="*/ 140021 h 839787"/>
              <a:gd name="connsiteX7" fmla="*/ 951759 w 1007745"/>
              <a:gd name="connsiteY7" fmla="*/ 140021 h 839787"/>
              <a:gd name="connsiteX8" fmla="*/ 1007745 w 1007745"/>
              <a:gd name="connsiteY8" fmla="*/ 196006 h 839787"/>
              <a:gd name="connsiteX9" fmla="*/ 1007745 w 1007745"/>
              <a:gd name="connsiteY9" fmla="*/ 783802 h 839787"/>
              <a:gd name="connsiteX10" fmla="*/ 951759 w 1007745"/>
              <a:gd name="connsiteY10" fmla="*/ 839788 h 839787"/>
              <a:gd name="connsiteX11" fmla="*/ 55986 w 1007745"/>
              <a:gd name="connsiteY11" fmla="*/ 839788 h 839787"/>
              <a:gd name="connsiteX12" fmla="*/ 0 w 1007745"/>
              <a:gd name="connsiteY12" fmla="*/ 783802 h 839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07745" h="839787">
                <a:moveTo>
                  <a:pt x="0" y="783802"/>
                </a:moveTo>
                <a:lnTo>
                  <a:pt x="0" y="111972"/>
                </a:lnTo>
                <a:cubicBezTo>
                  <a:pt x="0" y="50131"/>
                  <a:pt x="50131" y="0"/>
                  <a:pt x="111972" y="0"/>
                </a:cubicBezTo>
                <a:lnTo>
                  <a:pt x="366091" y="0"/>
                </a:lnTo>
                <a:cubicBezTo>
                  <a:pt x="400108" y="-13"/>
                  <a:pt x="432283" y="15437"/>
                  <a:pt x="453541" y="41989"/>
                </a:cubicBezTo>
                <a:lnTo>
                  <a:pt x="515070" y="119026"/>
                </a:lnTo>
                <a:cubicBezTo>
                  <a:pt x="525685" y="132287"/>
                  <a:pt x="541753" y="140010"/>
                  <a:pt x="558739" y="140021"/>
                </a:cubicBezTo>
                <a:lnTo>
                  <a:pt x="951759" y="140021"/>
                </a:lnTo>
                <a:cubicBezTo>
                  <a:pt x="982680" y="140021"/>
                  <a:pt x="1007745" y="165087"/>
                  <a:pt x="1007745" y="196006"/>
                </a:cubicBezTo>
                <a:lnTo>
                  <a:pt x="1007745" y="783802"/>
                </a:lnTo>
                <a:cubicBezTo>
                  <a:pt x="1007745" y="814723"/>
                  <a:pt x="982680" y="839788"/>
                  <a:pt x="951759" y="839788"/>
                </a:cubicBezTo>
                <a:lnTo>
                  <a:pt x="55986" y="839788"/>
                </a:lnTo>
                <a:cubicBezTo>
                  <a:pt x="25066" y="839788"/>
                  <a:pt x="0" y="814723"/>
                  <a:pt x="0" y="783802"/>
                </a:cubicBezTo>
                <a:close/>
              </a:path>
            </a:pathLst>
          </a:custGeom>
          <a:gradFill flip="none" rotWithShape="1">
            <a:gsLst>
              <a:gs pos="23000">
                <a:schemeClr val="accent3"/>
              </a:gs>
              <a:gs pos="100000">
                <a:schemeClr val="accent3">
                  <a:lumMod val="9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38100">
            <a:noFill/>
          </a:ln>
          <a:effectLst>
            <a:outerShdw blurRad="411480" dist="123444" dir="5400000" sx="92000" sy="92000" algn="ctr" rotWithShape="0">
              <a:schemeClr val="accent3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755" tIns="216000" rIns="98755" bIns="49378" rtlCol="0" anchor="ctr"/>
          <a:lstStyle/>
          <a:p>
            <a:pPr algn="ctr"/>
            <a:r>
              <a:rPr lang="zh-CN" altLang="en-US" sz="1945">
                <a:solidFill>
                  <a:schemeClr val="bg1"/>
                </a:solidFill>
                <a:effectLst>
                  <a:outerShdw blurRad="137160" dist="41148" dir="2699997" algn="tl">
                    <a:srgbClr val="000000">
                      <a:alpha val="40000"/>
                    </a:srgbClr>
                  </a:outerShdw>
                </a:effectLst>
                <a:latin typeface="+mj-ea"/>
                <a:ea typeface="+mj-ea"/>
                <a:sym typeface="+mn-ea"/>
              </a:rPr>
              <a:t>职责十三</a:t>
            </a:r>
            <a:endParaRPr lang="zh-CN" altLang="en-US" sz="1945">
              <a:solidFill>
                <a:schemeClr val="bg1"/>
              </a:solidFill>
              <a:effectLst>
                <a:outerShdw blurRad="137160" dist="41148" dir="2699997" algn="tl">
                  <a:srgbClr val="000000">
                    <a:alpha val="40000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51" name="紫荆的职场Point6"/>
          <p:cNvSpPr/>
          <p:nvPr>
            <p:custDataLst>
              <p:tags r:id="rId5"/>
            </p:custDataLst>
          </p:nvPr>
        </p:nvSpPr>
        <p:spPr>
          <a:xfrm>
            <a:off x="7317522" y="2552700"/>
            <a:ext cx="254000" cy="254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dirty="0"/>
              <a:t>✔</a:t>
            </a:r>
            <a:endParaRPr lang="zh-CN" altLang="en-US" sz="1100" dirty="0"/>
          </a:p>
        </p:txBody>
      </p:sp>
      <p:sp>
        <p:nvSpPr>
          <p:cNvPr id="33" name="紫荆的职场Point7"/>
          <p:cNvSpPr/>
          <p:nvPr>
            <p:custDataLst>
              <p:tags r:id="rId6"/>
            </p:custDataLst>
          </p:nvPr>
        </p:nvSpPr>
        <p:spPr>
          <a:xfrm>
            <a:off x="3991672" y="1049020"/>
            <a:ext cx="1473200" cy="1227665"/>
          </a:xfrm>
          <a:custGeom>
            <a:avLst/>
            <a:gdLst>
              <a:gd name="connsiteX0" fmla="*/ 0 w 1007745"/>
              <a:gd name="connsiteY0" fmla="*/ 783802 h 839787"/>
              <a:gd name="connsiteX1" fmla="*/ 0 w 1007745"/>
              <a:gd name="connsiteY1" fmla="*/ 111972 h 839787"/>
              <a:gd name="connsiteX2" fmla="*/ 111972 w 1007745"/>
              <a:gd name="connsiteY2" fmla="*/ 0 h 839787"/>
              <a:gd name="connsiteX3" fmla="*/ 366091 w 1007745"/>
              <a:gd name="connsiteY3" fmla="*/ 0 h 839787"/>
              <a:gd name="connsiteX4" fmla="*/ 453541 w 1007745"/>
              <a:gd name="connsiteY4" fmla="*/ 41989 h 839787"/>
              <a:gd name="connsiteX5" fmla="*/ 515070 w 1007745"/>
              <a:gd name="connsiteY5" fmla="*/ 119026 h 839787"/>
              <a:gd name="connsiteX6" fmla="*/ 558739 w 1007745"/>
              <a:gd name="connsiteY6" fmla="*/ 140021 h 839787"/>
              <a:gd name="connsiteX7" fmla="*/ 951759 w 1007745"/>
              <a:gd name="connsiteY7" fmla="*/ 140021 h 839787"/>
              <a:gd name="connsiteX8" fmla="*/ 1007745 w 1007745"/>
              <a:gd name="connsiteY8" fmla="*/ 196006 h 839787"/>
              <a:gd name="connsiteX9" fmla="*/ 1007745 w 1007745"/>
              <a:gd name="connsiteY9" fmla="*/ 783802 h 839787"/>
              <a:gd name="connsiteX10" fmla="*/ 951759 w 1007745"/>
              <a:gd name="connsiteY10" fmla="*/ 839788 h 839787"/>
              <a:gd name="connsiteX11" fmla="*/ 55986 w 1007745"/>
              <a:gd name="connsiteY11" fmla="*/ 839788 h 839787"/>
              <a:gd name="connsiteX12" fmla="*/ 0 w 1007745"/>
              <a:gd name="connsiteY12" fmla="*/ 783802 h 839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07745" h="839787">
                <a:moveTo>
                  <a:pt x="0" y="783802"/>
                </a:moveTo>
                <a:lnTo>
                  <a:pt x="0" y="111972"/>
                </a:lnTo>
                <a:cubicBezTo>
                  <a:pt x="0" y="50131"/>
                  <a:pt x="50131" y="0"/>
                  <a:pt x="111972" y="0"/>
                </a:cubicBezTo>
                <a:lnTo>
                  <a:pt x="366091" y="0"/>
                </a:lnTo>
                <a:cubicBezTo>
                  <a:pt x="400108" y="-13"/>
                  <a:pt x="432283" y="15437"/>
                  <a:pt x="453541" y="41989"/>
                </a:cubicBezTo>
                <a:lnTo>
                  <a:pt x="515070" y="119026"/>
                </a:lnTo>
                <a:cubicBezTo>
                  <a:pt x="525685" y="132287"/>
                  <a:pt x="541753" y="140010"/>
                  <a:pt x="558739" y="140021"/>
                </a:cubicBezTo>
                <a:lnTo>
                  <a:pt x="951759" y="140021"/>
                </a:lnTo>
                <a:cubicBezTo>
                  <a:pt x="982680" y="140021"/>
                  <a:pt x="1007745" y="165087"/>
                  <a:pt x="1007745" y="196006"/>
                </a:cubicBezTo>
                <a:lnTo>
                  <a:pt x="1007745" y="783802"/>
                </a:lnTo>
                <a:cubicBezTo>
                  <a:pt x="1007745" y="814723"/>
                  <a:pt x="982680" y="839788"/>
                  <a:pt x="951759" y="839788"/>
                </a:cubicBezTo>
                <a:lnTo>
                  <a:pt x="55986" y="839788"/>
                </a:lnTo>
                <a:cubicBezTo>
                  <a:pt x="25066" y="839788"/>
                  <a:pt x="0" y="814723"/>
                  <a:pt x="0" y="783802"/>
                </a:cubicBezTo>
                <a:close/>
              </a:path>
            </a:pathLst>
          </a:custGeom>
          <a:gradFill flip="none" rotWithShape="1">
            <a:gsLst>
              <a:gs pos="23000">
                <a:schemeClr val="accent2"/>
              </a:gs>
              <a:gs pos="100000">
                <a:schemeClr val="accent2">
                  <a:lumMod val="85000"/>
                  <a:lumOff val="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38100">
            <a:noFill/>
          </a:ln>
          <a:effectLst>
            <a:outerShdw blurRad="411480" dist="123444" dir="5400000" sx="92000" sy="92000" algn="ctr" rotWithShape="0">
              <a:schemeClr val="accent2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755" tIns="216000" rIns="98755" bIns="49378" rtlCol="0" anchor="ctr"/>
          <a:lstStyle/>
          <a:p>
            <a:pPr algn="ctr"/>
            <a:r>
              <a:rPr lang="zh-CN" altLang="en-US" sz="1945">
                <a:solidFill>
                  <a:schemeClr val="bg1"/>
                </a:solidFill>
                <a:effectLst>
                  <a:outerShdw blurRad="137160" dist="41148" dir="2699997" algn="tl">
                    <a:srgbClr val="000000">
                      <a:alpha val="40000"/>
                    </a:srgbClr>
                  </a:outerShdw>
                </a:effectLst>
                <a:latin typeface="+mj-ea"/>
                <a:ea typeface="+mj-ea"/>
                <a:sym typeface="+mn-ea"/>
              </a:rPr>
              <a:t>职责十二</a:t>
            </a:r>
            <a:endParaRPr lang="zh-CN" altLang="en-US" sz="1945">
              <a:solidFill>
                <a:schemeClr val="bg1"/>
              </a:solidFill>
              <a:effectLst>
                <a:outerShdw blurRad="137160" dist="41148" dir="2699997" algn="tl">
                  <a:srgbClr val="000000">
                    <a:alpha val="40000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52" name="紫荆的职场Point8"/>
          <p:cNvSpPr/>
          <p:nvPr>
            <p:custDataLst>
              <p:tags r:id="rId7"/>
            </p:custDataLst>
          </p:nvPr>
        </p:nvSpPr>
        <p:spPr>
          <a:xfrm>
            <a:off x="4601272" y="2552700"/>
            <a:ext cx="254000" cy="254000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/>
              <a:t>✔</a:t>
            </a:r>
            <a:endParaRPr lang="zh-CN" altLang="en-US" sz="1100"/>
          </a:p>
        </p:txBody>
      </p:sp>
      <p:cxnSp>
        <p:nvCxnSpPr>
          <p:cNvPr id="54" name="紫荆的职场Point11"/>
          <p:cNvCxnSpPr/>
          <p:nvPr>
            <p:custDataLst>
              <p:tags r:id="rId8"/>
            </p:custDataLst>
          </p:nvPr>
        </p:nvCxnSpPr>
        <p:spPr>
          <a:xfrm>
            <a:off x="3370148" y="2276685"/>
            <a:ext cx="0" cy="4282865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紫荆的职场Point12"/>
          <p:cNvCxnSpPr/>
          <p:nvPr>
            <p:custDataLst>
              <p:tags r:id="rId9"/>
            </p:custDataLst>
          </p:nvPr>
        </p:nvCxnSpPr>
        <p:spPr>
          <a:xfrm>
            <a:off x="653897" y="2276685"/>
            <a:ext cx="0" cy="4282865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紫荆的职场Point13"/>
          <p:cNvCxnSpPr/>
          <p:nvPr>
            <p:custDataLst>
              <p:tags r:id="rId10"/>
            </p:custDataLst>
          </p:nvPr>
        </p:nvCxnSpPr>
        <p:spPr>
          <a:xfrm>
            <a:off x="6086399" y="2276685"/>
            <a:ext cx="0" cy="4282865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紫荆的职场Point14"/>
          <p:cNvCxnSpPr/>
          <p:nvPr>
            <p:custDataLst>
              <p:tags r:id="rId11"/>
            </p:custDataLst>
          </p:nvPr>
        </p:nvCxnSpPr>
        <p:spPr>
          <a:xfrm>
            <a:off x="8802650" y="2276685"/>
            <a:ext cx="0" cy="4282865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" name="紫荆的职场Point19"/>
          <p:cNvSpPr txBox="1"/>
          <p:nvPr>
            <p:custDataLst>
              <p:tags r:id="rId12"/>
            </p:custDataLst>
          </p:nvPr>
        </p:nvSpPr>
        <p:spPr>
          <a:xfrm>
            <a:off x="635635" y="2874010"/>
            <a:ext cx="2690495" cy="327279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1600">
                <a:solidFill>
                  <a:schemeClr val="tx1">
                    <a:lumMod val="75000"/>
                    <a:lumOff val="25000"/>
                  </a:schemeClr>
                </a:solidFill>
              </a:rPr>
              <a:t>月结客户根据客户的要求定期与客户对账，开具发票，登记好每月挂账金额及回款金额，如有客户付款延迟，及时提醒业务及领导进行沟通确认</a:t>
            </a:r>
            <a:endParaRPr lang="zh-CN" altLang="en-US" sz="16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文本框 3"/>
          <p:cNvSpPr txBox="1"/>
          <p:nvPr>
            <p:custDataLst>
              <p:tags r:id="rId13"/>
            </p:custDataLst>
          </p:nvPr>
        </p:nvSpPr>
        <p:spPr>
          <a:xfrm>
            <a:off x="3484245" y="2874010"/>
            <a:ext cx="2485390" cy="34105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lnSpc>
                <a:spcPct val="120000"/>
              </a:lnSpc>
            </a:pPr>
            <a:r>
              <a:rPr lang="zh-CN" altLang="en-US" sz="1600">
                <a:solidFill>
                  <a:schemeClr val="tx1">
                    <a:lumMod val="75000"/>
                    <a:lumOff val="25000"/>
                  </a:schemeClr>
                </a:solidFill>
                <a:sym typeface="+mn-ea"/>
              </a:rPr>
              <a:t>其他客户根据到货情况，整单出货后开具全额发票，非特殊要求不拆单开票。发票及时冲到系统中，如当月不能冲入，需标记并提交给部门主管登记</a:t>
            </a:r>
            <a:endParaRPr lang="zh-CN" altLang="en-US" sz="160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14"/>
            </p:custDataLst>
          </p:nvPr>
        </p:nvSpPr>
        <p:spPr>
          <a:xfrm>
            <a:off x="6190615" y="2933700"/>
            <a:ext cx="2507615" cy="31546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/>
            <a:r>
              <a:rPr lang="zh-CN" altLang="en-US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每日收款按照收款本登记及时录入到系统中，收款日期、金额、方式需与登记本一致</a:t>
            </a:r>
            <a:endParaRPr lang="zh-CN" altLang="en-US" sz="160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  <a:sym typeface="+mn-e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紫荆的职场Point1"/>
          <p:cNvSpPr>
            <a:spLocks noGrp="1"/>
          </p:cNvSpPr>
          <p:nvPr>
            <p:ph type="title"/>
          </p:nvPr>
        </p:nvSpPr>
        <p:spPr>
          <a:xfrm>
            <a:off x="330200" y="241935"/>
            <a:ext cx="9137015" cy="589280"/>
          </a:xfrm>
        </p:spPr>
        <p:txBody>
          <a:bodyPr>
            <a:normAutofit/>
          </a:bodyPr>
          <a:lstStyle/>
          <a:p>
            <a:r>
              <a:rPr lang="zh-CN" altLang="en-US" dirty="0"/>
              <a:t>岗位职责</a:t>
            </a:r>
            <a:r>
              <a:rPr lang="en-US" altLang="zh-CN" dirty="0"/>
              <a:t>---</a:t>
            </a:r>
            <a:r>
              <a:rPr dirty="0"/>
              <a:t>客户</a:t>
            </a:r>
            <a:r>
              <a:rPr lang="zh-CN" altLang="en-US" dirty="0"/>
              <a:t>提前订货、退货、借出等问题处理</a:t>
            </a:r>
            <a:endParaRPr lang="zh-CN" altLang="en-US" dirty="0"/>
          </a:p>
        </p:txBody>
      </p:sp>
      <p:cxnSp>
        <p:nvCxnSpPr>
          <p:cNvPr id="49" name="紫荆的职场Point2"/>
          <p:cNvCxnSpPr/>
          <p:nvPr>
            <p:custDataLst>
              <p:tags r:id="rId1"/>
            </p:custDataLst>
          </p:nvPr>
        </p:nvCxnSpPr>
        <p:spPr>
          <a:xfrm flipV="1">
            <a:off x="182880" y="2665095"/>
            <a:ext cx="8750935" cy="14605"/>
          </a:xfrm>
          <a:prstGeom prst="line">
            <a:avLst/>
          </a:prstGeom>
          <a:noFill/>
          <a:ln w="41275">
            <a:gradFill flip="none" rotWithShape="1">
              <a:gsLst>
                <a:gs pos="46000">
                  <a:schemeClr val="accent1">
                    <a:lumMod val="97000"/>
                  </a:schemeClr>
                </a:gs>
                <a:gs pos="100000">
                  <a:schemeClr val="accent1">
                    <a:alpha val="0"/>
                  </a:schemeClr>
                </a:gs>
              </a:gsLst>
              <a:lin ang="10800000" scaled="1"/>
              <a:tileRect/>
            </a:gradFill>
            <a:tailEnd type="arrow" w="med" len="sm"/>
          </a:ln>
          <a:effectLst>
            <a:outerShdw blurRad="63500" dist="101600" dir="4800000" sx="102000" sy="102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4" name="紫荆的职场Point3"/>
          <p:cNvSpPr/>
          <p:nvPr>
            <p:custDataLst>
              <p:tags r:id="rId2"/>
            </p:custDataLst>
          </p:nvPr>
        </p:nvSpPr>
        <p:spPr>
          <a:xfrm>
            <a:off x="1275422" y="1049020"/>
            <a:ext cx="1473200" cy="1227665"/>
          </a:xfrm>
          <a:custGeom>
            <a:avLst/>
            <a:gdLst>
              <a:gd name="connsiteX0" fmla="*/ 0 w 1007745"/>
              <a:gd name="connsiteY0" fmla="*/ 783802 h 839787"/>
              <a:gd name="connsiteX1" fmla="*/ 0 w 1007745"/>
              <a:gd name="connsiteY1" fmla="*/ 111972 h 839787"/>
              <a:gd name="connsiteX2" fmla="*/ 111972 w 1007745"/>
              <a:gd name="connsiteY2" fmla="*/ 0 h 839787"/>
              <a:gd name="connsiteX3" fmla="*/ 366091 w 1007745"/>
              <a:gd name="connsiteY3" fmla="*/ 0 h 839787"/>
              <a:gd name="connsiteX4" fmla="*/ 453541 w 1007745"/>
              <a:gd name="connsiteY4" fmla="*/ 41989 h 839787"/>
              <a:gd name="connsiteX5" fmla="*/ 515070 w 1007745"/>
              <a:gd name="connsiteY5" fmla="*/ 119026 h 839787"/>
              <a:gd name="connsiteX6" fmla="*/ 558739 w 1007745"/>
              <a:gd name="connsiteY6" fmla="*/ 140021 h 839787"/>
              <a:gd name="connsiteX7" fmla="*/ 951759 w 1007745"/>
              <a:gd name="connsiteY7" fmla="*/ 140021 h 839787"/>
              <a:gd name="connsiteX8" fmla="*/ 1007745 w 1007745"/>
              <a:gd name="connsiteY8" fmla="*/ 196006 h 839787"/>
              <a:gd name="connsiteX9" fmla="*/ 1007745 w 1007745"/>
              <a:gd name="connsiteY9" fmla="*/ 783802 h 839787"/>
              <a:gd name="connsiteX10" fmla="*/ 951759 w 1007745"/>
              <a:gd name="connsiteY10" fmla="*/ 839788 h 839787"/>
              <a:gd name="connsiteX11" fmla="*/ 55986 w 1007745"/>
              <a:gd name="connsiteY11" fmla="*/ 839788 h 839787"/>
              <a:gd name="connsiteX12" fmla="*/ 0 w 1007745"/>
              <a:gd name="connsiteY12" fmla="*/ 783802 h 839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07745" h="839787">
                <a:moveTo>
                  <a:pt x="0" y="783802"/>
                </a:moveTo>
                <a:lnTo>
                  <a:pt x="0" y="111972"/>
                </a:lnTo>
                <a:cubicBezTo>
                  <a:pt x="0" y="50131"/>
                  <a:pt x="50131" y="0"/>
                  <a:pt x="111972" y="0"/>
                </a:cubicBezTo>
                <a:lnTo>
                  <a:pt x="366091" y="0"/>
                </a:lnTo>
                <a:cubicBezTo>
                  <a:pt x="400108" y="-13"/>
                  <a:pt x="432283" y="15437"/>
                  <a:pt x="453541" y="41989"/>
                </a:cubicBezTo>
                <a:lnTo>
                  <a:pt x="515070" y="119026"/>
                </a:lnTo>
                <a:cubicBezTo>
                  <a:pt x="525685" y="132287"/>
                  <a:pt x="541753" y="140010"/>
                  <a:pt x="558739" y="140021"/>
                </a:cubicBezTo>
                <a:lnTo>
                  <a:pt x="951759" y="140021"/>
                </a:lnTo>
                <a:cubicBezTo>
                  <a:pt x="982680" y="140021"/>
                  <a:pt x="1007745" y="165087"/>
                  <a:pt x="1007745" y="196006"/>
                </a:cubicBezTo>
                <a:lnTo>
                  <a:pt x="1007745" y="783802"/>
                </a:lnTo>
                <a:cubicBezTo>
                  <a:pt x="1007745" y="814723"/>
                  <a:pt x="982680" y="839788"/>
                  <a:pt x="951759" y="839788"/>
                </a:cubicBezTo>
                <a:lnTo>
                  <a:pt x="55986" y="839788"/>
                </a:lnTo>
                <a:cubicBezTo>
                  <a:pt x="25066" y="839788"/>
                  <a:pt x="0" y="814723"/>
                  <a:pt x="0" y="783802"/>
                </a:cubicBezTo>
                <a:close/>
              </a:path>
            </a:pathLst>
          </a:custGeom>
          <a:gradFill flip="none" rotWithShape="1">
            <a:gsLst>
              <a:gs pos="23000">
                <a:schemeClr val="accent1"/>
              </a:gs>
              <a:gs pos="100000">
                <a:schemeClr val="accent1">
                  <a:lumMod val="80000"/>
                  <a:lumOff val="2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38100">
            <a:noFill/>
          </a:ln>
          <a:effectLst>
            <a:outerShdw blurRad="411480" dist="123444" dir="5400000" sx="92000" sy="92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755" tIns="180000" rIns="98755" bIns="49378" rtlCol="0" anchor="ctr"/>
          <a:lstStyle/>
          <a:p>
            <a:pPr algn="ctr"/>
            <a:r>
              <a:rPr lang="zh-CN" altLang="en-US" sz="1945">
                <a:solidFill>
                  <a:schemeClr val="bg1"/>
                </a:solidFill>
                <a:effectLst>
                  <a:outerShdw blurRad="137160" dist="41148" dir="2699997" algn="tl">
                    <a:srgbClr val="000000">
                      <a:alpha val="40000"/>
                    </a:srgbClr>
                  </a:outerShdw>
                </a:effectLst>
                <a:latin typeface="+mj-ea"/>
                <a:ea typeface="+mj-ea"/>
              </a:rPr>
              <a:t>职责十四</a:t>
            </a:r>
            <a:endParaRPr lang="zh-CN" altLang="en-US" sz="1945">
              <a:solidFill>
                <a:schemeClr val="bg1"/>
              </a:solidFill>
              <a:effectLst>
                <a:outerShdw blurRad="137160" dist="41148" dir="2699997" algn="tl">
                  <a:srgbClr val="000000">
                    <a:alpha val="40000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50" name="紫荆的职场Point4"/>
          <p:cNvSpPr/>
          <p:nvPr>
            <p:custDataLst>
              <p:tags r:id="rId3"/>
            </p:custDataLst>
          </p:nvPr>
        </p:nvSpPr>
        <p:spPr>
          <a:xfrm>
            <a:off x="1885022" y="2552700"/>
            <a:ext cx="254000" cy="254000"/>
          </a:xfrm>
          <a:prstGeom prst="ellipse">
            <a:avLst/>
          </a:prstGeom>
          <a:gradFill>
            <a:gsLst>
              <a:gs pos="0">
                <a:schemeClr val="accent1">
                  <a:lumMod val="93000"/>
                  <a:lumOff val="7000"/>
                </a:schemeClr>
              </a:gs>
              <a:gs pos="100000">
                <a:schemeClr val="accent1">
                  <a:lumMod val="93000"/>
                  <a:lumOff val="7000"/>
                </a:schemeClr>
              </a:gs>
            </a:gsLst>
            <a:lin ang="108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dirty="0"/>
              <a:t>✔</a:t>
            </a:r>
            <a:endParaRPr lang="zh-CN" altLang="en-US" sz="1100" dirty="0"/>
          </a:p>
        </p:txBody>
      </p:sp>
      <p:sp>
        <p:nvSpPr>
          <p:cNvPr id="35" name="紫荆的职场Point5"/>
          <p:cNvSpPr/>
          <p:nvPr>
            <p:custDataLst>
              <p:tags r:id="rId4"/>
            </p:custDataLst>
          </p:nvPr>
        </p:nvSpPr>
        <p:spPr>
          <a:xfrm>
            <a:off x="6707922" y="1049020"/>
            <a:ext cx="1473200" cy="1227665"/>
          </a:xfrm>
          <a:custGeom>
            <a:avLst/>
            <a:gdLst>
              <a:gd name="connsiteX0" fmla="*/ 0 w 1007745"/>
              <a:gd name="connsiteY0" fmla="*/ 783802 h 839787"/>
              <a:gd name="connsiteX1" fmla="*/ 0 w 1007745"/>
              <a:gd name="connsiteY1" fmla="*/ 111972 h 839787"/>
              <a:gd name="connsiteX2" fmla="*/ 111972 w 1007745"/>
              <a:gd name="connsiteY2" fmla="*/ 0 h 839787"/>
              <a:gd name="connsiteX3" fmla="*/ 366091 w 1007745"/>
              <a:gd name="connsiteY3" fmla="*/ 0 h 839787"/>
              <a:gd name="connsiteX4" fmla="*/ 453541 w 1007745"/>
              <a:gd name="connsiteY4" fmla="*/ 41989 h 839787"/>
              <a:gd name="connsiteX5" fmla="*/ 515070 w 1007745"/>
              <a:gd name="connsiteY5" fmla="*/ 119026 h 839787"/>
              <a:gd name="connsiteX6" fmla="*/ 558739 w 1007745"/>
              <a:gd name="connsiteY6" fmla="*/ 140021 h 839787"/>
              <a:gd name="connsiteX7" fmla="*/ 951759 w 1007745"/>
              <a:gd name="connsiteY7" fmla="*/ 140021 h 839787"/>
              <a:gd name="connsiteX8" fmla="*/ 1007745 w 1007745"/>
              <a:gd name="connsiteY8" fmla="*/ 196006 h 839787"/>
              <a:gd name="connsiteX9" fmla="*/ 1007745 w 1007745"/>
              <a:gd name="connsiteY9" fmla="*/ 783802 h 839787"/>
              <a:gd name="connsiteX10" fmla="*/ 951759 w 1007745"/>
              <a:gd name="connsiteY10" fmla="*/ 839788 h 839787"/>
              <a:gd name="connsiteX11" fmla="*/ 55986 w 1007745"/>
              <a:gd name="connsiteY11" fmla="*/ 839788 h 839787"/>
              <a:gd name="connsiteX12" fmla="*/ 0 w 1007745"/>
              <a:gd name="connsiteY12" fmla="*/ 783802 h 839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07745" h="839787">
                <a:moveTo>
                  <a:pt x="0" y="783802"/>
                </a:moveTo>
                <a:lnTo>
                  <a:pt x="0" y="111972"/>
                </a:lnTo>
                <a:cubicBezTo>
                  <a:pt x="0" y="50131"/>
                  <a:pt x="50131" y="0"/>
                  <a:pt x="111972" y="0"/>
                </a:cubicBezTo>
                <a:lnTo>
                  <a:pt x="366091" y="0"/>
                </a:lnTo>
                <a:cubicBezTo>
                  <a:pt x="400108" y="-13"/>
                  <a:pt x="432283" y="15437"/>
                  <a:pt x="453541" y="41989"/>
                </a:cubicBezTo>
                <a:lnTo>
                  <a:pt x="515070" y="119026"/>
                </a:lnTo>
                <a:cubicBezTo>
                  <a:pt x="525685" y="132287"/>
                  <a:pt x="541753" y="140010"/>
                  <a:pt x="558739" y="140021"/>
                </a:cubicBezTo>
                <a:lnTo>
                  <a:pt x="951759" y="140021"/>
                </a:lnTo>
                <a:cubicBezTo>
                  <a:pt x="982680" y="140021"/>
                  <a:pt x="1007745" y="165087"/>
                  <a:pt x="1007745" y="196006"/>
                </a:cubicBezTo>
                <a:lnTo>
                  <a:pt x="1007745" y="783802"/>
                </a:lnTo>
                <a:cubicBezTo>
                  <a:pt x="1007745" y="814723"/>
                  <a:pt x="982680" y="839788"/>
                  <a:pt x="951759" y="839788"/>
                </a:cubicBezTo>
                <a:lnTo>
                  <a:pt x="55986" y="839788"/>
                </a:lnTo>
                <a:cubicBezTo>
                  <a:pt x="25066" y="839788"/>
                  <a:pt x="0" y="814723"/>
                  <a:pt x="0" y="783802"/>
                </a:cubicBezTo>
                <a:close/>
              </a:path>
            </a:pathLst>
          </a:custGeom>
          <a:gradFill flip="none" rotWithShape="1">
            <a:gsLst>
              <a:gs pos="23000">
                <a:schemeClr val="accent3"/>
              </a:gs>
              <a:gs pos="100000">
                <a:schemeClr val="accent3">
                  <a:lumMod val="9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38100">
            <a:noFill/>
          </a:ln>
          <a:effectLst>
            <a:outerShdw blurRad="411480" dist="123444" dir="5400000" sx="92000" sy="92000" algn="ctr" rotWithShape="0">
              <a:schemeClr val="accent3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755" tIns="216000" rIns="98755" bIns="49378" rtlCol="0" anchor="ctr"/>
          <a:lstStyle/>
          <a:p>
            <a:pPr algn="ctr"/>
            <a:r>
              <a:rPr lang="zh-CN" altLang="en-US" sz="1945">
                <a:solidFill>
                  <a:schemeClr val="bg1"/>
                </a:solidFill>
                <a:effectLst>
                  <a:outerShdw blurRad="137160" dist="41148" dir="2699997" algn="tl">
                    <a:srgbClr val="000000">
                      <a:alpha val="40000"/>
                    </a:srgbClr>
                  </a:outerShdw>
                </a:effectLst>
                <a:latin typeface="+mj-ea"/>
                <a:ea typeface="+mj-ea"/>
                <a:sym typeface="+mn-ea"/>
              </a:rPr>
              <a:t>职责十六</a:t>
            </a:r>
            <a:endParaRPr lang="zh-CN" altLang="en-US" sz="1945">
              <a:solidFill>
                <a:schemeClr val="bg1"/>
              </a:solidFill>
              <a:effectLst>
                <a:outerShdw blurRad="137160" dist="41148" dir="2699997" algn="tl">
                  <a:srgbClr val="000000">
                    <a:alpha val="40000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51" name="紫荆的职场Point6"/>
          <p:cNvSpPr/>
          <p:nvPr>
            <p:custDataLst>
              <p:tags r:id="rId5"/>
            </p:custDataLst>
          </p:nvPr>
        </p:nvSpPr>
        <p:spPr>
          <a:xfrm>
            <a:off x="7317522" y="2552700"/>
            <a:ext cx="254000" cy="254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dirty="0"/>
              <a:t>✔</a:t>
            </a:r>
            <a:endParaRPr lang="zh-CN" altLang="en-US" sz="1100" dirty="0"/>
          </a:p>
        </p:txBody>
      </p:sp>
      <p:sp>
        <p:nvSpPr>
          <p:cNvPr id="33" name="紫荆的职场Point7"/>
          <p:cNvSpPr/>
          <p:nvPr>
            <p:custDataLst>
              <p:tags r:id="rId6"/>
            </p:custDataLst>
          </p:nvPr>
        </p:nvSpPr>
        <p:spPr>
          <a:xfrm>
            <a:off x="3991672" y="1049020"/>
            <a:ext cx="1473200" cy="1227665"/>
          </a:xfrm>
          <a:custGeom>
            <a:avLst/>
            <a:gdLst>
              <a:gd name="connsiteX0" fmla="*/ 0 w 1007745"/>
              <a:gd name="connsiteY0" fmla="*/ 783802 h 839787"/>
              <a:gd name="connsiteX1" fmla="*/ 0 w 1007745"/>
              <a:gd name="connsiteY1" fmla="*/ 111972 h 839787"/>
              <a:gd name="connsiteX2" fmla="*/ 111972 w 1007745"/>
              <a:gd name="connsiteY2" fmla="*/ 0 h 839787"/>
              <a:gd name="connsiteX3" fmla="*/ 366091 w 1007745"/>
              <a:gd name="connsiteY3" fmla="*/ 0 h 839787"/>
              <a:gd name="connsiteX4" fmla="*/ 453541 w 1007745"/>
              <a:gd name="connsiteY4" fmla="*/ 41989 h 839787"/>
              <a:gd name="connsiteX5" fmla="*/ 515070 w 1007745"/>
              <a:gd name="connsiteY5" fmla="*/ 119026 h 839787"/>
              <a:gd name="connsiteX6" fmla="*/ 558739 w 1007745"/>
              <a:gd name="connsiteY6" fmla="*/ 140021 h 839787"/>
              <a:gd name="connsiteX7" fmla="*/ 951759 w 1007745"/>
              <a:gd name="connsiteY7" fmla="*/ 140021 h 839787"/>
              <a:gd name="connsiteX8" fmla="*/ 1007745 w 1007745"/>
              <a:gd name="connsiteY8" fmla="*/ 196006 h 839787"/>
              <a:gd name="connsiteX9" fmla="*/ 1007745 w 1007745"/>
              <a:gd name="connsiteY9" fmla="*/ 783802 h 839787"/>
              <a:gd name="connsiteX10" fmla="*/ 951759 w 1007745"/>
              <a:gd name="connsiteY10" fmla="*/ 839788 h 839787"/>
              <a:gd name="connsiteX11" fmla="*/ 55986 w 1007745"/>
              <a:gd name="connsiteY11" fmla="*/ 839788 h 839787"/>
              <a:gd name="connsiteX12" fmla="*/ 0 w 1007745"/>
              <a:gd name="connsiteY12" fmla="*/ 783802 h 839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07745" h="839787">
                <a:moveTo>
                  <a:pt x="0" y="783802"/>
                </a:moveTo>
                <a:lnTo>
                  <a:pt x="0" y="111972"/>
                </a:lnTo>
                <a:cubicBezTo>
                  <a:pt x="0" y="50131"/>
                  <a:pt x="50131" y="0"/>
                  <a:pt x="111972" y="0"/>
                </a:cubicBezTo>
                <a:lnTo>
                  <a:pt x="366091" y="0"/>
                </a:lnTo>
                <a:cubicBezTo>
                  <a:pt x="400108" y="-13"/>
                  <a:pt x="432283" y="15437"/>
                  <a:pt x="453541" y="41989"/>
                </a:cubicBezTo>
                <a:lnTo>
                  <a:pt x="515070" y="119026"/>
                </a:lnTo>
                <a:cubicBezTo>
                  <a:pt x="525685" y="132287"/>
                  <a:pt x="541753" y="140010"/>
                  <a:pt x="558739" y="140021"/>
                </a:cubicBezTo>
                <a:lnTo>
                  <a:pt x="951759" y="140021"/>
                </a:lnTo>
                <a:cubicBezTo>
                  <a:pt x="982680" y="140021"/>
                  <a:pt x="1007745" y="165087"/>
                  <a:pt x="1007745" y="196006"/>
                </a:cubicBezTo>
                <a:lnTo>
                  <a:pt x="1007745" y="783802"/>
                </a:lnTo>
                <a:cubicBezTo>
                  <a:pt x="1007745" y="814723"/>
                  <a:pt x="982680" y="839788"/>
                  <a:pt x="951759" y="839788"/>
                </a:cubicBezTo>
                <a:lnTo>
                  <a:pt x="55986" y="839788"/>
                </a:lnTo>
                <a:cubicBezTo>
                  <a:pt x="25066" y="839788"/>
                  <a:pt x="0" y="814723"/>
                  <a:pt x="0" y="783802"/>
                </a:cubicBezTo>
                <a:close/>
              </a:path>
            </a:pathLst>
          </a:custGeom>
          <a:gradFill flip="none" rotWithShape="1">
            <a:gsLst>
              <a:gs pos="23000">
                <a:schemeClr val="accent2"/>
              </a:gs>
              <a:gs pos="100000">
                <a:schemeClr val="accent2">
                  <a:lumMod val="85000"/>
                  <a:lumOff val="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38100">
            <a:noFill/>
          </a:ln>
          <a:effectLst>
            <a:outerShdw blurRad="411480" dist="123444" dir="5400000" sx="92000" sy="92000" algn="ctr" rotWithShape="0">
              <a:schemeClr val="accent2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755" tIns="216000" rIns="98755" bIns="49378" rtlCol="0" anchor="ctr"/>
          <a:lstStyle/>
          <a:p>
            <a:pPr algn="ctr"/>
            <a:r>
              <a:rPr lang="zh-CN" altLang="en-US" sz="1945">
                <a:solidFill>
                  <a:schemeClr val="bg1"/>
                </a:solidFill>
                <a:effectLst>
                  <a:outerShdw blurRad="137160" dist="41148" dir="2699997" algn="tl">
                    <a:srgbClr val="000000">
                      <a:alpha val="40000"/>
                    </a:srgbClr>
                  </a:outerShdw>
                </a:effectLst>
                <a:latin typeface="+mj-ea"/>
                <a:ea typeface="+mj-ea"/>
                <a:sym typeface="+mn-ea"/>
              </a:rPr>
              <a:t>职责十五</a:t>
            </a:r>
            <a:endParaRPr lang="zh-CN" altLang="en-US" sz="1945">
              <a:solidFill>
                <a:schemeClr val="bg1"/>
              </a:solidFill>
              <a:effectLst>
                <a:outerShdw blurRad="137160" dist="41148" dir="2699997" algn="tl">
                  <a:srgbClr val="000000">
                    <a:alpha val="40000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52" name="紫荆的职场Point8"/>
          <p:cNvSpPr/>
          <p:nvPr>
            <p:custDataLst>
              <p:tags r:id="rId7"/>
            </p:custDataLst>
          </p:nvPr>
        </p:nvSpPr>
        <p:spPr>
          <a:xfrm>
            <a:off x="4601272" y="2552700"/>
            <a:ext cx="254000" cy="254000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/>
              <a:t>✔</a:t>
            </a:r>
            <a:endParaRPr lang="zh-CN" altLang="en-US" sz="1100"/>
          </a:p>
        </p:txBody>
      </p:sp>
      <p:cxnSp>
        <p:nvCxnSpPr>
          <p:cNvPr id="54" name="紫荆的职场Point11"/>
          <p:cNvCxnSpPr/>
          <p:nvPr>
            <p:custDataLst>
              <p:tags r:id="rId8"/>
            </p:custDataLst>
          </p:nvPr>
        </p:nvCxnSpPr>
        <p:spPr>
          <a:xfrm>
            <a:off x="3370148" y="2276685"/>
            <a:ext cx="0" cy="4282865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紫荆的职场Point12"/>
          <p:cNvCxnSpPr/>
          <p:nvPr>
            <p:custDataLst>
              <p:tags r:id="rId9"/>
            </p:custDataLst>
          </p:nvPr>
        </p:nvCxnSpPr>
        <p:spPr>
          <a:xfrm>
            <a:off x="653897" y="2276685"/>
            <a:ext cx="0" cy="4282865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紫荆的职场Point13"/>
          <p:cNvCxnSpPr/>
          <p:nvPr>
            <p:custDataLst>
              <p:tags r:id="rId10"/>
            </p:custDataLst>
          </p:nvPr>
        </p:nvCxnSpPr>
        <p:spPr>
          <a:xfrm>
            <a:off x="6086399" y="2276685"/>
            <a:ext cx="0" cy="4282865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紫荆的职场Point14"/>
          <p:cNvCxnSpPr/>
          <p:nvPr>
            <p:custDataLst>
              <p:tags r:id="rId11"/>
            </p:custDataLst>
          </p:nvPr>
        </p:nvCxnSpPr>
        <p:spPr>
          <a:xfrm>
            <a:off x="8802650" y="2276685"/>
            <a:ext cx="0" cy="4282865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" name="紫荆的职场Point19"/>
          <p:cNvSpPr txBox="1"/>
          <p:nvPr>
            <p:custDataLst>
              <p:tags r:id="rId12"/>
            </p:custDataLst>
          </p:nvPr>
        </p:nvSpPr>
        <p:spPr>
          <a:xfrm>
            <a:off x="635635" y="2874010"/>
            <a:ext cx="2690495" cy="327279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1600">
                <a:solidFill>
                  <a:schemeClr val="tx1">
                    <a:lumMod val="75000"/>
                    <a:lumOff val="25000"/>
                  </a:schemeClr>
                </a:solidFill>
              </a:rPr>
              <a:t>如遇客户着急或者注文流程慢需要提前订货的情况，制作临时合同书，有客户签字或者邮件留底，提交领导签字确认后可提前订货，后续需跟踪客户及时补回传、或者补注文，</a:t>
            </a:r>
            <a:r>
              <a:rPr lang="en-US" altLang="zh-CN" sz="1600">
                <a:solidFill>
                  <a:schemeClr val="tx1">
                    <a:lumMod val="75000"/>
                    <a:lumOff val="25000"/>
                  </a:schemeClr>
                </a:solidFill>
              </a:rPr>
              <a:t>SMC</a:t>
            </a:r>
            <a:r>
              <a:rPr lang="zh-CN" altLang="en-US" sz="1600">
                <a:solidFill>
                  <a:schemeClr val="tx1">
                    <a:lumMod val="75000"/>
                    <a:lumOff val="25000"/>
                  </a:schemeClr>
                </a:solidFill>
              </a:rPr>
              <a:t>的产品需补发给采购</a:t>
            </a:r>
            <a:endParaRPr lang="zh-CN" altLang="en-US" sz="16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文本框 3"/>
          <p:cNvSpPr txBox="1"/>
          <p:nvPr>
            <p:custDataLst>
              <p:tags r:id="rId13"/>
            </p:custDataLst>
          </p:nvPr>
        </p:nvSpPr>
        <p:spPr>
          <a:xfrm>
            <a:off x="3484245" y="2874010"/>
            <a:ext cx="2485390" cy="34105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lnSpc>
                <a:spcPct val="120000"/>
              </a:lnSpc>
            </a:pPr>
            <a:r>
              <a:rPr lang="zh-CN" altLang="en-US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如有客户退货情况，需确认退货的产品型号、数量、哪一笔合同、是否为我司售出产品。货退回后业务</a:t>
            </a:r>
            <a:r>
              <a:rPr lang="zh-CN" altLang="en-US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按公司要求填写退货单据</a:t>
            </a:r>
            <a:r>
              <a:rPr lang="zh-CN" altLang="en-US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，各领导签字后，库房退回，助理将退货单与对应合同装订，系统提交退货申请，由财务审核后归档</a:t>
            </a:r>
            <a:endParaRPr lang="zh-CN" altLang="en-US" sz="160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14"/>
            </p:custDataLst>
          </p:nvPr>
        </p:nvSpPr>
        <p:spPr>
          <a:xfrm>
            <a:off x="6190615" y="2933700"/>
            <a:ext cx="2507615" cy="31546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/>
            <a:r>
              <a:rPr lang="zh-CN" altLang="en-US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如有客户借出情况，首先业务制作借出单，核对品牌、型号、数量等基本信息，填写库存数量信息后单据返回业务，根据公司管理规定找各层级领导签字，借出货品</a:t>
            </a:r>
            <a:endParaRPr lang="zh-CN" altLang="en-US" sz="160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  <a:sym typeface="+mn-ea"/>
            </a:endParaRPr>
          </a:p>
          <a:p>
            <a:pPr algn="l"/>
            <a:endParaRPr lang="zh-CN" altLang="en-US" sz="160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  <a:sym typeface="+mn-e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紫荆的职场Point1"/>
          <p:cNvSpPr>
            <a:spLocks noGrp="1"/>
          </p:cNvSpPr>
          <p:nvPr>
            <p:ph type="title"/>
          </p:nvPr>
        </p:nvSpPr>
        <p:spPr>
          <a:xfrm>
            <a:off x="330200" y="241935"/>
            <a:ext cx="9137015" cy="589280"/>
          </a:xfrm>
        </p:spPr>
        <p:txBody>
          <a:bodyPr>
            <a:normAutofit/>
          </a:bodyPr>
          <a:lstStyle/>
          <a:p>
            <a:r>
              <a:rPr lang="zh-CN" altLang="en-US" dirty="0"/>
              <a:t>岗位职责</a:t>
            </a:r>
            <a:r>
              <a:rPr lang="en-US" altLang="zh-CN" dirty="0"/>
              <a:t>---</a:t>
            </a:r>
            <a:r>
              <a:rPr lang="zh-CN" altLang="en-US" dirty="0"/>
              <a:t>客户管理</a:t>
            </a:r>
            <a:endParaRPr lang="zh-CN" altLang="en-US" dirty="0"/>
          </a:p>
        </p:txBody>
      </p:sp>
      <p:cxnSp>
        <p:nvCxnSpPr>
          <p:cNvPr id="49" name="紫荆的职场Point2"/>
          <p:cNvCxnSpPr/>
          <p:nvPr>
            <p:custDataLst>
              <p:tags r:id="rId1"/>
            </p:custDataLst>
          </p:nvPr>
        </p:nvCxnSpPr>
        <p:spPr>
          <a:xfrm flipV="1">
            <a:off x="182880" y="2635885"/>
            <a:ext cx="11523980" cy="43815"/>
          </a:xfrm>
          <a:prstGeom prst="line">
            <a:avLst/>
          </a:prstGeom>
          <a:noFill/>
          <a:ln w="41275">
            <a:gradFill flip="none" rotWithShape="1">
              <a:gsLst>
                <a:gs pos="46000">
                  <a:schemeClr val="accent1">
                    <a:lumMod val="97000"/>
                  </a:schemeClr>
                </a:gs>
                <a:gs pos="100000">
                  <a:schemeClr val="accent1">
                    <a:alpha val="0"/>
                  </a:schemeClr>
                </a:gs>
              </a:gsLst>
              <a:lin ang="10800000" scaled="1"/>
              <a:tileRect/>
            </a:gradFill>
            <a:tailEnd type="arrow" w="med" len="sm"/>
          </a:ln>
          <a:effectLst>
            <a:outerShdw blurRad="63500" dist="101600" dir="4800000" sx="102000" sy="102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4" name="紫荆的职场Point3"/>
          <p:cNvSpPr/>
          <p:nvPr>
            <p:custDataLst>
              <p:tags r:id="rId2"/>
            </p:custDataLst>
          </p:nvPr>
        </p:nvSpPr>
        <p:spPr>
          <a:xfrm>
            <a:off x="1275422" y="1049020"/>
            <a:ext cx="1473200" cy="1227665"/>
          </a:xfrm>
          <a:custGeom>
            <a:avLst/>
            <a:gdLst>
              <a:gd name="connsiteX0" fmla="*/ 0 w 1007745"/>
              <a:gd name="connsiteY0" fmla="*/ 783802 h 839787"/>
              <a:gd name="connsiteX1" fmla="*/ 0 w 1007745"/>
              <a:gd name="connsiteY1" fmla="*/ 111972 h 839787"/>
              <a:gd name="connsiteX2" fmla="*/ 111972 w 1007745"/>
              <a:gd name="connsiteY2" fmla="*/ 0 h 839787"/>
              <a:gd name="connsiteX3" fmla="*/ 366091 w 1007745"/>
              <a:gd name="connsiteY3" fmla="*/ 0 h 839787"/>
              <a:gd name="connsiteX4" fmla="*/ 453541 w 1007745"/>
              <a:gd name="connsiteY4" fmla="*/ 41989 h 839787"/>
              <a:gd name="connsiteX5" fmla="*/ 515070 w 1007745"/>
              <a:gd name="connsiteY5" fmla="*/ 119026 h 839787"/>
              <a:gd name="connsiteX6" fmla="*/ 558739 w 1007745"/>
              <a:gd name="connsiteY6" fmla="*/ 140021 h 839787"/>
              <a:gd name="connsiteX7" fmla="*/ 951759 w 1007745"/>
              <a:gd name="connsiteY7" fmla="*/ 140021 h 839787"/>
              <a:gd name="connsiteX8" fmla="*/ 1007745 w 1007745"/>
              <a:gd name="connsiteY8" fmla="*/ 196006 h 839787"/>
              <a:gd name="connsiteX9" fmla="*/ 1007745 w 1007745"/>
              <a:gd name="connsiteY9" fmla="*/ 783802 h 839787"/>
              <a:gd name="connsiteX10" fmla="*/ 951759 w 1007745"/>
              <a:gd name="connsiteY10" fmla="*/ 839788 h 839787"/>
              <a:gd name="connsiteX11" fmla="*/ 55986 w 1007745"/>
              <a:gd name="connsiteY11" fmla="*/ 839788 h 839787"/>
              <a:gd name="connsiteX12" fmla="*/ 0 w 1007745"/>
              <a:gd name="connsiteY12" fmla="*/ 783802 h 839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07745" h="839787">
                <a:moveTo>
                  <a:pt x="0" y="783802"/>
                </a:moveTo>
                <a:lnTo>
                  <a:pt x="0" y="111972"/>
                </a:lnTo>
                <a:cubicBezTo>
                  <a:pt x="0" y="50131"/>
                  <a:pt x="50131" y="0"/>
                  <a:pt x="111972" y="0"/>
                </a:cubicBezTo>
                <a:lnTo>
                  <a:pt x="366091" y="0"/>
                </a:lnTo>
                <a:cubicBezTo>
                  <a:pt x="400108" y="-13"/>
                  <a:pt x="432283" y="15437"/>
                  <a:pt x="453541" y="41989"/>
                </a:cubicBezTo>
                <a:lnTo>
                  <a:pt x="515070" y="119026"/>
                </a:lnTo>
                <a:cubicBezTo>
                  <a:pt x="525685" y="132287"/>
                  <a:pt x="541753" y="140010"/>
                  <a:pt x="558739" y="140021"/>
                </a:cubicBezTo>
                <a:lnTo>
                  <a:pt x="951759" y="140021"/>
                </a:lnTo>
                <a:cubicBezTo>
                  <a:pt x="982680" y="140021"/>
                  <a:pt x="1007745" y="165087"/>
                  <a:pt x="1007745" y="196006"/>
                </a:cubicBezTo>
                <a:lnTo>
                  <a:pt x="1007745" y="783802"/>
                </a:lnTo>
                <a:cubicBezTo>
                  <a:pt x="1007745" y="814723"/>
                  <a:pt x="982680" y="839788"/>
                  <a:pt x="951759" y="839788"/>
                </a:cubicBezTo>
                <a:lnTo>
                  <a:pt x="55986" y="839788"/>
                </a:lnTo>
                <a:cubicBezTo>
                  <a:pt x="25066" y="839788"/>
                  <a:pt x="0" y="814723"/>
                  <a:pt x="0" y="783802"/>
                </a:cubicBezTo>
                <a:close/>
              </a:path>
            </a:pathLst>
          </a:custGeom>
          <a:gradFill flip="none" rotWithShape="1">
            <a:gsLst>
              <a:gs pos="23000">
                <a:schemeClr val="accent1"/>
              </a:gs>
              <a:gs pos="100000">
                <a:schemeClr val="accent1">
                  <a:lumMod val="80000"/>
                  <a:lumOff val="2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38100">
            <a:noFill/>
          </a:ln>
          <a:effectLst>
            <a:outerShdw blurRad="411480" dist="123444" dir="5400000" sx="92000" sy="92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755" tIns="180000" rIns="98755" bIns="49378" rtlCol="0" anchor="ctr"/>
          <a:lstStyle/>
          <a:p>
            <a:pPr algn="ctr"/>
            <a:r>
              <a:rPr lang="zh-CN" altLang="en-US" sz="1945">
                <a:solidFill>
                  <a:schemeClr val="bg1"/>
                </a:solidFill>
                <a:effectLst>
                  <a:outerShdw blurRad="137160" dist="41148" dir="2699997" algn="tl">
                    <a:srgbClr val="000000">
                      <a:alpha val="40000"/>
                    </a:srgbClr>
                  </a:outerShdw>
                </a:effectLst>
                <a:latin typeface="+mj-ea"/>
                <a:ea typeface="+mj-ea"/>
              </a:rPr>
              <a:t>职责十七</a:t>
            </a:r>
            <a:endParaRPr lang="zh-CN" altLang="en-US" sz="1945">
              <a:solidFill>
                <a:schemeClr val="bg1"/>
              </a:solidFill>
              <a:effectLst>
                <a:outerShdw blurRad="137160" dist="41148" dir="2699997" algn="tl">
                  <a:srgbClr val="000000">
                    <a:alpha val="40000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50" name="紫荆的职场Point4"/>
          <p:cNvSpPr/>
          <p:nvPr>
            <p:custDataLst>
              <p:tags r:id="rId3"/>
            </p:custDataLst>
          </p:nvPr>
        </p:nvSpPr>
        <p:spPr>
          <a:xfrm>
            <a:off x="1885022" y="2552700"/>
            <a:ext cx="254000" cy="254000"/>
          </a:xfrm>
          <a:prstGeom prst="ellipse">
            <a:avLst/>
          </a:prstGeom>
          <a:gradFill>
            <a:gsLst>
              <a:gs pos="0">
                <a:schemeClr val="accent1">
                  <a:lumMod val="93000"/>
                  <a:lumOff val="7000"/>
                </a:schemeClr>
              </a:gs>
              <a:gs pos="100000">
                <a:schemeClr val="accent1">
                  <a:lumMod val="93000"/>
                  <a:lumOff val="7000"/>
                </a:schemeClr>
              </a:gs>
            </a:gsLst>
            <a:lin ang="108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dirty="0"/>
              <a:t>✔</a:t>
            </a:r>
            <a:endParaRPr lang="zh-CN" altLang="en-US" sz="1100" dirty="0"/>
          </a:p>
        </p:txBody>
      </p:sp>
      <p:sp>
        <p:nvSpPr>
          <p:cNvPr id="35" name="紫荆的职场Point5"/>
          <p:cNvSpPr/>
          <p:nvPr>
            <p:custDataLst>
              <p:tags r:id="rId4"/>
            </p:custDataLst>
          </p:nvPr>
        </p:nvSpPr>
        <p:spPr>
          <a:xfrm>
            <a:off x="6707922" y="1049020"/>
            <a:ext cx="1473200" cy="1227665"/>
          </a:xfrm>
          <a:custGeom>
            <a:avLst/>
            <a:gdLst>
              <a:gd name="connsiteX0" fmla="*/ 0 w 1007745"/>
              <a:gd name="connsiteY0" fmla="*/ 783802 h 839787"/>
              <a:gd name="connsiteX1" fmla="*/ 0 w 1007745"/>
              <a:gd name="connsiteY1" fmla="*/ 111972 h 839787"/>
              <a:gd name="connsiteX2" fmla="*/ 111972 w 1007745"/>
              <a:gd name="connsiteY2" fmla="*/ 0 h 839787"/>
              <a:gd name="connsiteX3" fmla="*/ 366091 w 1007745"/>
              <a:gd name="connsiteY3" fmla="*/ 0 h 839787"/>
              <a:gd name="connsiteX4" fmla="*/ 453541 w 1007745"/>
              <a:gd name="connsiteY4" fmla="*/ 41989 h 839787"/>
              <a:gd name="connsiteX5" fmla="*/ 515070 w 1007745"/>
              <a:gd name="connsiteY5" fmla="*/ 119026 h 839787"/>
              <a:gd name="connsiteX6" fmla="*/ 558739 w 1007745"/>
              <a:gd name="connsiteY6" fmla="*/ 140021 h 839787"/>
              <a:gd name="connsiteX7" fmla="*/ 951759 w 1007745"/>
              <a:gd name="connsiteY7" fmla="*/ 140021 h 839787"/>
              <a:gd name="connsiteX8" fmla="*/ 1007745 w 1007745"/>
              <a:gd name="connsiteY8" fmla="*/ 196006 h 839787"/>
              <a:gd name="connsiteX9" fmla="*/ 1007745 w 1007745"/>
              <a:gd name="connsiteY9" fmla="*/ 783802 h 839787"/>
              <a:gd name="connsiteX10" fmla="*/ 951759 w 1007745"/>
              <a:gd name="connsiteY10" fmla="*/ 839788 h 839787"/>
              <a:gd name="connsiteX11" fmla="*/ 55986 w 1007745"/>
              <a:gd name="connsiteY11" fmla="*/ 839788 h 839787"/>
              <a:gd name="connsiteX12" fmla="*/ 0 w 1007745"/>
              <a:gd name="connsiteY12" fmla="*/ 783802 h 839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07745" h="839787">
                <a:moveTo>
                  <a:pt x="0" y="783802"/>
                </a:moveTo>
                <a:lnTo>
                  <a:pt x="0" y="111972"/>
                </a:lnTo>
                <a:cubicBezTo>
                  <a:pt x="0" y="50131"/>
                  <a:pt x="50131" y="0"/>
                  <a:pt x="111972" y="0"/>
                </a:cubicBezTo>
                <a:lnTo>
                  <a:pt x="366091" y="0"/>
                </a:lnTo>
                <a:cubicBezTo>
                  <a:pt x="400108" y="-13"/>
                  <a:pt x="432283" y="15437"/>
                  <a:pt x="453541" y="41989"/>
                </a:cubicBezTo>
                <a:lnTo>
                  <a:pt x="515070" y="119026"/>
                </a:lnTo>
                <a:cubicBezTo>
                  <a:pt x="525685" y="132287"/>
                  <a:pt x="541753" y="140010"/>
                  <a:pt x="558739" y="140021"/>
                </a:cubicBezTo>
                <a:lnTo>
                  <a:pt x="951759" y="140021"/>
                </a:lnTo>
                <a:cubicBezTo>
                  <a:pt x="982680" y="140021"/>
                  <a:pt x="1007745" y="165087"/>
                  <a:pt x="1007745" y="196006"/>
                </a:cubicBezTo>
                <a:lnTo>
                  <a:pt x="1007745" y="783802"/>
                </a:lnTo>
                <a:cubicBezTo>
                  <a:pt x="1007745" y="814723"/>
                  <a:pt x="982680" y="839788"/>
                  <a:pt x="951759" y="839788"/>
                </a:cubicBezTo>
                <a:lnTo>
                  <a:pt x="55986" y="839788"/>
                </a:lnTo>
                <a:cubicBezTo>
                  <a:pt x="25066" y="839788"/>
                  <a:pt x="0" y="814723"/>
                  <a:pt x="0" y="783802"/>
                </a:cubicBezTo>
                <a:close/>
              </a:path>
            </a:pathLst>
          </a:custGeom>
          <a:gradFill flip="none" rotWithShape="1">
            <a:gsLst>
              <a:gs pos="23000">
                <a:schemeClr val="accent3"/>
              </a:gs>
              <a:gs pos="100000">
                <a:schemeClr val="accent3">
                  <a:lumMod val="9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38100">
            <a:noFill/>
          </a:ln>
          <a:effectLst>
            <a:outerShdw blurRad="411480" dist="123444" dir="5400000" sx="92000" sy="92000" algn="ctr" rotWithShape="0">
              <a:schemeClr val="accent3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755" tIns="216000" rIns="98755" bIns="49378" rtlCol="0" anchor="ctr"/>
          <a:lstStyle/>
          <a:p>
            <a:pPr algn="ctr"/>
            <a:r>
              <a:rPr lang="zh-CN" altLang="en-US" sz="1945">
                <a:solidFill>
                  <a:schemeClr val="bg1"/>
                </a:solidFill>
                <a:effectLst>
                  <a:outerShdw blurRad="137160" dist="41148" dir="2699997" algn="tl">
                    <a:srgbClr val="000000">
                      <a:alpha val="40000"/>
                    </a:srgbClr>
                  </a:outerShdw>
                </a:effectLst>
                <a:latin typeface="+mj-ea"/>
                <a:ea typeface="+mj-ea"/>
                <a:sym typeface="+mn-ea"/>
              </a:rPr>
              <a:t>职责十九</a:t>
            </a:r>
            <a:endParaRPr lang="zh-CN" altLang="en-US" sz="1945">
              <a:solidFill>
                <a:schemeClr val="bg1"/>
              </a:solidFill>
              <a:effectLst>
                <a:outerShdw blurRad="137160" dist="41148" dir="2699997" algn="tl">
                  <a:srgbClr val="000000">
                    <a:alpha val="40000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51" name="紫荆的职场Point6"/>
          <p:cNvSpPr/>
          <p:nvPr>
            <p:custDataLst>
              <p:tags r:id="rId5"/>
            </p:custDataLst>
          </p:nvPr>
        </p:nvSpPr>
        <p:spPr>
          <a:xfrm>
            <a:off x="7317522" y="2552700"/>
            <a:ext cx="254000" cy="254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dirty="0"/>
              <a:t>✔</a:t>
            </a:r>
            <a:endParaRPr lang="zh-CN" altLang="en-US" sz="1100" dirty="0"/>
          </a:p>
        </p:txBody>
      </p:sp>
      <p:sp>
        <p:nvSpPr>
          <p:cNvPr id="33" name="紫荆的职场Point7"/>
          <p:cNvSpPr/>
          <p:nvPr>
            <p:custDataLst>
              <p:tags r:id="rId6"/>
            </p:custDataLst>
          </p:nvPr>
        </p:nvSpPr>
        <p:spPr>
          <a:xfrm>
            <a:off x="3991672" y="1049020"/>
            <a:ext cx="1473200" cy="1227665"/>
          </a:xfrm>
          <a:custGeom>
            <a:avLst/>
            <a:gdLst>
              <a:gd name="connsiteX0" fmla="*/ 0 w 1007745"/>
              <a:gd name="connsiteY0" fmla="*/ 783802 h 839787"/>
              <a:gd name="connsiteX1" fmla="*/ 0 w 1007745"/>
              <a:gd name="connsiteY1" fmla="*/ 111972 h 839787"/>
              <a:gd name="connsiteX2" fmla="*/ 111972 w 1007745"/>
              <a:gd name="connsiteY2" fmla="*/ 0 h 839787"/>
              <a:gd name="connsiteX3" fmla="*/ 366091 w 1007745"/>
              <a:gd name="connsiteY3" fmla="*/ 0 h 839787"/>
              <a:gd name="connsiteX4" fmla="*/ 453541 w 1007745"/>
              <a:gd name="connsiteY4" fmla="*/ 41989 h 839787"/>
              <a:gd name="connsiteX5" fmla="*/ 515070 w 1007745"/>
              <a:gd name="connsiteY5" fmla="*/ 119026 h 839787"/>
              <a:gd name="connsiteX6" fmla="*/ 558739 w 1007745"/>
              <a:gd name="connsiteY6" fmla="*/ 140021 h 839787"/>
              <a:gd name="connsiteX7" fmla="*/ 951759 w 1007745"/>
              <a:gd name="connsiteY7" fmla="*/ 140021 h 839787"/>
              <a:gd name="connsiteX8" fmla="*/ 1007745 w 1007745"/>
              <a:gd name="connsiteY8" fmla="*/ 196006 h 839787"/>
              <a:gd name="connsiteX9" fmla="*/ 1007745 w 1007745"/>
              <a:gd name="connsiteY9" fmla="*/ 783802 h 839787"/>
              <a:gd name="connsiteX10" fmla="*/ 951759 w 1007745"/>
              <a:gd name="connsiteY10" fmla="*/ 839788 h 839787"/>
              <a:gd name="connsiteX11" fmla="*/ 55986 w 1007745"/>
              <a:gd name="connsiteY11" fmla="*/ 839788 h 839787"/>
              <a:gd name="connsiteX12" fmla="*/ 0 w 1007745"/>
              <a:gd name="connsiteY12" fmla="*/ 783802 h 839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07745" h="839787">
                <a:moveTo>
                  <a:pt x="0" y="783802"/>
                </a:moveTo>
                <a:lnTo>
                  <a:pt x="0" y="111972"/>
                </a:lnTo>
                <a:cubicBezTo>
                  <a:pt x="0" y="50131"/>
                  <a:pt x="50131" y="0"/>
                  <a:pt x="111972" y="0"/>
                </a:cubicBezTo>
                <a:lnTo>
                  <a:pt x="366091" y="0"/>
                </a:lnTo>
                <a:cubicBezTo>
                  <a:pt x="400108" y="-13"/>
                  <a:pt x="432283" y="15437"/>
                  <a:pt x="453541" y="41989"/>
                </a:cubicBezTo>
                <a:lnTo>
                  <a:pt x="515070" y="119026"/>
                </a:lnTo>
                <a:cubicBezTo>
                  <a:pt x="525685" y="132287"/>
                  <a:pt x="541753" y="140010"/>
                  <a:pt x="558739" y="140021"/>
                </a:cubicBezTo>
                <a:lnTo>
                  <a:pt x="951759" y="140021"/>
                </a:lnTo>
                <a:cubicBezTo>
                  <a:pt x="982680" y="140021"/>
                  <a:pt x="1007745" y="165087"/>
                  <a:pt x="1007745" y="196006"/>
                </a:cubicBezTo>
                <a:lnTo>
                  <a:pt x="1007745" y="783802"/>
                </a:lnTo>
                <a:cubicBezTo>
                  <a:pt x="1007745" y="814723"/>
                  <a:pt x="982680" y="839788"/>
                  <a:pt x="951759" y="839788"/>
                </a:cubicBezTo>
                <a:lnTo>
                  <a:pt x="55986" y="839788"/>
                </a:lnTo>
                <a:cubicBezTo>
                  <a:pt x="25066" y="839788"/>
                  <a:pt x="0" y="814723"/>
                  <a:pt x="0" y="783802"/>
                </a:cubicBezTo>
                <a:close/>
              </a:path>
            </a:pathLst>
          </a:custGeom>
          <a:gradFill flip="none" rotWithShape="1">
            <a:gsLst>
              <a:gs pos="23000">
                <a:schemeClr val="accent2"/>
              </a:gs>
              <a:gs pos="100000">
                <a:schemeClr val="accent2">
                  <a:lumMod val="85000"/>
                  <a:lumOff val="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38100">
            <a:noFill/>
          </a:ln>
          <a:effectLst>
            <a:outerShdw blurRad="411480" dist="123444" dir="5400000" sx="92000" sy="92000" algn="ctr" rotWithShape="0">
              <a:schemeClr val="accent2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755" tIns="216000" rIns="98755" bIns="49378" rtlCol="0" anchor="ctr"/>
          <a:lstStyle/>
          <a:p>
            <a:pPr algn="ctr"/>
            <a:r>
              <a:rPr lang="zh-CN" altLang="en-US" sz="1945">
                <a:solidFill>
                  <a:schemeClr val="bg1"/>
                </a:solidFill>
                <a:effectLst>
                  <a:outerShdw blurRad="137160" dist="41148" dir="2699997" algn="tl">
                    <a:srgbClr val="000000">
                      <a:alpha val="40000"/>
                    </a:srgbClr>
                  </a:outerShdw>
                </a:effectLst>
                <a:latin typeface="+mj-ea"/>
                <a:ea typeface="+mj-ea"/>
                <a:sym typeface="+mn-ea"/>
              </a:rPr>
              <a:t>职责十八</a:t>
            </a:r>
            <a:endParaRPr lang="zh-CN" altLang="en-US" sz="1945">
              <a:solidFill>
                <a:schemeClr val="bg1"/>
              </a:solidFill>
              <a:effectLst>
                <a:outerShdw blurRad="137160" dist="41148" dir="2699997" algn="tl">
                  <a:srgbClr val="000000">
                    <a:alpha val="40000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52" name="紫荆的职场Point8"/>
          <p:cNvSpPr/>
          <p:nvPr>
            <p:custDataLst>
              <p:tags r:id="rId7"/>
            </p:custDataLst>
          </p:nvPr>
        </p:nvSpPr>
        <p:spPr>
          <a:xfrm>
            <a:off x="4601272" y="2552700"/>
            <a:ext cx="254000" cy="254000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/>
              <a:t>✔</a:t>
            </a:r>
            <a:endParaRPr lang="zh-CN" altLang="en-US" sz="1100"/>
          </a:p>
        </p:txBody>
      </p:sp>
      <p:cxnSp>
        <p:nvCxnSpPr>
          <p:cNvPr id="54" name="紫荆的职场Point11"/>
          <p:cNvCxnSpPr/>
          <p:nvPr>
            <p:custDataLst>
              <p:tags r:id="rId8"/>
            </p:custDataLst>
          </p:nvPr>
        </p:nvCxnSpPr>
        <p:spPr>
          <a:xfrm>
            <a:off x="3370148" y="2276685"/>
            <a:ext cx="0" cy="4282865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紫荆的职场Point12"/>
          <p:cNvCxnSpPr/>
          <p:nvPr>
            <p:custDataLst>
              <p:tags r:id="rId9"/>
            </p:custDataLst>
          </p:nvPr>
        </p:nvCxnSpPr>
        <p:spPr>
          <a:xfrm>
            <a:off x="653897" y="2276685"/>
            <a:ext cx="0" cy="4282865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紫荆的职场Point13"/>
          <p:cNvCxnSpPr/>
          <p:nvPr>
            <p:custDataLst>
              <p:tags r:id="rId10"/>
            </p:custDataLst>
          </p:nvPr>
        </p:nvCxnSpPr>
        <p:spPr>
          <a:xfrm>
            <a:off x="6086399" y="2276685"/>
            <a:ext cx="0" cy="4282865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紫荆的职场Point14"/>
          <p:cNvCxnSpPr/>
          <p:nvPr>
            <p:custDataLst>
              <p:tags r:id="rId11"/>
            </p:custDataLst>
          </p:nvPr>
        </p:nvCxnSpPr>
        <p:spPr>
          <a:xfrm>
            <a:off x="8802650" y="2276685"/>
            <a:ext cx="0" cy="4282865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" name="紫荆的职场Point19"/>
          <p:cNvSpPr txBox="1"/>
          <p:nvPr>
            <p:custDataLst>
              <p:tags r:id="rId12"/>
            </p:custDataLst>
          </p:nvPr>
        </p:nvSpPr>
        <p:spPr>
          <a:xfrm>
            <a:off x="635635" y="2874010"/>
            <a:ext cx="2690495" cy="327279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1600">
                <a:solidFill>
                  <a:schemeClr val="tx1">
                    <a:lumMod val="75000"/>
                    <a:lumOff val="25000"/>
                  </a:schemeClr>
                </a:solidFill>
              </a:rPr>
              <a:t>对于客户的信息需及时整理到客户资料表格中，按照表格的目录定期对表格内容进行更新。包括客户联系方式、报价及订单要求、付款方式等；</a:t>
            </a:r>
            <a:endParaRPr lang="zh-CN" altLang="en-US" sz="160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l">
              <a:lnSpc>
                <a:spcPct val="120000"/>
              </a:lnSpc>
            </a:pPr>
            <a:r>
              <a:rPr lang="zh-CN" altLang="en-US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本公司资料如有变更，需要以书面资料及时通知客户</a:t>
            </a:r>
            <a:endParaRPr lang="zh-CN" altLang="en-US" sz="160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algn="l">
              <a:lnSpc>
                <a:spcPct val="120000"/>
              </a:lnSpc>
            </a:pPr>
            <a:endParaRPr lang="zh-CN" altLang="en-US" sz="16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文本框 3"/>
          <p:cNvSpPr txBox="1"/>
          <p:nvPr>
            <p:custDataLst>
              <p:tags r:id="rId13"/>
            </p:custDataLst>
          </p:nvPr>
        </p:nvSpPr>
        <p:spPr>
          <a:xfrm>
            <a:off x="3484245" y="2874010"/>
            <a:ext cx="2485390" cy="34105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lnSpc>
                <a:spcPct val="120000"/>
              </a:lnSpc>
            </a:pPr>
            <a:r>
              <a:rPr lang="zh-CN" altLang="en-US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对于新客户，必须建立完善的客户资料，需提供客户开票资料及联系人、联系方式进行天思建档，要对应好营业担当。对已有客户的邮箱、</a:t>
            </a:r>
            <a:r>
              <a:rPr lang="en-US" altLang="zh-CN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QQ</a:t>
            </a:r>
            <a:r>
              <a:rPr lang="zh-CN" altLang="en-US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、微信要备注好</a:t>
            </a:r>
            <a:r>
              <a:rPr lang="en-US" altLang="zh-CN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“</a:t>
            </a:r>
            <a:r>
              <a:rPr lang="zh-CN" altLang="en-US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公司</a:t>
            </a:r>
            <a:r>
              <a:rPr lang="en-US" altLang="zh-CN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+</a:t>
            </a:r>
            <a:r>
              <a:rPr lang="zh-CN" altLang="en-US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采购名字</a:t>
            </a:r>
            <a:r>
              <a:rPr lang="en-US" altLang="zh-CN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”</a:t>
            </a:r>
            <a:endParaRPr lang="en-US" altLang="zh-CN" sz="160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14"/>
            </p:custDataLst>
          </p:nvPr>
        </p:nvSpPr>
        <p:spPr>
          <a:xfrm>
            <a:off x="6190615" y="2933700"/>
            <a:ext cx="2507615" cy="31546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/>
            <a:r>
              <a:rPr lang="zh-CN" altLang="en-US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与客户进行交流时应注意态度和语气，要有礼貌。对于客户提出的有悖于公司管理规定的无理要求，应用委婉的语气予以拒绝。对于无法回答的问题及时反馈给担当和领导进行沟通，不要任意作出回答，超权限的事物应及时请示部门主管或经理</a:t>
            </a:r>
            <a:endParaRPr lang="zh-CN" altLang="en-US" sz="160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  <a:sym typeface="+mn-ea"/>
            </a:endParaRPr>
          </a:p>
        </p:txBody>
      </p:sp>
      <p:sp>
        <p:nvSpPr>
          <p:cNvPr id="28" name="紫荆的职场Point9"/>
          <p:cNvSpPr/>
          <p:nvPr>
            <p:custDataLst>
              <p:tags r:id="rId15"/>
            </p:custDataLst>
          </p:nvPr>
        </p:nvSpPr>
        <p:spPr>
          <a:xfrm>
            <a:off x="9424172" y="1049020"/>
            <a:ext cx="1473200" cy="1227665"/>
          </a:xfrm>
          <a:custGeom>
            <a:avLst/>
            <a:gdLst>
              <a:gd name="connsiteX0" fmla="*/ 0 w 1007745"/>
              <a:gd name="connsiteY0" fmla="*/ 783802 h 839787"/>
              <a:gd name="connsiteX1" fmla="*/ 0 w 1007745"/>
              <a:gd name="connsiteY1" fmla="*/ 111972 h 839787"/>
              <a:gd name="connsiteX2" fmla="*/ 111972 w 1007745"/>
              <a:gd name="connsiteY2" fmla="*/ 0 h 839787"/>
              <a:gd name="connsiteX3" fmla="*/ 366091 w 1007745"/>
              <a:gd name="connsiteY3" fmla="*/ 0 h 839787"/>
              <a:gd name="connsiteX4" fmla="*/ 453541 w 1007745"/>
              <a:gd name="connsiteY4" fmla="*/ 41989 h 839787"/>
              <a:gd name="connsiteX5" fmla="*/ 515070 w 1007745"/>
              <a:gd name="connsiteY5" fmla="*/ 119026 h 839787"/>
              <a:gd name="connsiteX6" fmla="*/ 558739 w 1007745"/>
              <a:gd name="connsiteY6" fmla="*/ 140021 h 839787"/>
              <a:gd name="connsiteX7" fmla="*/ 951759 w 1007745"/>
              <a:gd name="connsiteY7" fmla="*/ 140021 h 839787"/>
              <a:gd name="connsiteX8" fmla="*/ 1007745 w 1007745"/>
              <a:gd name="connsiteY8" fmla="*/ 196006 h 839787"/>
              <a:gd name="connsiteX9" fmla="*/ 1007745 w 1007745"/>
              <a:gd name="connsiteY9" fmla="*/ 783802 h 839787"/>
              <a:gd name="connsiteX10" fmla="*/ 951759 w 1007745"/>
              <a:gd name="connsiteY10" fmla="*/ 839788 h 839787"/>
              <a:gd name="connsiteX11" fmla="*/ 55986 w 1007745"/>
              <a:gd name="connsiteY11" fmla="*/ 839788 h 839787"/>
              <a:gd name="connsiteX12" fmla="*/ 0 w 1007745"/>
              <a:gd name="connsiteY12" fmla="*/ 783802 h 839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07745" h="839787">
                <a:moveTo>
                  <a:pt x="0" y="783802"/>
                </a:moveTo>
                <a:lnTo>
                  <a:pt x="0" y="111972"/>
                </a:lnTo>
                <a:cubicBezTo>
                  <a:pt x="0" y="50131"/>
                  <a:pt x="50131" y="0"/>
                  <a:pt x="111972" y="0"/>
                </a:cubicBezTo>
                <a:lnTo>
                  <a:pt x="366091" y="0"/>
                </a:lnTo>
                <a:cubicBezTo>
                  <a:pt x="400108" y="-13"/>
                  <a:pt x="432283" y="15437"/>
                  <a:pt x="453541" y="41989"/>
                </a:cubicBezTo>
                <a:lnTo>
                  <a:pt x="515070" y="119026"/>
                </a:lnTo>
                <a:cubicBezTo>
                  <a:pt x="525685" y="132287"/>
                  <a:pt x="541753" y="140010"/>
                  <a:pt x="558739" y="140021"/>
                </a:cubicBezTo>
                <a:lnTo>
                  <a:pt x="951759" y="140021"/>
                </a:lnTo>
                <a:cubicBezTo>
                  <a:pt x="982680" y="140021"/>
                  <a:pt x="1007745" y="165087"/>
                  <a:pt x="1007745" y="196006"/>
                </a:cubicBezTo>
                <a:lnTo>
                  <a:pt x="1007745" y="783802"/>
                </a:lnTo>
                <a:cubicBezTo>
                  <a:pt x="1007745" y="814723"/>
                  <a:pt x="982680" y="839788"/>
                  <a:pt x="951759" y="839788"/>
                </a:cubicBezTo>
                <a:lnTo>
                  <a:pt x="55986" y="839788"/>
                </a:lnTo>
                <a:cubicBezTo>
                  <a:pt x="25066" y="839788"/>
                  <a:pt x="0" y="814723"/>
                  <a:pt x="0" y="783802"/>
                </a:cubicBezTo>
                <a:close/>
              </a:path>
            </a:pathLst>
          </a:custGeom>
          <a:gradFill flip="none" rotWithShape="1">
            <a:gsLst>
              <a:gs pos="23000">
                <a:schemeClr val="accent1"/>
              </a:gs>
              <a:gs pos="100000">
                <a:schemeClr val="accent1">
                  <a:lumMod val="80000"/>
                  <a:lumOff val="2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38100">
            <a:noFill/>
          </a:ln>
          <a:effectLst>
            <a:outerShdw blurRad="411480" dist="123444" dir="5400000" sx="92000" sy="92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755" tIns="216000" rIns="98755" bIns="49378" rtlCol="0" anchor="ctr"/>
          <a:lstStyle/>
          <a:p>
            <a:pPr algn="ctr"/>
            <a:r>
              <a:rPr lang="zh-CN" altLang="en-US" sz="1945">
                <a:solidFill>
                  <a:schemeClr val="bg1"/>
                </a:solidFill>
                <a:effectLst>
                  <a:outerShdw blurRad="137160" dist="41148" dir="2699997" algn="tl">
                    <a:srgbClr val="000000">
                      <a:alpha val="40000"/>
                    </a:srgbClr>
                  </a:outerShdw>
                </a:effectLst>
                <a:latin typeface="+mj-ea"/>
                <a:ea typeface="+mj-ea"/>
                <a:sym typeface="+mn-ea"/>
              </a:rPr>
              <a:t>职责二十</a:t>
            </a:r>
            <a:endParaRPr lang="zh-CN" altLang="en-US" sz="1945">
              <a:solidFill>
                <a:schemeClr val="bg1"/>
              </a:solidFill>
              <a:effectLst>
                <a:outerShdw blurRad="137160" dist="41148" dir="2699997" algn="tl">
                  <a:srgbClr val="000000">
                    <a:alpha val="40000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9225280" y="2874010"/>
            <a:ext cx="2171065" cy="30378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/>
            <a:r>
              <a:rPr lang="zh-CN" altLang="en-US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记录来电客户的信息（包括公司全称，联系人，电话），询价产品等关键信息，同时及时与外勤沟通</a:t>
            </a:r>
            <a:endParaRPr lang="zh-CN" altLang="en-US" sz="160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algn="l"/>
            <a:endParaRPr lang="zh-CN" altLang="en-US" sz="160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53" name="紫荆的职场Point10"/>
          <p:cNvSpPr/>
          <p:nvPr>
            <p:custDataLst>
              <p:tags r:id="rId16"/>
            </p:custDataLst>
          </p:nvPr>
        </p:nvSpPr>
        <p:spPr>
          <a:xfrm>
            <a:off x="10033772" y="2552700"/>
            <a:ext cx="254000" cy="254000"/>
          </a:xfrm>
          <a:prstGeom prst="ellipse">
            <a:avLst/>
          </a:prstGeom>
          <a:gradFill>
            <a:gsLst>
              <a:gs pos="0">
                <a:schemeClr val="accent1">
                  <a:lumMod val="93000"/>
                  <a:lumOff val="7000"/>
                </a:schemeClr>
              </a:gs>
              <a:gs pos="100000">
                <a:schemeClr val="accent1">
                  <a:lumMod val="93000"/>
                  <a:lumOff val="7000"/>
                </a:schemeClr>
              </a:gs>
            </a:gsLst>
            <a:lin ang="108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dirty="0"/>
              <a:t>✔</a:t>
            </a:r>
            <a:endParaRPr lang="zh-CN" altLang="en-US" sz="11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紫荆的职场Point1"/>
          <p:cNvSpPr>
            <a:spLocks noGrp="1"/>
          </p:cNvSpPr>
          <p:nvPr>
            <p:ph type="title"/>
          </p:nvPr>
        </p:nvSpPr>
        <p:spPr>
          <a:xfrm>
            <a:off x="330200" y="241935"/>
            <a:ext cx="9137015" cy="589280"/>
          </a:xfrm>
        </p:spPr>
        <p:txBody>
          <a:bodyPr>
            <a:normAutofit/>
          </a:bodyPr>
          <a:lstStyle/>
          <a:p>
            <a:r>
              <a:rPr lang="zh-CN" altLang="en-US" dirty="0"/>
              <a:t>岗位职责</a:t>
            </a:r>
            <a:r>
              <a:rPr lang="en-US" altLang="zh-CN" dirty="0"/>
              <a:t>---</a:t>
            </a:r>
            <a:r>
              <a:rPr lang="zh-CN" altLang="en-US" dirty="0"/>
              <a:t>发票管理</a:t>
            </a:r>
            <a:endParaRPr lang="zh-CN" altLang="en-US" dirty="0"/>
          </a:p>
        </p:txBody>
      </p:sp>
      <p:cxnSp>
        <p:nvCxnSpPr>
          <p:cNvPr id="49" name="紫荆的职场Point2"/>
          <p:cNvCxnSpPr/>
          <p:nvPr>
            <p:custDataLst>
              <p:tags r:id="rId1"/>
            </p:custDataLst>
          </p:nvPr>
        </p:nvCxnSpPr>
        <p:spPr>
          <a:xfrm flipV="1">
            <a:off x="635635" y="2674620"/>
            <a:ext cx="5516880" cy="5080"/>
          </a:xfrm>
          <a:prstGeom prst="line">
            <a:avLst/>
          </a:prstGeom>
          <a:noFill/>
          <a:ln w="41275">
            <a:gradFill flip="none" rotWithShape="1">
              <a:gsLst>
                <a:gs pos="46000">
                  <a:schemeClr val="accent1">
                    <a:lumMod val="97000"/>
                  </a:schemeClr>
                </a:gs>
                <a:gs pos="100000">
                  <a:schemeClr val="accent1">
                    <a:alpha val="0"/>
                  </a:schemeClr>
                </a:gs>
              </a:gsLst>
              <a:lin ang="10800000" scaled="1"/>
              <a:tileRect/>
            </a:gradFill>
            <a:tailEnd type="arrow" w="med" len="sm"/>
          </a:ln>
          <a:effectLst>
            <a:outerShdw blurRad="63500" dist="101600" dir="4800000" sx="102000" sy="102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4" name="紫荆的职场Point3"/>
          <p:cNvSpPr/>
          <p:nvPr>
            <p:custDataLst>
              <p:tags r:id="rId2"/>
            </p:custDataLst>
          </p:nvPr>
        </p:nvSpPr>
        <p:spPr>
          <a:xfrm>
            <a:off x="1275422" y="1049020"/>
            <a:ext cx="1473200" cy="1227665"/>
          </a:xfrm>
          <a:custGeom>
            <a:avLst/>
            <a:gdLst>
              <a:gd name="connsiteX0" fmla="*/ 0 w 1007745"/>
              <a:gd name="connsiteY0" fmla="*/ 783802 h 839787"/>
              <a:gd name="connsiteX1" fmla="*/ 0 w 1007745"/>
              <a:gd name="connsiteY1" fmla="*/ 111972 h 839787"/>
              <a:gd name="connsiteX2" fmla="*/ 111972 w 1007745"/>
              <a:gd name="connsiteY2" fmla="*/ 0 h 839787"/>
              <a:gd name="connsiteX3" fmla="*/ 366091 w 1007745"/>
              <a:gd name="connsiteY3" fmla="*/ 0 h 839787"/>
              <a:gd name="connsiteX4" fmla="*/ 453541 w 1007745"/>
              <a:gd name="connsiteY4" fmla="*/ 41989 h 839787"/>
              <a:gd name="connsiteX5" fmla="*/ 515070 w 1007745"/>
              <a:gd name="connsiteY5" fmla="*/ 119026 h 839787"/>
              <a:gd name="connsiteX6" fmla="*/ 558739 w 1007745"/>
              <a:gd name="connsiteY6" fmla="*/ 140021 h 839787"/>
              <a:gd name="connsiteX7" fmla="*/ 951759 w 1007745"/>
              <a:gd name="connsiteY7" fmla="*/ 140021 h 839787"/>
              <a:gd name="connsiteX8" fmla="*/ 1007745 w 1007745"/>
              <a:gd name="connsiteY8" fmla="*/ 196006 h 839787"/>
              <a:gd name="connsiteX9" fmla="*/ 1007745 w 1007745"/>
              <a:gd name="connsiteY9" fmla="*/ 783802 h 839787"/>
              <a:gd name="connsiteX10" fmla="*/ 951759 w 1007745"/>
              <a:gd name="connsiteY10" fmla="*/ 839788 h 839787"/>
              <a:gd name="connsiteX11" fmla="*/ 55986 w 1007745"/>
              <a:gd name="connsiteY11" fmla="*/ 839788 h 839787"/>
              <a:gd name="connsiteX12" fmla="*/ 0 w 1007745"/>
              <a:gd name="connsiteY12" fmla="*/ 783802 h 839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07745" h="839787">
                <a:moveTo>
                  <a:pt x="0" y="783802"/>
                </a:moveTo>
                <a:lnTo>
                  <a:pt x="0" y="111972"/>
                </a:lnTo>
                <a:cubicBezTo>
                  <a:pt x="0" y="50131"/>
                  <a:pt x="50131" y="0"/>
                  <a:pt x="111972" y="0"/>
                </a:cubicBezTo>
                <a:lnTo>
                  <a:pt x="366091" y="0"/>
                </a:lnTo>
                <a:cubicBezTo>
                  <a:pt x="400108" y="-13"/>
                  <a:pt x="432283" y="15437"/>
                  <a:pt x="453541" y="41989"/>
                </a:cubicBezTo>
                <a:lnTo>
                  <a:pt x="515070" y="119026"/>
                </a:lnTo>
                <a:cubicBezTo>
                  <a:pt x="525685" y="132287"/>
                  <a:pt x="541753" y="140010"/>
                  <a:pt x="558739" y="140021"/>
                </a:cubicBezTo>
                <a:lnTo>
                  <a:pt x="951759" y="140021"/>
                </a:lnTo>
                <a:cubicBezTo>
                  <a:pt x="982680" y="140021"/>
                  <a:pt x="1007745" y="165087"/>
                  <a:pt x="1007745" y="196006"/>
                </a:cubicBezTo>
                <a:lnTo>
                  <a:pt x="1007745" y="783802"/>
                </a:lnTo>
                <a:cubicBezTo>
                  <a:pt x="1007745" y="814723"/>
                  <a:pt x="982680" y="839788"/>
                  <a:pt x="951759" y="839788"/>
                </a:cubicBezTo>
                <a:lnTo>
                  <a:pt x="55986" y="839788"/>
                </a:lnTo>
                <a:cubicBezTo>
                  <a:pt x="25066" y="839788"/>
                  <a:pt x="0" y="814723"/>
                  <a:pt x="0" y="783802"/>
                </a:cubicBezTo>
                <a:close/>
              </a:path>
            </a:pathLst>
          </a:custGeom>
          <a:gradFill flip="none" rotWithShape="1">
            <a:gsLst>
              <a:gs pos="23000">
                <a:schemeClr val="accent1"/>
              </a:gs>
              <a:gs pos="100000">
                <a:schemeClr val="accent1">
                  <a:lumMod val="80000"/>
                  <a:lumOff val="2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38100">
            <a:noFill/>
          </a:ln>
          <a:effectLst>
            <a:outerShdw blurRad="411480" dist="123444" dir="5400000" sx="92000" sy="92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755" tIns="180000" rIns="98755" bIns="49378" rtlCol="0" anchor="ctr"/>
          <a:lstStyle/>
          <a:p>
            <a:pPr algn="ctr"/>
            <a:r>
              <a:rPr lang="zh-CN" altLang="en-US" sz="1945">
                <a:solidFill>
                  <a:schemeClr val="bg1"/>
                </a:solidFill>
                <a:effectLst>
                  <a:outerShdw blurRad="137160" dist="41148" dir="2699997" algn="tl">
                    <a:srgbClr val="000000">
                      <a:alpha val="40000"/>
                    </a:srgbClr>
                  </a:outerShdw>
                </a:effectLst>
                <a:latin typeface="+mj-ea"/>
                <a:ea typeface="+mj-ea"/>
              </a:rPr>
              <a:t>职责二十一</a:t>
            </a:r>
            <a:endParaRPr lang="zh-CN" altLang="en-US" sz="1945">
              <a:solidFill>
                <a:schemeClr val="bg1"/>
              </a:solidFill>
              <a:effectLst>
                <a:outerShdw blurRad="137160" dist="41148" dir="2699997" algn="tl">
                  <a:srgbClr val="000000">
                    <a:alpha val="40000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50" name="紫荆的职场Point4"/>
          <p:cNvSpPr/>
          <p:nvPr>
            <p:custDataLst>
              <p:tags r:id="rId3"/>
            </p:custDataLst>
          </p:nvPr>
        </p:nvSpPr>
        <p:spPr>
          <a:xfrm>
            <a:off x="1885022" y="2552700"/>
            <a:ext cx="254000" cy="254000"/>
          </a:xfrm>
          <a:prstGeom prst="ellipse">
            <a:avLst/>
          </a:prstGeom>
          <a:gradFill>
            <a:gsLst>
              <a:gs pos="0">
                <a:schemeClr val="accent1">
                  <a:lumMod val="93000"/>
                  <a:lumOff val="7000"/>
                </a:schemeClr>
              </a:gs>
              <a:gs pos="100000">
                <a:schemeClr val="accent1">
                  <a:lumMod val="93000"/>
                  <a:lumOff val="7000"/>
                </a:schemeClr>
              </a:gs>
            </a:gsLst>
            <a:lin ang="108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dirty="0"/>
              <a:t>✔</a:t>
            </a:r>
            <a:endParaRPr lang="zh-CN" altLang="en-US" sz="1100" dirty="0"/>
          </a:p>
        </p:txBody>
      </p:sp>
      <p:sp>
        <p:nvSpPr>
          <p:cNvPr id="33" name="紫荆的职场Point7"/>
          <p:cNvSpPr/>
          <p:nvPr>
            <p:custDataLst>
              <p:tags r:id="rId4"/>
            </p:custDataLst>
          </p:nvPr>
        </p:nvSpPr>
        <p:spPr>
          <a:xfrm>
            <a:off x="3991672" y="1049020"/>
            <a:ext cx="1473200" cy="1227665"/>
          </a:xfrm>
          <a:custGeom>
            <a:avLst/>
            <a:gdLst>
              <a:gd name="connsiteX0" fmla="*/ 0 w 1007745"/>
              <a:gd name="connsiteY0" fmla="*/ 783802 h 839787"/>
              <a:gd name="connsiteX1" fmla="*/ 0 w 1007745"/>
              <a:gd name="connsiteY1" fmla="*/ 111972 h 839787"/>
              <a:gd name="connsiteX2" fmla="*/ 111972 w 1007745"/>
              <a:gd name="connsiteY2" fmla="*/ 0 h 839787"/>
              <a:gd name="connsiteX3" fmla="*/ 366091 w 1007745"/>
              <a:gd name="connsiteY3" fmla="*/ 0 h 839787"/>
              <a:gd name="connsiteX4" fmla="*/ 453541 w 1007745"/>
              <a:gd name="connsiteY4" fmla="*/ 41989 h 839787"/>
              <a:gd name="connsiteX5" fmla="*/ 515070 w 1007745"/>
              <a:gd name="connsiteY5" fmla="*/ 119026 h 839787"/>
              <a:gd name="connsiteX6" fmla="*/ 558739 w 1007745"/>
              <a:gd name="connsiteY6" fmla="*/ 140021 h 839787"/>
              <a:gd name="connsiteX7" fmla="*/ 951759 w 1007745"/>
              <a:gd name="connsiteY7" fmla="*/ 140021 h 839787"/>
              <a:gd name="connsiteX8" fmla="*/ 1007745 w 1007745"/>
              <a:gd name="connsiteY8" fmla="*/ 196006 h 839787"/>
              <a:gd name="connsiteX9" fmla="*/ 1007745 w 1007745"/>
              <a:gd name="connsiteY9" fmla="*/ 783802 h 839787"/>
              <a:gd name="connsiteX10" fmla="*/ 951759 w 1007745"/>
              <a:gd name="connsiteY10" fmla="*/ 839788 h 839787"/>
              <a:gd name="connsiteX11" fmla="*/ 55986 w 1007745"/>
              <a:gd name="connsiteY11" fmla="*/ 839788 h 839787"/>
              <a:gd name="connsiteX12" fmla="*/ 0 w 1007745"/>
              <a:gd name="connsiteY12" fmla="*/ 783802 h 839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07745" h="839787">
                <a:moveTo>
                  <a:pt x="0" y="783802"/>
                </a:moveTo>
                <a:lnTo>
                  <a:pt x="0" y="111972"/>
                </a:lnTo>
                <a:cubicBezTo>
                  <a:pt x="0" y="50131"/>
                  <a:pt x="50131" y="0"/>
                  <a:pt x="111972" y="0"/>
                </a:cubicBezTo>
                <a:lnTo>
                  <a:pt x="366091" y="0"/>
                </a:lnTo>
                <a:cubicBezTo>
                  <a:pt x="400108" y="-13"/>
                  <a:pt x="432283" y="15437"/>
                  <a:pt x="453541" y="41989"/>
                </a:cubicBezTo>
                <a:lnTo>
                  <a:pt x="515070" y="119026"/>
                </a:lnTo>
                <a:cubicBezTo>
                  <a:pt x="525685" y="132287"/>
                  <a:pt x="541753" y="140010"/>
                  <a:pt x="558739" y="140021"/>
                </a:cubicBezTo>
                <a:lnTo>
                  <a:pt x="951759" y="140021"/>
                </a:lnTo>
                <a:cubicBezTo>
                  <a:pt x="982680" y="140021"/>
                  <a:pt x="1007745" y="165087"/>
                  <a:pt x="1007745" y="196006"/>
                </a:cubicBezTo>
                <a:lnTo>
                  <a:pt x="1007745" y="783802"/>
                </a:lnTo>
                <a:cubicBezTo>
                  <a:pt x="1007745" y="814723"/>
                  <a:pt x="982680" y="839788"/>
                  <a:pt x="951759" y="839788"/>
                </a:cubicBezTo>
                <a:lnTo>
                  <a:pt x="55986" y="839788"/>
                </a:lnTo>
                <a:cubicBezTo>
                  <a:pt x="25066" y="839788"/>
                  <a:pt x="0" y="814723"/>
                  <a:pt x="0" y="783802"/>
                </a:cubicBezTo>
                <a:close/>
              </a:path>
            </a:pathLst>
          </a:custGeom>
          <a:gradFill flip="none" rotWithShape="1">
            <a:gsLst>
              <a:gs pos="23000">
                <a:schemeClr val="accent2"/>
              </a:gs>
              <a:gs pos="100000">
                <a:schemeClr val="accent2">
                  <a:lumMod val="85000"/>
                  <a:lumOff val="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38100">
            <a:noFill/>
          </a:ln>
          <a:effectLst>
            <a:outerShdw blurRad="411480" dist="123444" dir="5400000" sx="92000" sy="92000" algn="ctr" rotWithShape="0">
              <a:schemeClr val="accent2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755" tIns="216000" rIns="98755" bIns="49378" rtlCol="0" anchor="ctr"/>
          <a:lstStyle/>
          <a:p>
            <a:pPr algn="ctr"/>
            <a:r>
              <a:rPr lang="zh-CN" altLang="en-US" sz="1945">
                <a:solidFill>
                  <a:schemeClr val="bg1"/>
                </a:solidFill>
                <a:effectLst>
                  <a:outerShdw blurRad="137160" dist="41148" dir="2699997" algn="tl">
                    <a:srgbClr val="000000">
                      <a:alpha val="40000"/>
                    </a:srgbClr>
                  </a:outerShdw>
                </a:effectLst>
                <a:latin typeface="+mj-ea"/>
                <a:ea typeface="+mj-ea"/>
                <a:sym typeface="+mn-ea"/>
              </a:rPr>
              <a:t>职责二十二</a:t>
            </a:r>
            <a:endParaRPr lang="zh-CN" altLang="en-US" sz="1945">
              <a:solidFill>
                <a:schemeClr val="bg1"/>
              </a:solidFill>
              <a:effectLst>
                <a:outerShdw blurRad="137160" dist="41148" dir="2699997" algn="tl">
                  <a:srgbClr val="000000">
                    <a:alpha val="40000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52" name="紫荆的职场Point8"/>
          <p:cNvSpPr/>
          <p:nvPr>
            <p:custDataLst>
              <p:tags r:id="rId5"/>
            </p:custDataLst>
          </p:nvPr>
        </p:nvSpPr>
        <p:spPr>
          <a:xfrm>
            <a:off x="4601272" y="2552700"/>
            <a:ext cx="254000" cy="254000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/>
              <a:t>✔</a:t>
            </a:r>
            <a:endParaRPr lang="zh-CN" altLang="en-US" sz="1100"/>
          </a:p>
        </p:txBody>
      </p:sp>
      <p:cxnSp>
        <p:nvCxnSpPr>
          <p:cNvPr id="54" name="紫荆的职场Point11"/>
          <p:cNvCxnSpPr/>
          <p:nvPr>
            <p:custDataLst>
              <p:tags r:id="rId6"/>
            </p:custDataLst>
          </p:nvPr>
        </p:nvCxnSpPr>
        <p:spPr>
          <a:xfrm>
            <a:off x="3370148" y="2276685"/>
            <a:ext cx="0" cy="4282865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紫荆的职场Point12"/>
          <p:cNvCxnSpPr/>
          <p:nvPr>
            <p:custDataLst>
              <p:tags r:id="rId7"/>
            </p:custDataLst>
          </p:nvPr>
        </p:nvCxnSpPr>
        <p:spPr>
          <a:xfrm>
            <a:off x="653897" y="2276685"/>
            <a:ext cx="0" cy="4282865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紫荆的职场Point13"/>
          <p:cNvCxnSpPr/>
          <p:nvPr>
            <p:custDataLst>
              <p:tags r:id="rId8"/>
            </p:custDataLst>
          </p:nvPr>
        </p:nvCxnSpPr>
        <p:spPr>
          <a:xfrm>
            <a:off x="6086399" y="2276685"/>
            <a:ext cx="0" cy="4282865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" name="紫荆的职场Point19"/>
          <p:cNvSpPr txBox="1"/>
          <p:nvPr>
            <p:custDataLst>
              <p:tags r:id="rId9"/>
            </p:custDataLst>
          </p:nvPr>
        </p:nvSpPr>
        <p:spPr>
          <a:xfrm>
            <a:off x="635635" y="2874010"/>
            <a:ext cx="2690495" cy="327279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1600">
                <a:solidFill>
                  <a:schemeClr val="tx1">
                    <a:lumMod val="75000"/>
                    <a:lumOff val="25000"/>
                  </a:schemeClr>
                </a:solidFill>
              </a:rPr>
              <a:t>按客户开票的时限，提前一天导出开票明细，标注开票要求，</a:t>
            </a:r>
            <a:r>
              <a:rPr lang="en-US" altLang="zh-CN" sz="1600">
                <a:solidFill>
                  <a:schemeClr val="tx1">
                    <a:lumMod val="75000"/>
                    <a:lumOff val="25000"/>
                  </a:schemeClr>
                </a:solidFill>
              </a:rPr>
              <a:t>QQ</a:t>
            </a:r>
            <a:r>
              <a:rPr lang="zh-CN" altLang="en-US" sz="1600">
                <a:solidFill>
                  <a:schemeClr val="tx1">
                    <a:lumMod val="75000"/>
                    <a:lumOff val="25000"/>
                  </a:schemeClr>
                </a:solidFill>
              </a:rPr>
              <a:t>发送至给开票人，开出发票及时发给客户或营业担当，同时打印发票在系统冲票并做标记：已冲</a:t>
            </a:r>
            <a:r>
              <a:rPr lang="en-US" altLang="zh-CN" sz="1600">
                <a:solidFill>
                  <a:schemeClr val="tx1">
                    <a:lumMod val="75000"/>
                    <a:lumOff val="25000"/>
                  </a:schemeClr>
                </a:solidFill>
              </a:rPr>
              <a:t>√</a:t>
            </a:r>
            <a:r>
              <a:rPr lang="zh-CN" altLang="en-US" sz="1600">
                <a:solidFill>
                  <a:schemeClr val="tx1">
                    <a:lumMod val="75000"/>
                    <a:lumOff val="25000"/>
                  </a:schemeClr>
                </a:solidFill>
              </a:rPr>
              <a:t>；未冲△。客户如需对账的应提前与客户对好帐，再开发票。每次开票明细对应文件夹留存，方便查询具体对应的订单及产品</a:t>
            </a:r>
            <a:endParaRPr lang="zh-CN" altLang="en-US" sz="16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文本框 3"/>
          <p:cNvSpPr txBox="1"/>
          <p:nvPr>
            <p:custDataLst>
              <p:tags r:id="rId10"/>
            </p:custDataLst>
          </p:nvPr>
        </p:nvSpPr>
        <p:spPr>
          <a:xfrm>
            <a:off x="3484245" y="2874010"/>
            <a:ext cx="2485390" cy="34105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lnSpc>
                <a:spcPct val="120000"/>
              </a:lnSpc>
            </a:pPr>
            <a:r>
              <a:rPr lang="zh-CN" altLang="en-US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开票人开具发票时需认真、仔细，避免产生漏开、错开的现象。特殊客户要按照客户要求开票。开出发票后一定进行审核，收款、开票、复核不能是同一个人，备注信息等一定标注清楚完善</a:t>
            </a:r>
            <a:endParaRPr lang="zh-CN" altLang="en-US" sz="160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  <a:sym typeface="+mn-e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紫荆的职场Point1"/>
          <p:cNvSpPr>
            <a:spLocks noGrp="1"/>
          </p:cNvSpPr>
          <p:nvPr>
            <p:ph type="title"/>
          </p:nvPr>
        </p:nvSpPr>
        <p:spPr>
          <a:xfrm>
            <a:off x="330200" y="241935"/>
            <a:ext cx="9137015" cy="589280"/>
          </a:xfrm>
        </p:spPr>
        <p:txBody>
          <a:bodyPr>
            <a:normAutofit/>
          </a:bodyPr>
          <a:lstStyle/>
          <a:p>
            <a:r>
              <a:rPr lang="zh-CN" altLang="en-US" dirty="0"/>
              <a:t>岗位职责</a:t>
            </a:r>
            <a:r>
              <a:rPr lang="en-US" altLang="zh-CN" dirty="0"/>
              <a:t>---</a:t>
            </a:r>
            <a:r>
              <a:rPr lang="zh-CN" altLang="en-US" dirty="0"/>
              <a:t>销售统计及日常工作</a:t>
            </a:r>
            <a:endParaRPr lang="zh-CN" altLang="en-US" dirty="0"/>
          </a:p>
        </p:txBody>
      </p:sp>
      <p:cxnSp>
        <p:nvCxnSpPr>
          <p:cNvPr id="49" name="紫荆的职场Point2"/>
          <p:cNvCxnSpPr/>
          <p:nvPr>
            <p:custDataLst>
              <p:tags r:id="rId1"/>
            </p:custDataLst>
          </p:nvPr>
        </p:nvCxnSpPr>
        <p:spPr>
          <a:xfrm flipV="1">
            <a:off x="635635" y="2674620"/>
            <a:ext cx="5516880" cy="5080"/>
          </a:xfrm>
          <a:prstGeom prst="line">
            <a:avLst/>
          </a:prstGeom>
          <a:noFill/>
          <a:ln w="41275">
            <a:gradFill flip="none" rotWithShape="1">
              <a:gsLst>
                <a:gs pos="46000">
                  <a:schemeClr val="accent1">
                    <a:lumMod val="97000"/>
                  </a:schemeClr>
                </a:gs>
                <a:gs pos="100000">
                  <a:schemeClr val="accent1">
                    <a:alpha val="0"/>
                  </a:schemeClr>
                </a:gs>
              </a:gsLst>
              <a:lin ang="10800000" scaled="1"/>
              <a:tileRect/>
            </a:gradFill>
            <a:tailEnd type="arrow" w="med" len="sm"/>
          </a:ln>
          <a:effectLst>
            <a:outerShdw blurRad="63500" dist="101600" dir="4800000" sx="102000" sy="102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4" name="紫荆的职场Point3"/>
          <p:cNvSpPr/>
          <p:nvPr>
            <p:custDataLst>
              <p:tags r:id="rId2"/>
            </p:custDataLst>
          </p:nvPr>
        </p:nvSpPr>
        <p:spPr>
          <a:xfrm>
            <a:off x="1275422" y="1049020"/>
            <a:ext cx="1473200" cy="1227665"/>
          </a:xfrm>
          <a:custGeom>
            <a:avLst/>
            <a:gdLst>
              <a:gd name="connsiteX0" fmla="*/ 0 w 1007745"/>
              <a:gd name="connsiteY0" fmla="*/ 783802 h 839787"/>
              <a:gd name="connsiteX1" fmla="*/ 0 w 1007745"/>
              <a:gd name="connsiteY1" fmla="*/ 111972 h 839787"/>
              <a:gd name="connsiteX2" fmla="*/ 111972 w 1007745"/>
              <a:gd name="connsiteY2" fmla="*/ 0 h 839787"/>
              <a:gd name="connsiteX3" fmla="*/ 366091 w 1007745"/>
              <a:gd name="connsiteY3" fmla="*/ 0 h 839787"/>
              <a:gd name="connsiteX4" fmla="*/ 453541 w 1007745"/>
              <a:gd name="connsiteY4" fmla="*/ 41989 h 839787"/>
              <a:gd name="connsiteX5" fmla="*/ 515070 w 1007745"/>
              <a:gd name="connsiteY5" fmla="*/ 119026 h 839787"/>
              <a:gd name="connsiteX6" fmla="*/ 558739 w 1007745"/>
              <a:gd name="connsiteY6" fmla="*/ 140021 h 839787"/>
              <a:gd name="connsiteX7" fmla="*/ 951759 w 1007745"/>
              <a:gd name="connsiteY7" fmla="*/ 140021 h 839787"/>
              <a:gd name="connsiteX8" fmla="*/ 1007745 w 1007745"/>
              <a:gd name="connsiteY8" fmla="*/ 196006 h 839787"/>
              <a:gd name="connsiteX9" fmla="*/ 1007745 w 1007745"/>
              <a:gd name="connsiteY9" fmla="*/ 783802 h 839787"/>
              <a:gd name="connsiteX10" fmla="*/ 951759 w 1007745"/>
              <a:gd name="connsiteY10" fmla="*/ 839788 h 839787"/>
              <a:gd name="connsiteX11" fmla="*/ 55986 w 1007745"/>
              <a:gd name="connsiteY11" fmla="*/ 839788 h 839787"/>
              <a:gd name="connsiteX12" fmla="*/ 0 w 1007745"/>
              <a:gd name="connsiteY12" fmla="*/ 783802 h 839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07745" h="839787">
                <a:moveTo>
                  <a:pt x="0" y="783802"/>
                </a:moveTo>
                <a:lnTo>
                  <a:pt x="0" y="111972"/>
                </a:lnTo>
                <a:cubicBezTo>
                  <a:pt x="0" y="50131"/>
                  <a:pt x="50131" y="0"/>
                  <a:pt x="111972" y="0"/>
                </a:cubicBezTo>
                <a:lnTo>
                  <a:pt x="366091" y="0"/>
                </a:lnTo>
                <a:cubicBezTo>
                  <a:pt x="400108" y="-13"/>
                  <a:pt x="432283" y="15437"/>
                  <a:pt x="453541" y="41989"/>
                </a:cubicBezTo>
                <a:lnTo>
                  <a:pt x="515070" y="119026"/>
                </a:lnTo>
                <a:cubicBezTo>
                  <a:pt x="525685" y="132287"/>
                  <a:pt x="541753" y="140010"/>
                  <a:pt x="558739" y="140021"/>
                </a:cubicBezTo>
                <a:lnTo>
                  <a:pt x="951759" y="140021"/>
                </a:lnTo>
                <a:cubicBezTo>
                  <a:pt x="982680" y="140021"/>
                  <a:pt x="1007745" y="165087"/>
                  <a:pt x="1007745" y="196006"/>
                </a:cubicBezTo>
                <a:lnTo>
                  <a:pt x="1007745" y="783802"/>
                </a:lnTo>
                <a:cubicBezTo>
                  <a:pt x="1007745" y="814723"/>
                  <a:pt x="982680" y="839788"/>
                  <a:pt x="951759" y="839788"/>
                </a:cubicBezTo>
                <a:lnTo>
                  <a:pt x="55986" y="839788"/>
                </a:lnTo>
                <a:cubicBezTo>
                  <a:pt x="25066" y="839788"/>
                  <a:pt x="0" y="814723"/>
                  <a:pt x="0" y="783802"/>
                </a:cubicBezTo>
                <a:close/>
              </a:path>
            </a:pathLst>
          </a:custGeom>
          <a:gradFill flip="none" rotWithShape="1">
            <a:gsLst>
              <a:gs pos="23000">
                <a:schemeClr val="accent1"/>
              </a:gs>
              <a:gs pos="100000">
                <a:schemeClr val="accent1">
                  <a:lumMod val="80000"/>
                  <a:lumOff val="2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38100">
            <a:noFill/>
          </a:ln>
          <a:effectLst>
            <a:outerShdw blurRad="411480" dist="123444" dir="5400000" sx="92000" sy="92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755" tIns="180000" rIns="98755" bIns="49378" rtlCol="0" anchor="ctr"/>
          <a:lstStyle/>
          <a:p>
            <a:pPr algn="ctr"/>
            <a:r>
              <a:rPr lang="zh-CN" altLang="en-US" sz="1945">
                <a:solidFill>
                  <a:schemeClr val="bg1"/>
                </a:solidFill>
                <a:effectLst>
                  <a:outerShdw blurRad="137160" dist="41148" dir="2699997" algn="tl">
                    <a:srgbClr val="000000">
                      <a:alpha val="40000"/>
                    </a:srgbClr>
                  </a:outerShdw>
                </a:effectLst>
                <a:latin typeface="+mj-ea"/>
                <a:ea typeface="+mj-ea"/>
              </a:rPr>
              <a:t>职责二十一</a:t>
            </a:r>
            <a:endParaRPr lang="zh-CN" altLang="en-US" sz="1945">
              <a:solidFill>
                <a:schemeClr val="bg1"/>
              </a:solidFill>
              <a:effectLst>
                <a:outerShdw blurRad="137160" dist="41148" dir="2699997" algn="tl">
                  <a:srgbClr val="000000">
                    <a:alpha val="40000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50" name="紫荆的职场Point4"/>
          <p:cNvSpPr/>
          <p:nvPr>
            <p:custDataLst>
              <p:tags r:id="rId3"/>
            </p:custDataLst>
          </p:nvPr>
        </p:nvSpPr>
        <p:spPr>
          <a:xfrm>
            <a:off x="1885022" y="2552700"/>
            <a:ext cx="254000" cy="254000"/>
          </a:xfrm>
          <a:prstGeom prst="ellipse">
            <a:avLst/>
          </a:prstGeom>
          <a:gradFill>
            <a:gsLst>
              <a:gs pos="0">
                <a:schemeClr val="accent1">
                  <a:lumMod val="93000"/>
                  <a:lumOff val="7000"/>
                </a:schemeClr>
              </a:gs>
              <a:gs pos="100000">
                <a:schemeClr val="accent1">
                  <a:lumMod val="93000"/>
                  <a:lumOff val="7000"/>
                </a:schemeClr>
              </a:gs>
            </a:gsLst>
            <a:lin ang="108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dirty="0"/>
              <a:t>✔</a:t>
            </a:r>
            <a:endParaRPr lang="zh-CN" altLang="en-US" sz="1100" dirty="0"/>
          </a:p>
        </p:txBody>
      </p:sp>
      <p:sp>
        <p:nvSpPr>
          <p:cNvPr id="33" name="紫荆的职场Point7"/>
          <p:cNvSpPr/>
          <p:nvPr>
            <p:custDataLst>
              <p:tags r:id="rId4"/>
            </p:custDataLst>
          </p:nvPr>
        </p:nvSpPr>
        <p:spPr>
          <a:xfrm>
            <a:off x="3991672" y="1049020"/>
            <a:ext cx="1473200" cy="1227665"/>
          </a:xfrm>
          <a:custGeom>
            <a:avLst/>
            <a:gdLst>
              <a:gd name="connsiteX0" fmla="*/ 0 w 1007745"/>
              <a:gd name="connsiteY0" fmla="*/ 783802 h 839787"/>
              <a:gd name="connsiteX1" fmla="*/ 0 w 1007745"/>
              <a:gd name="connsiteY1" fmla="*/ 111972 h 839787"/>
              <a:gd name="connsiteX2" fmla="*/ 111972 w 1007745"/>
              <a:gd name="connsiteY2" fmla="*/ 0 h 839787"/>
              <a:gd name="connsiteX3" fmla="*/ 366091 w 1007745"/>
              <a:gd name="connsiteY3" fmla="*/ 0 h 839787"/>
              <a:gd name="connsiteX4" fmla="*/ 453541 w 1007745"/>
              <a:gd name="connsiteY4" fmla="*/ 41989 h 839787"/>
              <a:gd name="connsiteX5" fmla="*/ 515070 w 1007745"/>
              <a:gd name="connsiteY5" fmla="*/ 119026 h 839787"/>
              <a:gd name="connsiteX6" fmla="*/ 558739 w 1007745"/>
              <a:gd name="connsiteY6" fmla="*/ 140021 h 839787"/>
              <a:gd name="connsiteX7" fmla="*/ 951759 w 1007745"/>
              <a:gd name="connsiteY7" fmla="*/ 140021 h 839787"/>
              <a:gd name="connsiteX8" fmla="*/ 1007745 w 1007745"/>
              <a:gd name="connsiteY8" fmla="*/ 196006 h 839787"/>
              <a:gd name="connsiteX9" fmla="*/ 1007745 w 1007745"/>
              <a:gd name="connsiteY9" fmla="*/ 783802 h 839787"/>
              <a:gd name="connsiteX10" fmla="*/ 951759 w 1007745"/>
              <a:gd name="connsiteY10" fmla="*/ 839788 h 839787"/>
              <a:gd name="connsiteX11" fmla="*/ 55986 w 1007745"/>
              <a:gd name="connsiteY11" fmla="*/ 839788 h 839787"/>
              <a:gd name="connsiteX12" fmla="*/ 0 w 1007745"/>
              <a:gd name="connsiteY12" fmla="*/ 783802 h 839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07745" h="839787">
                <a:moveTo>
                  <a:pt x="0" y="783802"/>
                </a:moveTo>
                <a:lnTo>
                  <a:pt x="0" y="111972"/>
                </a:lnTo>
                <a:cubicBezTo>
                  <a:pt x="0" y="50131"/>
                  <a:pt x="50131" y="0"/>
                  <a:pt x="111972" y="0"/>
                </a:cubicBezTo>
                <a:lnTo>
                  <a:pt x="366091" y="0"/>
                </a:lnTo>
                <a:cubicBezTo>
                  <a:pt x="400108" y="-13"/>
                  <a:pt x="432283" y="15437"/>
                  <a:pt x="453541" y="41989"/>
                </a:cubicBezTo>
                <a:lnTo>
                  <a:pt x="515070" y="119026"/>
                </a:lnTo>
                <a:cubicBezTo>
                  <a:pt x="525685" y="132287"/>
                  <a:pt x="541753" y="140010"/>
                  <a:pt x="558739" y="140021"/>
                </a:cubicBezTo>
                <a:lnTo>
                  <a:pt x="951759" y="140021"/>
                </a:lnTo>
                <a:cubicBezTo>
                  <a:pt x="982680" y="140021"/>
                  <a:pt x="1007745" y="165087"/>
                  <a:pt x="1007745" y="196006"/>
                </a:cubicBezTo>
                <a:lnTo>
                  <a:pt x="1007745" y="783802"/>
                </a:lnTo>
                <a:cubicBezTo>
                  <a:pt x="1007745" y="814723"/>
                  <a:pt x="982680" y="839788"/>
                  <a:pt x="951759" y="839788"/>
                </a:cubicBezTo>
                <a:lnTo>
                  <a:pt x="55986" y="839788"/>
                </a:lnTo>
                <a:cubicBezTo>
                  <a:pt x="25066" y="839788"/>
                  <a:pt x="0" y="814723"/>
                  <a:pt x="0" y="783802"/>
                </a:cubicBezTo>
                <a:close/>
              </a:path>
            </a:pathLst>
          </a:custGeom>
          <a:gradFill flip="none" rotWithShape="1">
            <a:gsLst>
              <a:gs pos="23000">
                <a:schemeClr val="accent2"/>
              </a:gs>
              <a:gs pos="100000">
                <a:schemeClr val="accent2">
                  <a:lumMod val="85000"/>
                  <a:lumOff val="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38100">
            <a:noFill/>
          </a:ln>
          <a:effectLst>
            <a:outerShdw blurRad="411480" dist="123444" dir="5400000" sx="92000" sy="92000" algn="ctr" rotWithShape="0">
              <a:schemeClr val="accent2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755" tIns="216000" rIns="98755" bIns="49378" rtlCol="0" anchor="ctr"/>
          <a:lstStyle/>
          <a:p>
            <a:pPr algn="ctr"/>
            <a:r>
              <a:rPr lang="zh-CN" altLang="en-US" sz="1945">
                <a:solidFill>
                  <a:schemeClr val="bg1"/>
                </a:solidFill>
                <a:effectLst>
                  <a:outerShdw blurRad="137160" dist="41148" dir="2699997" algn="tl">
                    <a:srgbClr val="000000">
                      <a:alpha val="40000"/>
                    </a:srgbClr>
                  </a:outerShdw>
                </a:effectLst>
                <a:latin typeface="+mj-ea"/>
                <a:ea typeface="+mj-ea"/>
                <a:sym typeface="+mn-ea"/>
              </a:rPr>
              <a:t>职责二十二</a:t>
            </a:r>
            <a:endParaRPr lang="zh-CN" altLang="en-US" sz="1945">
              <a:solidFill>
                <a:schemeClr val="bg1"/>
              </a:solidFill>
              <a:effectLst>
                <a:outerShdw blurRad="137160" dist="41148" dir="2699997" algn="tl">
                  <a:srgbClr val="000000">
                    <a:alpha val="40000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52" name="紫荆的职场Point8"/>
          <p:cNvSpPr/>
          <p:nvPr>
            <p:custDataLst>
              <p:tags r:id="rId5"/>
            </p:custDataLst>
          </p:nvPr>
        </p:nvSpPr>
        <p:spPr>
          <a:xfrm>
            <a:off x="4601272" y="2552700"/>
            <a:ext cx="254000" cy="254000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/>
              <a:t>✔</a:t>
            </a:r>
            <a:endParaRPr lang="zh-CN" altLang="en-US" sz="1100"/>
          </a:p>
        </p:txBody>
      </p:sp>
      <p:cxnSp>
        <p:nvCxnSpPr>
          <p:cNvPr id="54" name="紫荆的职场Point11"/>
          <p:cNvCxnSpPr/>
          <p:nvPr>
            <p:custDataLst>
              <p:tags r:id="rId6"/>
            </p:custDataLst>
          </p:nvPr>
        </p:nvCxnSpPr>
        <p:spPr>
          <a:xfrm>
            <a:off x="3370148" y="2276685"/>
            <a:ext cx="0" cy="4282865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紫荆的职场Point12"/>
          <p:cNvCxnSpPr/>
          <p:nvPr>
            <p:custDataLst>
              <p:tags r:id="rId7"/>
            </p:custDataLst>
          </p:nvPr>
        </p:nvCxnSpPr>
        <p:spPr>
          <a:xfrm>
            <a:off x="653897" y="2276685"/>
            <a:ext cx="0" cy="4282865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紫荆的职场Point13"/>
          <p:cNvCxnSpPr/>
          <p:nvPr>
            <p:custDataLst>
              <p:tags r:id="rId8"/>
            </p:custDataLst>
          </p:nvPr>
        </p:nvCxnSpPr>
        <p:spPr>
          <a:xfrm>
            <a:off x="6086399" y="2276685"/>
            <a:ext cx="0" cy="4282865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" name="紫荆的职场Point19"/>
          <p:cNvSpPr txBox="1"/>
          <p:nvPr>
            <p:custDataLst>
              <p:tags r:id="rId9"/>
            </p:custDataLst>
          </p:nvPr>
        </p:nvSpPr>
        <p:spPr>
          <a:xfrm>
            <a:off x="635635" y="2874010"/>
            <a:ext cx="2690495" cy="327279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1600">
                <a:solidFill>
                  <a:schemeClr val="tx1">
                    <a:lumMod val="75000"/>
                    <a:lumOff val="25000"/>
                  </a:schemeClr>
                </a:solidFill>
              </a:rPr>
              <a:t>根据公司要求在规定的期限内报送各项报表。报表填写要求：及时、准确、详尽</a:t>
            </a:r>
            <a:endParaRPr lang="zh-CN" altLang="en-US" sz="160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l">
              <a:lnSpc>
                <a:spcPct val="120000"/>
              </a:lnSpc>
            </a:pPr>
            <a:endParaRPr lang="zh-CN" altLang="en-US" sz="160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l">
              <a:lnSpc>
                <a:spcPct val="120000"/>
              </a:lnSpc>
            </a:pPr>
            <a:r>
              <a:rPr lang="zh-CN" altLang="en-US" sz="1600">
                <a:solidFill>
                  <a:schemeClr val="tx1">
                    <a:lumMod val="75000"/>
                    <a:lumOff val="25000"/>
                  </a:schemeClr>
                </a:solidFill>
              </a:rPr>
              <a:t>每周五整理</a:t>
            </a:r>
            <a:r>
              <a:rPr lang="en-US" altLang="zh-CN" sz="1600">
                <a:solidFill>
                  <a:schemeClr val="tx1">
                    <a:lumMod val="75000"/>
                    <a:lumOff val="25000"/>
                  </a:schemeClr>
                </a:solidFill>
              </a:rPr>
              <a:t>“</a:t>
            </a:r>
            <a:r>
              <a:rPr lang="zh-CN" altLang="en-US" sz="1600">
                <a:solidFill>
                  <a:schemeClr val="tx1">
                    <a:lumMod val="75000"/>
                    <a:lumOff val="25000"/>
                  </a:schemeClr>
                </a:solidFill>
              </a:rPr>
              <a:t>应收账款表</a:t>
            </a:r>
            <a:r>
              <a:rPr lang="en-US" altLang="zh-CN" sz="1600">
                <a:solidFill>
                  <a:schemeClr val="tx1">
                    <a:lumMod val="75000"/>
                    <a:lumOff val="25000"/>
                  </a:schemeClr>
                </a:solidFill>
              </a:rPr>
              <a:t>”</a:t>
            </a:r>
            <a:r>
              <a:rPr lang="zh-CN" altLang="en-US" sz="1600">
                <a:solidFill>
                  <a:schemeClr val="tx1">
                    <a:lumMod val="75000"/>
                    <a:lumOff val="25000"/>
                  </a:schemeClr>
                </a:solidFill>
              </a:rPr>
              <a:t>发送给部门主管汇总；</a:t>
            </a:r>
            <a:endParaRPr lang="zh-CN" altLang="en-US" sz="160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l">
              <a:lnSpc>
                <a:spcPct val="120000"/>
              </a:lnSpc>
            </a:pPr>
            <a:r>
              <a:rPr lang="zh-CN" altLang="en-US" sz="1600">
                <a:solidFill>
                  <a:schemeClr val="tx1">
                    <a:lumMod val="75000"/>
                    <a:lumOff val="25000"/>
                  </a:schemeClr>
                </a:solidFill>
              </a:rPr>
              <a:t>每月</a:t>
            </a:r>
            <a:r>
              <a:rPr lang="en-US" altLang="zh-CN" sz="1600">
                <a:solidFill>
                  <a:schemeClr val="tx1">
                    <a:lumMod val="75000"/>
                    <a:lumOff val="25000"/>
                  </a:schemeClr>
                </a:solidFill>
              </a:rPr>
              <a:t>20</a:t>
            </a:r>
            <a:r>
              <a:rPr lang="zh-CN" altLang="en-US" sz="1600">
                <a:solidFill>
                  <a:schemeClr val="tx1">
                    <a:lumMod val="75000"/>
                    <a:lumOff val="25000"/>
                  </a:schemeClr>
                </a:solidFill>
              </a:rPr>
              <a:t>日之前做好本月</a:t>
            </a:r>
            <a:r>
              <a:rPr lang="en-US" altLang="zh-CN" sz="1600">
                <a:solidFill>
                  <a:schemeClr val="tx1">
                    <a:lumMod val="75000"/>
                    <a:lumOff val="25000"/>
                  </a:schemeClr>
                </a:solidFill>
              </a:rPr>
              <a:t>“</a:t>
            </a:r>
            <a:r>
              <a:rPr lang="zh-CN" altLang="en-US" sz="1600">
                <a:solidFill>
                  <a:schemeClr val="tx1">
                    <a:lumMod val="75000"/>
                    <a:lumOff val="25000"/>
                  </a:schemeClr>
                </a:solidFill>
              </a:rPr>
              <a:t>预计回款</a:t>
            </a:r>
            <a:r>
              <a:rPr lang="en-US" altLang="zh-CN" sz="1600">
                <a:solidFill>
                  <a:schemeClr val="tx1">
                    <a:lumMod val="75000"/>
                    <a:lumOff val="25000"/>
                  </a:schemeClr>
                </a:solidFill>
              </a:rPr>
              <a:t>”</a:t>
            </a:r>
            <a:r>
              <a:rPr lang="zh-CN" altLang="en-US" sz="1600">
                <a:solidFill>
                  <a:schemeClr val="tx1">
                    <a:lumMod val="75000"/>
                    <a:lumOff val="25000"/>
                  </a:schemeClr>
                </a:solidFill>
              </a:rPr>
              <a:t>表格邮件发送给部门主管汇总</a:t>
            </a:r>
            <a:endParaRPr lang="zh-CN" altLang="en-US" sz="160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l">
              <a:lnSpc>
                <a:spcPct val="120000"/>
              </a:lnSpc>
            </a:pPr>
            <a:r>
              <a:rPr lang="zh-CN" altLang="en-US" sz="1600">
                <a:solidFill>
                  <a:schemeClr val="tx1">
                    <a:lumMod val="75000"/>
                    <a:lumOff val="25000"/>
                  </a:schemeClr>
                </a:solidFill>
              </a:rPr>
              <a:t>年末需要制作客户对账函</a:t>
            </a:r>
            <a:endParaRPr lang="zh-CN" altLang="en-US" sz="16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文本框 3"/>
          <p:cNvSpPr txBox="1"/>
          <p:nvPr>
            <p:custDataLst>
              <p:tags r:id="rId10"/>
            </p:custDataLst>
          </p:nvPr>
        </p:nvSpPr>
        <p:spPr>
          <a:xfrm>
            <a:off x="3484245" y="2874010"/>
            <a:ext cx="2485390" cy="34105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lnSpc>
                <a:spcPct val="120000"/>
              </a:lnSpc>
            </a:pPr>
            <a:r>
              <a:rPr lang="zh-CN" altLang="en-US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其他工作：</a:t>
            </a:r>
            <a:endParaRPr lang="zh-CN" altLang="en-US" sz="160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  <a:sym typeface="+mn-ea"/>
            </a:endParaRPr>
          </a:p>
          <a:p>
            <a:pPr algn="l">
              <a:lnSpc>
                <a:spcPct val="120000"/>
              </a:lnSpc>
            </a:pPr>
            <a:r>
              <a:rPr lang="zh-CN" altLang="en-US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客户来公司时，接待热情，及时倒水或冲咖啡。客户离开时，将会客室清扫干净。下班前，查看窗户及电源，关闭之后才能下班</a:t>
            </a:r>
            <a:endParaRPr lang="zh-CN" altLang="en-US" sz="160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  <a:sym typeface="+mn-e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紫荆的职场Point1"/>
          <p:cNvSpPr/>
          <p:nvPr/>
        </p:nvSpPr>
        <p:spPr>
          <a:xfrm>
            <a:off x="0" y="-2"/>
            <a:ext cx="12192000" cy="6858002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90000"/>
                  <a:lumOff val="1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armonyOS Sans SC" panose="00000500000000000000" charset="-122"/>
              <a:ea typeface="HarmonyOS Sans SC" panose="00000500000000000000" charset="-122"/>
              <a:cs typeface="+mn-cs"/>
            </a:endParaRPr>
          </a:p>
        </p:txBody>
      </p:sp>
      <p:sp>
        <p:nvSpPr>
          <p:cNvPr id="5" name="紫荆的职场Point2"/>
          <p:cNvSpPr txBox="1"/>
          <p:nvPr/>
        </p:nvSpPr>
        <p:spPr>
          <a:xfrm>
            <a:off x="1017365" y="1055440"/>
            <a:ext cx="2291080" cy="26460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600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215900" dist="127000" dir="2700000" sx="99000" sy="99000" algn="tl" rotWithShape="0">
                    <a:schemeClr val="accent1">
                      <a:alpha val="10000"/>
                    </a:schemeClr>
                  </a:outerShdw>
                </a:effectLst>
                <a:latin typeface="+mj-ea"/>
                <a:ea typeface="+mj-ea"/>
              </a:rPr>
              <a:t>04</a:t>
            </a:r>
            <a:endParaRPr lang="zh-CN" altLang="en-US" sz="16600" dirty="0">
              <a:solidFill>
                <a:schemeClr val="accent2">
                  <a:lumMod val="20000"/>
                  <a:lumOff val="80000"/>
                </a:schemeClr>
              </a:solidFill>
              <a:effectLst>
                <a:outerShdw blurRad="215900" dist="127000" dir="2700000" sx="99000" sy="99000" algn="tl" rotWithShape="0">
                  <a:schemeClr val="accent1">
                    <a:alpha val="10000"/>
                  </a:scheme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7" name="紫荆的职场Point3"/>
          <p:cNvSpPr txBox="1"/>
          <p:nvPr/>
        </p:nvSpPr>
        <p:spPr>
          <a:xfrm>
            <a:off x="1017365" y="3392488"/>
            <a:ext cx="4246880" cy="13220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000" dirty="0">
                <a:solidFill>
                  <a:schemeClr val="bg1"/>
                </a:solidFill>
                <a:effectLst>
                  <a:outerShdw blurRad="215900" dist="127000" dir="2700000" sx="99000" sy="99000" algn="tl" rotWithShape="0">
                    <a:schemeClr val="accent1">
                      <a:alpha val="10000"/>
                    </a:schemeClr>
                  </a:outerShdw>
                </a:effectLst>
                <a:latin typeface="+mj-ea"/>
                <a:ea typeface="+mj-ea"/>
              </a:rPr>
              <a:t>岗位考核</a:t>
            </a:r>
            <a:endParaRPr lang="zh-CN" altLang="en-US" sz="8000" dirty="0">
              <a:solidFill>
                <a:schemeClr val="bg1"/>
              </a:solidFill>
              <a:effectLst>
                <a:outerShdw blurRad="215900" dist="127000" dir="2700000" sx="99000" sy="99000" algn="tl" rotWithShape="0">
                  <a:schemeClr val="accent1">
                    <a:alpha val="10000"/>
                  </a:scheme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10" name="紫荆的职场Point5"/>
          <p:cNvSpPr/>
          <p:nvPr/>
        </p:nvSpPr>
        <p:spPr>
          <a:xfrm rot="18476885">
            <a:off x="8275504" y="-5364063"/>
            <a:ext cx="8239389" cy="8822228"/>
          </a:xfrm>
          <a:prstGeom prst="teardrop">
            <a:avLst/>
          </a:prstGeom>
          <a:gradFill>
            <a:gsLst>
              <a:gs pos="39000">
                <a:schemeClr val="bg1">
                  <a:alpha val="0"/>
                </a:schemeClr>
              </a:gs>
              <a:gs pos="0">
                <a:schemeClr val="accent2">
                  <a:lumMod val="20000"/>
                  <a:lumOff val="80000"/>
                  <a:alpha val="32000"/>
                </a:schemeClr>
              </a:gs>
            </a:gsLst>
            <a:lin ang="2700000" scaled="0"/>
          </a:gradFill>
          <a:ln w="19050">
            <a:gradFill>
              <a:gsLst>
                <a:gs pos="0">
                  <a:schemeClr val="accent2">
                    <a:alpha val="56000"/>
                  </a:schemeClr>
                </a:gs>
                <a:gs pos="98000">
                  <a:schemeClr val="bg1">
                    <a:alpha val="0"/>
                  </a:schemeClr>
                </a:gs>
              </a:gsLst>
              <a:lin ang="27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prstClr val="white"/>
              </a:solidFill>
              <a:latin typeface="HarmonyOS Sans SC" panose="00000500000000000000" charset="-122"/>
              <a:ea typeface="HarmonyOS Sans SC" panose="00000500000000000000" charset="-122"/>
              <a:cs typeface="HarmonyOS Sans SC" panose="00000500000000000000" charset="-122"/>
            </a:endParaRPr>
          </a:p>
        </p:txBody>
      </p:sp>
      <p:sp>
        <p:nvSpPr>
          <p:cNvPr id="9" name="紫荆的职场Point6"/>
          <p:cNvSpPr/>
          <p:nvPr/>
        </p:nvSpPr>
        <p:spPr>
          <a:xfrm rot="1299248">
            <a:off x="5972018" y="1686591"/>
            <a:ext cx="8239389" cy="8822228"/>
          </a:xfrm>
          <a:prstGeom prst="teardrop">
            <a:avLst/>
          </a:prstGeom>
          <a:gradFill>
            <a:gsLst>
              <a:gs pos="39000">
                <a:schemeClr val="bg1">
                  <a:alpha val="0"/>
                </a:schemeClr>
              </a:gs>
              <a:gs pos="0">
                <a:schemeClr val="accent2">
                  <a:lumMod val="20000"/>
                  <a:lumOff val="80000"/>
                  <a:alpha val="82000"/>
                </a:schemeClr>
              </a:gs>
            </a:gsLst>
            <a:lin ang="2700000" scaled="0"/>
          </a:gradFill>
          <a:ln w="19050">
            <a:gradFill>
              <a:gsLst>
                <a:gs pos="0">
                  <a:schemeClr val="accent2"/>
                </a:gs>
                <a:gs pos="98000">
                  <a:schemeClr val="bg1">
                    <a:alpha val="0"/>
                  </a:schemeClr>
                </a:gs>
              </a:gsLst>
              <a:lin ang="27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armonyOS Sans SC" panose="00000500000000000000" charset="-122"/>
              <a:ea typeface="HarmonyOS Sans SC" panose="00000500000000000000" charset="-122"/>
              <a:cs typeface="HarmonyOS Sans SC" panose="00000500000000000000" charset="-122"/>
            </a:endParaRPr>
          </a:p>
        </p:txBody>
      </p:sp>
      <p:cxnSp>
        <p:nvCxnSpPr>
          <p:cNvPr id="12" name="紫荆的职场Point7"/>
          <p:cNvCxnSpPr/>
          <p:nvPr/>
        </p:nvCxnSpPr>
        <p:spPr>
          <a:xfrm>
            <a:off x="874713" y="5974588"/>
            <a:ext cx="10838751" cy="0"/>
          </a:xfrm>
          <a:prstGeom prst="straightConnector1">
            <a:avLst/>
          </a:prstGeom>
          <a:noFill/>
          <a:ln w="47625" cap="flat" cmpd="sng" algn="ctr">
            <a:gradFill flip="none" rotWithShape="1">
              <a:gsLst>
                <a:gs pos="46000">
                  <a:schemeClr val="accent3">
                    <a:lumMod val="60000"/>
                    <a:lumOff val="40000"/>
                  </a:schemeClr>
                </a:gs>
                <a:gs pos="100000">
                  <a:schemeClr val="accent3">
                    <a:lumMod val="60000"/>
                    <a:lumOff val="40000"/>
                    <a:alpha val="0"/>
                  </a:schemeClr>
                </a:gs>
              </a:gsLst>
              <a:lin ang="10800000" scaled="1"/>
              <a:tileRect/>
            </a:gradFill>
            <a:prstDash val="solid"/>
            <a:miter lim="800000"/>
            <a:headEnd type="none"/>
            <a:tailEnd type="arrow" w="med" len="sm"/>
          </a:ln>
          <a:effectLst>
            <a:outerShdw blurRad="63500" dist="152400" dir="4800000" sx="102000" sy="102000" algn="ctr" rotWithShape="0">
              <a:schemeClr val="accent1">
                <a:lumMod val="50000"/>
                <a:alpha val="30000"/>
              </a:schemeClr>
            </a:outerShdw>
          </a:effectLst>
        </p:spPr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紫荆的职场Point1"/>
          <p:cNvSpPr/>
          <p:nvPr/>
        </p:nvSpPr>
        <p:spPr>
          <a:xfrm>
            <a:off x="631839" y="5792585"/>
            <a:ext cx="10928322" cy="617886"/>
          </a:xfrm>
          <a:custGeom>
            <a:avLst/>
            <a:gdLst>
              <a:gd name="connsiteX0" fmla="*/ 5903762 w 7865462"/>
              <a:gd name="connsiteY0" fmla="*/ 108533 h 1611954"/>
              <a:gd name="connsiteX1" fmla="*/ 4523377 w 7865462"/>
              <a:gd name="connsiteY1" fmla="*/ 1602812 h 1611954"/>
              <a:gd name="connsiteX2" fmla="*/ 3345359 w 7865462"/>
              <a:gd name="connsiteY2" fmla="*/ 1602914 h 1611954"/>
              <a:gd name="connsiteX3" fmla="*/ 1948886 w 7865462"/>
              <a:gd name="connsiteY3" fmla="*/ 110061 h 1611954"/>
              <a:gd name="connsiteX4" fmla="*/ 3932731 w 7865462"/>
              <a:gd name="connsiteY4" fmla="*/ 805977 h 1611954"/>
              <a:gd name="connsiteX5" fmla="*/ 5903762 w 7865462"/>
              <a:gd name="connsiteY5" fmla="*/ 108533 h 1611954"/>
              <a:gd name="connsiteX0-1" fmla="*/ 3935506 w 7870963"/>
              <a:gd name="connsiteY0-2" fmla="*/ 697444 h 1503420"/>
              <a:gd name="connsiteX1-3" fmla="*/ 5906537 w 7870963"/>
              <a:gd name="connsiteY1-4" fmla="*/ 0 h 1503420"/>
              <a:gd name="connsiteX2-5" fmla="*/ 4526152 w 7870963"/>
              <a:gd name="connsiteY2-6" fmla="*/ 1494279 h 1503420"/>
              <a:gd name="connsiteX3-7" fmla="*/ 3348134 w 7870963"/>
              <a:gd name="connsiteY3-8" fmla="*/ 1494381 h 1503420"/>
              <a:gd name="connsiteX4-9" fmla="*/ 1951661 w 7870963"/>
              <a:gd name="connsiteY4-10" fmla="*/ 1528 h 1503420"/>
              <a:gd name="connsiteX5-11" fmla="*/ 4026946 w 7870963"/>
              <a:gd name="connsiteY5-12" fmla="*/ 788884 h 1503420"/>
              <a:gd name="connsiteX0-13" fmla="*/ 3935506 w 7870963"/>
              <a:gd name="connsiteY0-14" fmla="*/ 697444 h 1503420"/>
              <a:gd name="connsiteX1-15" fmla="*/ 5906537 w 7870963"/>
              <a:gd name="connsiteY1-16" fmla="*/ 0 h 1503420"/>
              <a:gd name="connsiteX2-17" fmla="*/ 4526152 w 7870963"/>
              <a:gd name="connsiteY2-18" fmla="*/ 1494279 h 1503420"/>
              <a:gd name="connsiteX3-19" fmla="*/ 3348134 w 7870963"/>
              <a:gd name="connsiteY3-20" fmla="*/ 1494381 h 1503420"/>
              <a:gd name="connsiteX4-21" fmla="*/ 1951661 w 7870963"/>
              <a:gd name="connsiteY4-22" fmla="*/ 1528 h 1503420"/>
              <a:gd name="connsiteX0-23" fmla="*/ 5906537 w 7870963"/>
              <a:gd name="connsiteY0-24" fmla="*/ 0 h 1503420"/>
              <a:gd name="connsiteX1-25" fmla="*/ 4526152 w 7870963"/>
              <a:gd name="connsiteY1-26" fmla="*/ 1494279 h 1503420"/>
              <a:gd name="connsiteX2-27" fmla="*/ 3348134 w 7870963"/>
              <a:gd name="connsiteY2-28" fmla="*/ 1494381 h 1503420"/>
              <a:gd name="connsiteX3-29" fmla="*/ 1951661 w 7870963"/>
              <a:gd name="connsiteY3-30" fmla="*/ 1528 h 150342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7870963" h="1503420">
                <a:moveTo>
                  <a:pt x="5906537" y="0"/>
                </a:moveTo>
                <a:cubicBezTo>
                  <a:pt x="9121776" y="381640"/>
                  <a:pt x="8199590" y="1379915"/>
                  <a:pt x="4526152" y="1494279"/>
                </a:cubicBezTo>
                <a:cubicBezTo>
                  <a:pt x="4135731" y="1506434"/>
                  <a:pt x="3738605" y="1506468"/>
                  <a:pt x="3348134" y="1494381"/>
                </a:cubicBezTo>
                <a:cubicBezTo>
                  <a:pt x="-320076" y="1380828"/>
                  <a:pt x="-1251561" y="385054"/>
                  <a:pt x="1951661" y="1528"/>
                </a:cubicBezTo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40000">
                <a:schemeClr val="bg1"/>
              </a:gs>
            </a:gsLst>
            <a:lin ang="5400000" scaled="1"/>
          </a:gradFill>
          <a:ln w="31750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/>
                </a:gs>
              </a:gsLst>
              <a:lin ang="5400000" scaled="1"/>
              <a:tileRect/>
            </a:gra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>
              <a:latin typeface="+mj-ea"/>
              <a:ea typeface="+mj-ea"/>
              <a:sym typeface="HarmonyOS Sans SC" panose="00000500000000000000" charset="-122"/>
            </a:endParaRPr>
          </a:p>
        </p:txBody>
      </p:sp>
      <p:grpSp>
        <p:nvGrpSpPr>
          <p:cNvPr id="70" name="紫荆的职场Point2"/>
          <p:cNvGrpSpPr/>
          <p:nvPr/>
        </p:nvGrpSpPr>
        <p:grpSpPr>
          <a:xfrm>
            <a:off x="3595137" y="2917159"/>
            <a:ext cx="5001726" cy="2403476"/>
            <a:chOff x="3598116" y="2917159"/>
            <a:chExt cx="5001726" cy="2403476"/>
          </a:xfrm>
        </p:grpSpPr>
        <p:sp>
          <p:nvSpPr>
            <p:cNvPr id="68" name="紫荆的职场Point2-1"/>
            <p:cNvSpPr/>
            <p:nvPr/>
          </p:nvSpPr>
          <p:spPr>
            <a:xfrm>
              <a:off x="3598116" y="2917159"/>
              <a:ext cx="1698636" cy="2403476"/>
            </a:xfrm>
            <a:custGeom>
              <a:avLst/>
              <a:gdLst>
                <a:gd name="connsiteX0" fmla="*/ 0 w 1841500"/>
                <a:gd name="connsiteY0" fmla="*/ 2895600 h 2895600"/>
                <a:gd name="connsiteX1" fmla="*/ 1841500 w 1841500"/>
                <a:gd name="connsiteY1" fmla="*/ 0 h 2895600"/>
                <a:gd name="connsiteX0-1" fmla="*/ 0 w 1841500"/>
                <a:gd name="connsiteY0-2" fmla="*/ 2895600 h 2895600"/>
                <a:gd name="connsiteX1-3" fmla="*/ 1841500 w 1841500"/>
                <a:gd name="connsiteY1-4" fmla="*/ 0 h 2895600"/>
                <a:gd name="connsiteX0-5" fmla="*/ 0 w 1841500"/>
                <a:gd name="connsiteY0-6" fmla="*/ 2895600 h 2895600"/>
                <a:gd name="connsiteX1-7" fmla="*/ 1841500 w 1841500"/>
                <a:gd name="connsiteY1-8" fmla="*/ 0 h 2895600"/>
                <a:gd name="connsiteX0-9" fmla="*/ 0 w 1841500"/>
                <a:gd name="connsiteY0-10" fmla="*/ 2895600 h 2895600"/>
                <a:gd name="connsiteX1-11" fmla="*/ 1841500 w 1841500"/>
                <a:gd name="connsiteY1-12" fmla="*/ 0 h 2895600"/>
                <a:gd name="connsiteX0-13" fmla="*/ 0 w 1891628"/>
                <a:gd name="connsiteY0-14" fmla="*/ 3005559 h 3005559"/>
                <a:gd name="connsiteX1-15" fmla="*/ 1891628 w 1891628"/>
                <a:gd name="connsiteY1-16" fmla="*/ 0 h 3005559"/>
                <a:gd name="connsiteX0-17" fmla="*/ 0 w 1891628"/>
                <a:gd name="connsiteY0-18" fmla="*/ 3005559 h 3005559"/>
                <a:gd name="connsiteX1-19" fmla="*/ 1891628 w 1891628"/>
                <a:gd name="connsiteY1-20" fmla="*/ 0 h 3005559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</a:cxnLst>
              <a:rect l="l" t="t" r="r" b="b"/>
              <a:pathLst>
                <a:path w="1891628" h="3005559">
                  <a:moveTo>
                    <a:pt x="0" y="3005559"/>
                  </a:moveTo>
                  <a:cubicBezTo>
                    <a:pt x="969433" y="2294359"/>
                    <a:pt x="1631717" y="1483007"/>
                    <a:pt x="1891628" y="0"/>
                  </a:cubicBezTo>
                </a:path>
              </a:pathLst>
            </a:custGeom>
            <a:noFill/>
            <a:ln w="12700" cap="flat" cmpd="sng" algn="ctr">
              <a:gradFill>
                <a:gsLst>
                  <a:gs pos="0">
                    <a:schemeClr val="accent3"/>
                  </a:gs>
                  <a:gs pos="54000">
                    <a:schemeClr val="accent3">
                      <a:alpha val="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+mn-cs"/>
              </a:endParaRPr>
            </a:p>
          </p:txBody>
        </p:sp>
        <p:sp>
          <p:nvSpPr>
            <p:cNvPr id="69" name="紫荆的职场Point2-2"/>
            <p:cNvSpPr/>
            <p:nvPr/>
          </p:nvSpPr>
          <p:spPr>
            <a:xfrm flipH="1">
              <a:off x="6901206" y="2917159"/>
              <a:ext cx="1698636" cy="2403476"/>
            </a:xfrm>
            <a:custGeom>
              <a:avLst/>
              <a:gdLst>
                <a:gd name="connsiteX0" fmla="*/ 0 w 1841500"/>
                <a:gd name="connsiteY0" fmla="*/ 2895600 h 2895600"/>
                <a:gd name="connsiteX1" fmla="*/ 1841500 w 1841500"/>
                <a:gd name="connsiteY1" fmla="*/ 0 h 2895600"/>
                <a:gd name="connsiteX0-1" fmla="*/ 0 w 1841500"/>
                <a:gd name="connsiteY0-2" fmla="*/ 2895600 h 2895600"/>
                <a:gd name="connsiteX1-3" fmla="*/ 1841500 w 1841500"/>
                <a:gd name="connsiteY1-4" fmla="*/ 0 h 2895600"/>
                <a:gd name="connsiteX0-5" fmla="*/ 0 w 1841500"/>
                <a:gd name="connsiteY0-6" fmla="*/ 2895600 h 2895600"/>
                <a:gd name="connsiteX1-7" fmla="*/ 1841500 w 1841500"/>
                <a:gd name="connsiteY1-8" fmla="*/ 0 h 2895600"/>
                <a:gd name="connsiteX0-9" fmla="*/ 0 w 1841500"/>
                <a:gd name="connsiteY0-10" fmla="*/ 2895600 h 2895600"/>
                <a:gd name="connsiteX1-11" fmla="*/ 1841500 w 1841500"/>
                <a:gd name="connsiteY1-12" fmla="*/ 0 h 2895600"/>
                <a:gd name="connsiteX0-13" fmla="*/ 0 w 1891628"/>
                <a:gd name="connsiteY0-14" fmla="*/ 3005559 h 3005559"/>
                <a:gd name="connsiteX1-15" fmla="*/ 1891628 w 1891628"/>
                <a:gd name="connsiteY1-16" fmla="*/ 0 h 3005559"/>
                <a:gd name="connsiteX0-17" fmla="*/ 0 w 1891628"/>
                <a:gd name="connsiteY0-18" fmla="*/ 3005559 h 3005559"/>
                <a:gd name="connsiteX1-19" fmla="*/ 1891628 w 1891628"/>
                <a:gd name="connsiteY1-20" fmla="*/ 0 h 3005559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</a:cxnLst>
              <a:rect l="l" t="t" r="r" b="b"/>
              <a:pathLst>
                <a:path w="1891628" h="3005559">
                  <a:moveTo>
                    <a:pt x="0" y="3005559"/>
                  </a:moveTo>
                  <a:cubicBezTo>
                    <a:pt x="969433" y="2294359"/>
                    <a:pt x="1631717" y="1483007"/>
                    <a:pt x="1891628" y="0"/>
                  </a:cubicBezTo>
                </a:path>
              </a:pathLst>
            </a:custGeom>
            <a:noFill/>
            <a:ln w="12700" cap="flat" cmpd="sng" algn="ctr">
              <a:gradFill>
                <a:gsLst>
                  <a:gs pos="0">
                    <a:schemeClr val="accent3"/>
                  </a:gs>
                  <a:gs pos="54000">
                    <a:schemeClr val="accent3">
                      <a:alpha val="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+mn-cs"/>
              </a:endParaRPr>
            </a:p>
          </p:txBody>
        </p:sp>
      </p:grpSp>
      <p:sp>
        <p:nvSpPr>
          <p:cNvPr id="5" name="紫荆的职场Point3"/>
          <p:cNvSpPr/>
          <p:nvPr/>
        </p:nvSpPr>
        <p:spPr>
          <a:xfrm>
            <a:off x="3117908" y="536497"/>
            <a:ext cx="5956184" cy="5956184"/>
          </a:xfrm>
          <a:prstGeom prst="donut">
            <a:avLst/>
          </a:prstGeom>
          <a:gradFill>
            <a:gsLst>
              <a:gs pos="92000">
                <a:schemeClr val="accent1">
                  <a:alpha val="0"/>
                </a:schemeClr>
              </a:gs>
              <a:gs pos="20000">
                <a:schemeClr val="accent1"/>
              </a:gs>
            </a:gsLst>
            <a:lin ang="16200000" scaled="1"/>
          </a:gradFill>
          <a:ln>
            <a:noFill/>
          </a:ln>
          <a:scene3d>
            <a:camera prst="perspectiveRelaxedModerately">
              <a:rot lat="17400000" lon="0" rev="0"/>
            </a:camera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" name="紫荆的职场Point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岗位考核</a:t>
            </a:r>
            <a:endParaRPr lang="zh-CN" altLang="en-US" dirty="0"/>
          </a:p>
        </p:txBody>
      </p:sp>
      <p:sp>
        <p:nvSpPr>
          <p:cNvPr id="3" name="紫荆的职场Point5"/>
          <p:cNvSpPr/>
          <p:nvPr/>
        </p:nvSpPr>
        <p:spPr>
          <a:xfrm>
            <a:off x="4348184" y="957114"/>
            <a:ext cx="3495632" cy="4654433"/>
          </a:xfrm>
          <a:custGeom>
            <a:avLst/>
            <a:gdLst>
              <a:gd name="connsiteX0" fmla="*/ 202633 w 416172"/>
              <a:gd name="connsiteY0" fmla="*/ 0 h 485927"/>
              <a:gd name="connsiteX1" fmla="*/ 374083 w 416172"/>
              <a:gd name="connsiteY1" fmla="*/ 157551 h 485927"/>
              <a:gd name="connsiteX2" fmla="*/ 294275 w 416172"/>
              <a:gd name="connsiteY2" fmla="*/ 157551 h 485927"/>
              <a:gd name="connsiteX3" fmla="*/ 306015 w 416172"/>
              <a:gd name="connsiteY3" fmla="*/ 222549 h 485927"/>
              <a:gd name="connsiteX4" fmla="*/ 416172 w 416172"/>
              <a:gd name="connsiteY4" fmla="*/ 485927 h 485927"/>
              <a:gd name="connsiteX5" fmla="*/ 0 w 416172"/>
              <a:gd name="connsiteY5" fmla="*/ 485927 h 485927"/>
              <a:gd name="connsiteX6" fmla="*/ 112166 w 416172"/>
              <a:gd name="connsiteY6" fmla="*/ 219870 h 485927"/>
              <a:gd name="connsiteX7" fmla="*/ 122329 w 416172"/>
              <a:gd name="connsiteY7" fmla="*/ 157551 h 485927"/>
              <a:gd name="connsiteX8" fmla="*/ 31183 w 416172"/>
              <a:gd name="connsiteY8" fmla="*/ 157551 h 485927"/>
              <a:gd name="connsiteX9" fmla="*/ 202633 w 416172"/>
              <a:gd name="connsiteY9" fmla="*/ 0 h 485927"/>
              <a:gd name="connsiteX0-1" fmla="*/ 211655 w 425194"/>
              <a:gd name="connsiteY0-2" fmla="*/ 0 h 485927"/>
              <a:gd name="connsiteX1-3" fmla="*/ 383105 w 425194"/>
              <a:gd name="connsiteY1-4" fmla="*/ 157551 h 485927"/>
              <a:gd name="connsiteX2-5" fmla="*/ 303297 w 425194"/>
              <a:gd name="connsiteY2-6" fmla="*/ 157551 h 485927"/>
              <a:gd name="connsiteX3-7" fmla="*/ 315037 w 425194"/>
              <a:gd name="connsiteY3-8" fmla="*/ 222549 h 485927"/>
              <a:gd name="connsiteX4-9" fmla="*/ 425194 w 425194"/>
              <a:gd name="connsiteY4-10" fmla="*/ 485927 h 485927"/>
              <a:gd name="connsiteX5-11" fmla="*/ 9022 w 425194"/>
              <a:gd name="connsiteY5-12" fmla="*/ 485927 h 485927"/>
              <a:gd name="connsiteX6-13" fmla="*/ 131351 w 425194"/>
              <a:gd name="connsiteY6-14" fmla="*/ 157551 h 485927"/>
              <a:gd name="connsiteX7-15" fmla="*/ 40205 w 425194"/>
              <a:gd name="connsiteY7-16" fmla="*/ 157551 h 485927"/>
              <a:gd name="connsiteX8-17" fmla="*/ 211655 w 425194"/>
              <a:gd name="connsiteY8-18" fmla="*/ 0 h 485927"/>
              <a:gd name="connsiteX0-19" fmla="*/ 211655 w 425194"/>
              <a:gd name="connsiteY0-20" fmla="*/ 0 h 485927"/>
              <a:gd name="connsiteX1-21" fmla="*/ 383105 w 425194"/>
              <a:gd name="connsiteY1-22" fmla="*/ 157551 h 485927"/>
              <a:gd name="connsiteX2-23" fmla="*/ 303297 w 425194"/>
              <a:gd name="connsiteY2-24" fmla="*/ 157551 h 485927"/>
              <a:gd name="connsiteX3-25" fmla="*/ 425194 w 425194"/>
              <a:gd name="connsiteY3-26" fmla="*/ 485927 h 485927"/>
              <a:gd name="connsiteX4-27" fmla="*/ 9022 w 425194"/>
              <a:gd name="connsiteY4-28" fmla="*/ 485927 h 485927"/>
              <a:gd name="connsiteX5-29" fmla="*/ 131351 w 425194"/>
              <a:gd name="connsiteY5-30" fmla="*/ 157551 h 485927"/>
              <a:gd name="connsiteX6-31" fmla="*/ 40205 w 425194"/>
              <a:gd name="connsiteY6-32" fmla="*/ 157551 h 485927"/>
              <a:gd name="connsiteX7-33" fmla="*/ 211655 w 425194"/>
              <a:gd name="connsiteY7-34" fmla="*/ 0 h 485927"/>
              <a:gd name="connsiteX0-35" fmla="*/ 211655 w 425194"/>
              <a:gd name="connsiteY0-36" fmla="*/ 0 h 485927"/>
              <a:gd name="connsiteX1-37" fmla="*/ 383105 w 425194"/>
              <a:gd name="connsiteY1-38" fmla="*/ 157551 h 485927"/>
              <a:gd name="connsiteX2-39" fmla="*/ 303297 w 425194"/>
              <a:gd name="connsiteY2-40" fmla="*/ 157551 h 485927"/>
              <a:gd name="connsiteX3-41" fmla="*/ 425194 w 425194"/>
              <a:gd name="connsiteY3-42" fmla="*/ 485927 h 485927"/>
              <a:gd name="connsiteX4-43" fmla="*/ 9022 w 425194"/>
              <a:gd name="connsiteY4-44" fmla="*/ 485927 h 485927"/>
              <a:gd name="connsiteX5-45" fmla="*/ 131351 w 425194"/>
              <a:gd name="connsiteY5-46" fmla="*/ 157551 h 485927"/>
              <a:gd name="connsiteX6-47" fmla="*/ 40205 w 425194"/>
              <a:gd name="connsiteY6-48" fmla="*/ 157551 h 485927"/>
              <a:gd name="connsiteX7-49" fmla="*/ 211655 w 425194"/>
              <a:gd name="connsiteY7-50" fmla="*/ 0 h 485927"/>
              <a:gd name="connsiteX0-51" fmla="*/ 211655 w 425194"/>
              <a:gd name="connsiteY0-52" fmla="*/ 0 h 485927"/>
              <a:gd name="connsiteX1-53" fmla="*/ 383105 w 425194"/>
              <a:gd name="connsiteY1-54" fmla="*/ 157551 h 485927"/>
              <a:gd name="connsiteX2-55" fmla="*/ 303297 w 425194"/>
              <a:gd name="connsiteY2-56" fmla="*/ 157551 h 485927"/>
              <a:gd name="connsiteX3-57" fmla="*/ 425194 w 425194"/>
              <a:gd name="connsiteY3-58" fmla="*/ 485927 h 485927"/>
              <a:gd name="connsiteX4-59" fmla="*/ 9022 w 425194"/>
              <a:gd name="connsiteY4-60" fmla="*/ 485927 h 485927"/>
              <a:gd name="connsiteX5-61" fmla="*/ 131351 w 425194"/>
              <a:gd name="connsiteY5-62" fmla="*/ 157551 h 485927"/>
              <a:gd name="connsiteX6-63" fmla="*/ 40205 w 425194"/>
              <a:gd name="connsiteY6-64" fmla="*/ 157551 h 485927"/>
              <a:gd name="connsiteX7-65" fmla="*/ 211655 w 425194"/>
              <a:gd name="connsiteY7-66" fmla="*/ 0 h 485927"/>
              <a:gd name="connsiteX0-67" fmla="*/ 211049 w 424588"/>
              <a:gd name="connsiteY0-68" fmla="*/ 0 h 485927"/>
              <a:gd name="connsiteX1-69" fmla="*/ 382499 w 424588"/>
              <a:gd name="connsiteY1-70" fmla="*/ 157551 h 485927"/>
              <a:gd name="connsiteX2-71" fmla="*/ 302691 w 424588"/>
              <a:gd name="connsiteY2-72" fmla="*/ 157551 h 485927"/>
              <a:gd name="connsiteX3-73" fmla="*/ 424588 w 424588"/>
              <a:gd name="connsiteY3-74" fmla="*/ 485927 h 485927"/>
              <a:gd name="connsiteX4-75" fmla="*/ 8416 w 424588"/>
              <a:gd name="connsiteY4-76" fmla="*/ 485927 h 485927"/>
              <a:gd name="connsiteX5-77" fmla="*/ 130745 w 424588"/>
              <a:gd name="connsiteY5-78" fmla="*/ 157551 h 485927"/>
              <a:gd name="connsiteX6-79" fmla="*/ 39599 w 424588"/>
              <a:gd name="connsiteY6-80" fmla="*/ 157551 h 485927"/>
              <a:gd name="connsiteX7-81" fmla="*/ 211049 w 424588"/>
              <a:gd name="connsiteY7-82" fmla="*/ 0 h 485927"/>
              <a:gd name="connsiteX0-83" fmla="*/ 202633 w 416172"/>
              <a:gd name="connsiteY0-84" fmla="*/ 0 h 485927"/>
              <a:gd name="connsiteX1-85" fmla="*/ 374083 w 416172"/>
              <a:gd name="connsiteY1-86" fmla="*/ 157551 h 485927"/>
              <a:gd name="connsiteX2-87" fmla="*/ 294275 w 416172"/>
              <a:gd name="connsiteY2-88" fmla="*/ 157551 h 485927"/>
              <a:gd name="connsiteX3-89" fmla="*/ 416172 w 416172"/>
              <a:gd name="connsiteY3-90" fmla="*/ 485927 h 485927"/>
              <a:gd name="connsiteX4-91" fmla="*/ 0 w 416172"/>
              <a:gd name="connsiteY4-92" fmla="*/ 485927 h 485927"/>
              <a:gd name="connsiteX5-93" fmla="*/ 122329 w 416172"/>
              <a:gd name="connsiteY5-94" fmla="*/ 157551 h 485927"/>
              <a:gd name="connsiteX6-95" fmla="*/ 31183 w 416172"/>
              <a:gd name="connsiteY6-96" fmla="*/ 157551 h 485927"/>
              <a:gd name="connsiteX7-97" fmla="*/ 202633 w 416172"/>
              <a:gd name="connsiteY7-98" fmla="*/ 0 h 485927"/>
              <a:gd name="connsiteX0-99" fmla="*/ 204141 w 416172"/>
              <a:gd name="connsiteY0-100" fmla="*/ 0 h 493579"/>
              <a:gd name="connsiteX1-101" fmla="*/ 374083 w 416172"/>
              <a:gd name="connsiteY1-102" fmla="*/ 165203 h 493579"/>
              <a:gd name="connsiteX2-103" fmla="*/ 294275 w 416172"/>
              <a:gd name="connsiteY2-104" fmla="*/ 165203 h 493579"/>
              <a:gd name="connsiteX3-105" fmla="*/ 416172 w 416172"/>
              <a:gd name="connsiteY3-106" fmla="*/ 493579 h 493579"/>
              <a:gd name="connsiteX4-107" fmla="*/ 0 w 416172"/>
              <a:gd name="connsiteY4-108" fmla="*/ 493579 h 493579"/>
              <a:gd name="connsiteX5-109" fmla="*/ 122329 w 416172"/>
              <a:gd name="connsiteY5-110" fmla="*/ 165203 h 493579"/>
              <a:gd name="connsiteX6-111" fmla="*/ 31183 w 416172"/>
              <a:gd name="connsiteY6-112" fmla="*/ 165203 h 493579"/>
              <a:gd name="connsiteX7-113" fmla="*/ 204141 w 416172"/>
              <a:gd name="connsiteY7-114" fmla="*/ 0 h 493579"/>
              <a:gd name="connsiteX0-115" fmla="*/ 207157 w 416172"/>
              <a:gd name="connsiteY0-116" fmla="*/ 0 h 480187"/>
              <a:gd name="connsiteX1-117" fmla="*/ 374083 w 416172"/>
              <a:gd name="connsiteY1-118" fmla="*/ 151811 h 480187"/>
              <a:gd name="connsiteX2-119" fmla="*/ 294275 w 416172"/>
              <a:gd name="connsiteY2-120" fmla="*/ 151811 h 480187"/>
              <a:gd name="connsiteX3-121" fmla="*/ 416172 w 416172"/>
              <a:gd name="connsiteY3-122" fmla="*/ 480187 h 480187"/>
              <a:gd name="connsiteX4-123" fmla="*/ 0 w 416172"/>
              <a:gd name="connsiteY4-124" fmla="*/ 480187 h 480187"/>
              <a:gd name="connsiteX5-125" fmla="*/ 122329 w 416172"/>
              <a:gd name="connsiteY5-126" fmla="*/ 151811 h 480187"/>
              <a:gd name="connsiteX6-127" fmla="*/ 31183 w 416172"/>
              <a:gd name="connsiteY6-128" fmla="*/ 151811 h 480187"/>
              <a:gd name="connsiteX7-129" fmla="*/ 207157 w 416172"/>
              <a:gd name="connsiteY7-130" fmla="*/ 0 h 4801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416172" h="480187">
                <a:moveTo>
                  <a:pt x="207157" y="0"/>
                </a:moveTo>
                <a:cubicBezTo>
                  <a:pt x="242876" y="59661"/>
                  <a:pt x="269308" y="99294"/>
                  <a:pt x="374083" y="151811"/>
                </a:cubicBezTo>
                <a:lnTo>
                  <a:pt x="294275" y="151811"/>
                </a:lnTo>
                <a:cubicBezTo>
                  <a:pt x="294195" y="282314"/>
                  <a:pt x="348398" y="387946"/>
                  <a:pt x="416172" y="480187"/>
                </a:cubicBezTo>
                <a:lnTo>
                  <a:pt x="0" y="480187"/>
                </a:lnTo>
                <a:cubicBezTo>
                  <a:pt x="59593" y="423545"/>
                  <a:pt x="132211" y="237150"/>
                  <a:pt x="122329" y="151811"/>
                </a:cubicBezTo>
                <a:lnTo>
                  <a:pt x="31183" y="151811"/>
                </a:lnTo>
                <a:cubicBezTo>
                  <a:pt x="131195" y="101675"/>
                  <a:pt x="185726" y="45373"/>
                  <a:pt x="207157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0"/>
                </a:schemeClr>
              </a:gs>
              <a:gs pos="60000">
                <a:schemeClr val="accent1">
                  <a:lumMod val="80000"/>
                  <a:lumOff val="20000"/>
                </a:schemeClr>
              </a:gs>
            </a:gsLst>
            <a:lin ang="16200000" scaled="1"/>
            <a:tileRect/>
          </a:gradFill>
          <a:ln w="38100">
            <a:noFill/>
          </a:ln>
          <a:effectLst>
            <a:outerShdw blurRad="411480" dist="123444" dir="5400000" sx="108000" sy="108000" algn="ctr" rotWithShape="0">
              <a:schemeClr val="accent1">
                <a:alpha val="1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755" tIns="49378" rIns="98755" bIns="49378" rtlCol="0" anchor="ctr"/>
          <a:lstStyle/>
          <a:p>
            <a:pPr algn="ctr"/>
            <a:endParaRPr lang="zh-CN" altLang="en-US" sz="1945" dirty="0">
              <a:solidFill>
                <a:schemeClr val="bg1"/>
              </a:solidFill>
              <a:effectLst>
                <a:outerShdw blurRad="137160" dist="41148" dir="2699997" algn="tl">
                  <a:srgbClr val="000000">
                    <a:alpha val="40000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7" name="紫荆的职场Point6"/>
          <p:cNvSpPr txBox="1"/>
          <p:nvPr/>
        </p:nvSpPr>
        <p:spPr>
          <a:xfrm>
            <a:off x="5596255" y="2317788"/>
            <a:ext cx="999490" cy="5835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zh-CN" altLang="en-US" sz="3200" b="1" dirty="0">
                <a:solidFill>
                  <a:schemeClr val="bg1"/>
                </a:solidFill>
                <a:latin typeface="+mn-ea"/>
              </a:rPr>
              <a:t>成长</a:t>
            </a:r>
            <a:endParaRPr lang="zh-CN" altLang="en-US" sz="32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6" name="紫荆的职场Point8"/>
          <p:cNvSpPr/>
          <p:nvPr/>
        </p:nvSpPr>
        <p:spPr>
          <a:xfrm>
            <a:off x="4850551" y="2837952"/>
            <a:ext cx="2490900" cy="698886"/>
          </a:xfrm>
          <a:prstGeom prst="ellipse">
            <a:avLst/>
          </a:prstGeom>
          <a:noFill/>
          <a:ln w="22225">
            <a:gradFill>
              <a:gsLst>
                <a:gs pos="29000">
                  <a:schemeClr val="accent1">
                    <a:alpha val="0"/>
                    <a:lumMod val="99000"/>
                    <a:lumOff val="1000"/>
                  </a:schemeClr>
                </a:gs>
                <a:gs pos="100000">
                  <a:schemeClr val="accent1"/>
                </a:gs>
              </a:gsLst>
              <a:lin ang="5400000" scaled="1"/>
            </a:gradFill>
          </a:ln>
          <a:effectLst>
            <a:outerShdw blurRad="50800" dist="88900" dir="5400000" algn="t" rotWithShape="0">
              <a:schemeClr val="accent1">
                <a:alpha val="28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紫荆的职场Point9"/>
          <p:cNvSpPr txBox="1"/>
          <p:nvPr/>
        </p:nvSpPr>
        <p:spPr>
          <a:xfrm>
            <a:off x="473952" y="1684794"/>
            <a:ext cx="2322409" cy="3124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defRPr/>
            </a:pPr>
            <a:r>
              <a:rPr lang="zh-CN" alt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HarmonyOS Sans SC" panose="00000500000000000000" charset="-122"/>
                <a:ea typeface="HarmonyOS Sans SC" panose="00000500000000000000" charset="-122"/>
              </a:rPr>
              <a:t>天思系统操作及时性、准确性</a:t>
            </a:r>
            <a:endParaRPr lang="zh-CN" altLang="en-US" sz="1200" dirty="0">
              <a:solidFill>
                <a:prstClr val="black">
                  <a:lumMod val="75000"/>
                  <a:lumOff val="25000"/>
                </a:prstClr>
              </a:solidFill>
              <a:latin typeface="HarmonyOS Sans SC" panose="00000500000000000000" charset="-122"/>
              <a:ea typeface="HarmonyOS Sans SC" panose="00000500000000000000" charset="-122"/>
            </a:endParaRPr>
          </a:p>
        </p:txBody>
      </p:sp>
      <p:sp>
        <p:nvSpPr>
          <p:cNvPr id="24" name="紫荆的职场Point10"/>
          <p:cNvSpPr txBox="1"/>
          <p:nvPr/>
        </p:nvSpPr>
        <p:spPr>
          <a:xfrm>
            <a:off x="9642953" y="1684794"/>
            <a:ext cx="2075096" cy="975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defRPr/>
            </a:pPr>
            <a:r>
              <a:rPr lang="zh-CN" alt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HarmonyOS Sans SC" panose="00000500000000000000" charset="-122"/>
                <a:ea typeface="HarmonyOS Sans SC" panose="00000500000000000000" charset="-122"/>
              </a:rPr>
              <a:t>团队协议能力，全面配合团队工作，按时完成个人工作职责，积极主动承担团队中复杂任务</a:t>
            </a:r>
            <a:endParaRPr lang="zh-CN" altLang="en-US" sz="1200" dirty="0">
              <a:solidFill>
                <a:prstClr val="black">
                  <a:lumMod val="75000"/>
                  <a:lumOff val="25000"/>
                </a:prstClr>
              </a:solidFill>
              <a:latin typeface="HarmonyOS Sans SC" panose="00000500000000000000" charset="-122"/>
              <a:ea typeface="HarmonyOS Sans SC" panose="00000500000000000000" charset="-122"/>
            </a:endParaRPr>
          </a:p>
        </p:txBody>
      </p:sp>
      <p:grpSp>
        <p:nvGrpSpPr>
          <p:cNvPr id="72" name="紫荆的职场Point11"/>
          <p:cNvGrpSpPr/>
          <p:nvPr/>
        </p:nvGrpSpPr>
        <p:grpSpPr>
          <a:xfrm>
            <a:off x="228424" y="2974865"/>
            <a:ext cx="11735152" cy="755015"/>
            <a:chOff x="228424" y="2974865"/>
            <a:chExt cx="11735152" cy="755015"/>
          </a:xfrm>
        </p:grpSpPr>
        <p:sp>
          <p:nvSpPr>
            <p:cNvPr id="20" name="紫荆的职场Point11-1"/>
            <p:cNvSpPr txBox="1"/>
            <p:nvPr/>
          </p:nvSpPr>
          <p:spPr>
            <a:xfrm>
              <a:off x="228424" y="2974865"/>
              <a:ext cx="1873991" cy="53340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  <a:defRPr/>
              </a:pPr>
              <a:r>
                <a:rPr lang="zh-CN" altLang="en-US" sz="12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HarmonyOS Sans SC" panose="00000500000000000000" charset="-122"/>
                  <a:ea typeface="HarmonyOS Sans SC" panose="00000500000000000000" charset="-122"/>
                </a:rPr>
                <a:t>报价单、销售订单按时完成，要求准确</a:t>
              </a:r>
              <a:r>
                <a:rPr lang="zh-CN" sz="12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HarmonyOS Sans SC" panose="00000500000000000000" charset="-122"/>
                  <a:ea typeface="HarmonyOS Sans SC" panose="00000500000000000000" charset="-122"/>
                </a:rPr>
                <a:t>及时效</a:t>
              </a:r>
              <a:endParaRPr lang="zh-CN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HarmonyOS Sans SC" panose="00000500000000000000" charset="-122"/>
                <a:ea typeface="HarmonyOS Sans SC" panose="00000500000000000000" charset="-122"/>
              </a:endParaRPr>
            </a:p>
          </p:txBody>
        </p:sp>
        <p:sp>
          <p:nvSpPr>
            <p:cNvPr id="26" name="紫荆的职场Point11-2"/>
            <p:cNvSpPr txBox="1"/>
            <p:nvPr/>
          </p:nvSpPr>
          <p:spPr>
            <a:xfrm>
              <a:off x="9849164" y="2974865"/>
              <a:ext cx="2114412" cy="75501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  <a:defRPr/>
              </a:pPr>
              <a:r>
                <a:rPr lang="zh-CN" altLang="en-US" sz="12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HarmonyOS Sans SC" panose="00000500000000000000" charset="-122"/>
                  <a:ea typeface="HarmonyOS Sans SC" panose="00000500000000000000" charset="-122"/>
                </a:rPr>
                <a:t>按时更新岗位职责中的要求报表、按时参加会议、培训、提交日报等</a:t>
              </a:r>
              <a:endParaRPr lang="zh-CN" alt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HarmonyOS Sans SC" panose="00000500000000000000" charset="-122"/>
                <a:ea typeface="HarmonyOS Sans SC" panose="00000500000000000000" charset="-122"/>
              </a:endParaRPr>
            </a:p>
          </p:txBody>
        </p:sp>
      </p:grpSp>
      <p:sp>
        <p:nvSpPr>
          <p:cNvPr id="22" name="紫荆的职场Point12"/>
          <p:cNvSpPr txBox="1"/>
          <p:nvPr/>
        </p:nvSpPr>
        <p:spPr>
          <a:xfrm>
            <a:off x="1521831" y="4776060"/>
            <a:ext cx="2193361" cy="533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defRPr/>
            </a:pPr>
            <a:r>
              <a:rPr lang="zh-CN" alt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HarmonyOS Sans SC" panose="00000500000000000000" charset="-122"/>
                <a:ea typeface="HarmonyOS Sans SC" panose="00000500000000000000" charset="-122"/>
              </a:rPr>
              <a:t>客户把握度，客户问题反馈处理及时性</a:t>
            </a:r>
            <a:endParaRPr lang="zh-CN" altLang="en-US" sz="1200" dirty="0">
              <a:solidFill>
                <a:prstClr val="black">
                  <a:lumMod val="75000"/>
                  <a:lumOff val="25000"/>
                </a:prstClr>
              </a:solidFill>
              <a:latin typeface="HarmonyOS Sans SC" panose="00000500000000000000" charset="-122"/>
              <a:ea typeface="HarmonyOS Sans SC" panose="00000500000000000000" charset="-122"/>
            </a:endParaRPr>
          </a:p>
        </p:txBody>
      </p:sp>
      <p:sp>
        <p:nvSpPr>
          <p:cNvPr id="28" name="紫荆的职场Point13"/>
          <p:cNvSpPr txBox="1"/>
          <p:nvPr/>
        </p:nvSpPr>
        <p:spPr>
          <a:xfrm>
            <a:off x="8595073" y="4776060"/>
            <a:ext cx="2075096" cy="533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defRPr/>
            </a:pPr>
            <a:r>
              <a:rPr lang="zh-CN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HarmonyOS Sans SC" panose="00000500000000000000" charset="-122"/>
                <a:ea typeface="HarmonyOS Sans SC" panose="00000500000000000000" charset="-122"/>
              </a:rPr>
              <a:t>积极主动的工作态度、责任心、主动性及沟通能力等</a:t>
            </a:r>
            <a:endParaRPr lang="zh-CN" sz="1200" dirty="0">
              <a:solidFill>
                <a:prstClr val="black">
                  <a:lumMod val="75000"/>
                  <a:lumOff val="25000"/>
                </a:prstClr>
              </a:solidFill>
              <a:latin typeface="HarmonyOS Sans SC" panose="00000500000000000000" charset="-122"/>
              <a:ea typeface="HarmonyOS Sans SC" panose="00000500000000000000" charset="-122"/>
            </a:endParaRPr>
          </a:p>
        </p:txBody>
      </p:sp>
      <p:grpSp>
        <p:nvGrpSpPr>
          <p:cNvPr id="42" name="紫荆的职场Point14"/>
          <p:cNvGrpSpPr/>
          <p:nvPr/>
        </p:nvGrpSpPr>
        <p:grpSpPr>
          <a:xfrm>
            <a:off x="2832167" y="2542823"/>
            <a:ext cx="1535410" cy="453406"/>
            <a:chOff x="2721462" y="2885762"/>
            <a:chExt cx="1535410" cy="453406"/>
          </a:xfrm>
        </p:grpSpPr>
        <p:sp>
          <p:nvSpPr>
            <p:cNvPr id="40" name="紫荆的职场Point14-1"/>
            <p:cNvSpPr/>
            <p:nvPr/>
          </p:nvSpPr>
          <p:spPr>
            <a:xfrm>
              <a:off x="2721462" y="2885762"/>
              <a:ext cx="1535410" cy="453406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2"/>
                </a:gs>
                <a:gs pos="99000">
                  <a:schemeClr val="accent2">
                    <a:lumMod val="75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  <a:ln w="38100">
              <a:noFill/>
            </a:ln>
            <a:effectLst>
              <a:outerShdw blurRad="254000" dist="123444" dir="5400000" sx="99000" sy="99000" algn="ctr" rotWithShape="0">
                <a:schemeClr val="accent2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8755" tIns="49378" rIns="98755" bIns="49378" rtlCol="0" anchor="ctr">
              <a:noAutofit/>
            </a:bodyPr>
            <a:lstStyle/>
            <a:p>
              <a:pPr algn="ctr"/>
              <a:endParaRPr lang="zh-CN" altLang="en-US" sz="1945" dirty="0">
                <a:solidFill>
                  <a:schemeClr val="bg1"/>
                </a:solidFill>
                <a:effectLst>
                  <a:outerShdw blurRad="137160" dist="41148" dir="2699997" algn="tl">
                    <a:srgbClr val="000000">
                      <a:alpha val="40000"/>
                    </a:srgbClr>
                  </a:outerShdw>
                </a:effectLst>
                <a:latin typeface="+mj-ea"/>
                <a:ea typeface="+mj-ea"/>
              </a:endParaRPr>
            </a:p>
          </p:txBody>
        </p:sp>
        <p:sp>
          <p:nvSpPr>
            <p:cNvPr id="17" name="紫荆的职场Point14-2"/>
            <p:cNvSpPr txBox="1"/>
            <p:nvPr/>
          </p:nvSpPr>
          <p:spPr>
            <a:xfrm>
              <a:off x="3146879" y="2929851"/>
              <a:ext cx="1000760" cy="38608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lnSpc>
                  <a:spcPct val="120000"/>
                </a:lnSpc>
                <a:defRPr/>
              </a:pPr>
              <a:r>
                <a:rPr lang="zh-CN" altLang="en-US" sz="1600" b="1" dirty="0">
                  <a:solidFill>
                    <a:schemeClr val="bg1"/>
                  </a:solidFill>
                  <a:latin typeface="+mn-ea"/>
                </a:rPr>
                <a:t>系统操作</a:t>
              </a:r>
              <a:endParaRPr lang="zh-CN" altLang="en-US" sz="1600" b="1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41" name="紫荆的职场Point14-3"/>
            <p:cNvSpPr/>
            <p:nvPr/>
          </p:nvSpPr>
          <p:spPr>
            <a:xfrm>
              <a:off x="2849173" y="2979428"/>
              <a:ext cx="266074" cy="2660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200" dirty="0">
                  <a:solidFill>
                    <a:schemeClr val="accent2"/>
                  </a:solidFill>
                </a:rPr>
                <a:t>✔</a:t>
              </a:r>
              <a:endParaRPr lang="zh-CN" altLang="en-US" sz="1200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49" name="紫荆的职场Point15"/>
          <p:cNvGrpSpPr/>
          <p:nvPr/>
        </p:nvGrpSpPr>
        <p:grpSpPr>
          <a:xfrm>
            <a:off x="7824423" y="2542823"/>
            <a:ext cx="1535410" cy="453406"/>
            <a:chOff x="7713718" y="1388707"/>
            <a:chExt cx="1535410" cy="453406"/>
          </a:xfrm>
        </p:grpSpPr>
        <p:sp>
          <p:nvSpPr>
            <p:cNvPr id="44" name="紫荆的职场Point15-1"/>
            <p:cNvSpPr/>
            <p:nvPr/>
          </p:nvSpPr>
          <p:spPr>
            <a:xfrm>
              <a:off x="7713718" y="1388707"/>
              <a:ext cx="1535410" cy="453406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2"/>
                </a:gs>
                <a:gs pos="99000">
                  <a:schemeClr val="accent2">
                    <a:lumMod val="75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  <a:ln w="38100">
              <a:noFill/>
            </a:ln>
            <a:effectLst>
              <a:outerShdw blurRad="254000" dist="123444" dir="5400000" sx="99000" sy="99000" algn="ctr" rotWithShape="0">
                <a:schemeClr val="accent2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8755" tIns="49378" rIns="98755" bIns="49378" rtlCol="0" anchor="ctr">
              <a:noAutofit/>
            </a:bodyPr>
            <a:lstStyle/>
            <a:p>
              <a:pPr algn="ctr"/>
              <a:endParaRPr lang="zh-CN" altLang="en-US" sz="1945">
                <a:solidFill>
                  <a:schemeClr val="bg1"/>
                </a:solidFill>
                <a:effectLst>
                  <a:outerShdw blurRad="137160" dist="41148" dir="2699997" algn="tl">
                    <a:srgbClr val="000000">
                      <a:alpha val="40000"/>
                    </a:srgbClr>
                  </a:outerShdw>
                </a:effectLst>
                <a:latin typeface="+mj-ea"/>
                <a:ea typeface="+mj-ea"/>
              </a:endParaRPr>
            </a:p>
          </p:txBody>
        </p:sp>
        <p:sp>
          <p:nvSpPr>
            <p:cNvPr id="45" name="紫荆的职场Point15-2"/>
            <p:cNvSpPr txBox="1"/>
            <p:nvPr/>
          </p:nvSpPr>
          <p:spPr>
            <a:xfrm>
              <a:off x="8139136" y="1432796"/>
              <a:ext cx="1000760" cy="38608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lnSpc>
                  <a:spcPct val="120000"/>
                </a:lnSpc>
                <a:defRPr/>
              </a:pPr>
              <a:r>
                <a:rPr lang="zh-CN" altLang="en-US" sz="1600" b="1" dirty="0">
                  <a:solidFill>
                    <a:schemeClr val="bg1"/>
                  </a:solidFill>
                  <a:latin typeface="+mn-ea"/>
                </a:rPr>
                <a:t>团队协作</a:t>
              </a:r>
              <a:endParaRPr lang="zh-CN" altLang="en-US" sz="1600" b="1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46" name="紫荆的职场Point15-3"/>
            <p:cNvSpPr/>
            <p:nvPr/>
          </p:nvSpPr>
          <p:spPr>
            <a:xfrm>
              <a:off x="7841429" y="1482373"/>
              <a:ext cx="266074" cy="2660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200" dirty="0">
                  <a:solidFill>
                    <a:schemeClr val="accent2"/>
                  </a:solidFill>
                </a:rPr>
                <a:t>✔</a:t>
              </a:r>
              <a:endParaRPr lang="zh-CN" altLang="en-US" sz="1200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55" name="紫荆的职场Point16"/>
          <p:cNvGrpSpPr/>
          <p:nvPr/>
        </p:nvGrpSpPr>
        <p:grpSpPr>
          <a:xfrm>
            <a:off x="1756715" y="3759157"/>
            <a:ext cx="1535410" cy="453406"/>
            <a:chOff x="1756715" y="4102096"/>
            <a:chExt cx="1535410" cy="453406"/>
          </a:xfrm>
        </p:grpSpPr>
        <p:sp>
          <p:nvSpPr>
            <p:cNvPr id="52" name="紫荆的职场Point16-1"/>
            <p:cNvSpPr/>
            <p:nvPr/>
          </p:nvSpPr>
          <p:spPr>
            <a:xfrm>
              <a:off x="1756715" y="4102096"/>
              <a:ext cx="1535410" cy="453406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2"/>
                </a:gs>
                <a:gs pos="99000">
                  <a:schemeClr val="accent2">
                    <a:lumMod val="75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  <a:ln w="38100">
              <a:noFill/>
            </a:ln>
            <a:effectLst>
              <a:outerShdw blurRad="254000" dist="123444" dir="5400000" sx="99000" sy="99000" algn="ctr" rotWithShape="0">
                <a:schemeClr val="accent2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8755" tIns="49378" rIns="98755" bIns="49378" rtlCol="0" anchor="ctr">
              <a:noAutofit/>
            </a:bodyPr>
            <a:lstStyle/>
            <a:p>
              <a:pPr algn="ctr"/>
              <a:endParaRPr lang="zh-CN" altLang="en-US" sz="1945">
                <a:solidFill>
                  <a:schemeClr val="bg1"/>
                </a:solidFill>
                <a:effectLst>
                  <a:outerShdw blurRad="137160" dist="41148" dir="2699997" algn="tl">
                    <a:srgbClr val="000000">
                      <a:alpha val="40000"/>
                    </a:srgbClr>
                  </a:outerShdw>
                </a:effectLst>
                <a:latin typeface="+mj-ea"/>
                <a:ea typeface="+mj-ea"/>
              </a:endParaRPr>
            </a:p>
          </p:txBody>
        </p:sp>
        <p:sp>
          <p:nvSpPr>
            <p:cNvPr id="53" name="紫荆的职场Point16-2"/>
            <p:cNvSpPr txBox="1"/>
            <p:nvPr/>
          </p:nvSpPr>
          <p:spPr>
            <a:xfrm>
              <a:off x="2182133" y="4146185"/>
              <a:ext cx="1000760" cy="38608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lnSpc>
                  <a:spcPct val="120000"/>
                </a:lnSpc>
                <a:defRPr/>
              </a:pPr>
              <a:r>
                <a:rPr lang="zh-CN" altLang="en-US" sz="1600" b="1" dirty="0">
                  <a:solidFill>
                    <a:schemeClr val="bg1"/>
                  </a:solidFill>
                  <a:latin typeface="+mn-ea"/>
                </a:rPr>
                <a:t>销售管理</a:t>
              </a:r>
              <a:endParaRPr lang="zh-CN" altLang="en-US" sz="1600" b="1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54" name="紫荆的职场Point16-3"/>
            <p:cNvSpPr/>
            <p:nvPr/>
          </p:nvSpPr>
          <p:spPr>
            <a:xfrm>
              <a:off x="1884426" y="4195762"/>
              <a:ext cx="266074" cy="2660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200" dirty="0">
                  <a:solidFill>
                    <a:schemeClr val="accent2"/>
                  </a:solidFill>
                </a:rPr>
                <a:t>✔</a:t>
              </a:r>
              <a:endParaRPr lang="zh-CN" altLang="en-US" sz="1200" dirty="0">
                <a:solidFill>
                  <a:schemeClr val="accent2"/>
                </a:solidFill>
              </a:endParaRPr>
            </a:p>
          </p:txBody>
        </p:sp>
      </p:grpSp>
      <p:sp>
        <p:nvSpPr>
          <p:cNvPr id="57" name="紫荆的职场Point17"/>
          <p:cNvSpPr/>
          <p:nvPr/>
        </p:nvSpPr>
        <p:spPr>
          <a:xfrm>
            <a:off x="8810709" y="3759157"/>
            <a:ext cx="1535410" cy="453406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/>
              </a:gs>
              <a:gs pos="99000">
                <a:schemeClr val="accent2">
                  <a:lumMod val="7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38100">
            <a:noFill/>
          </a:ln>
          <a:effectLst>
            <a:outerShdw blurRad="254000" dist="123444" dir="5400000" sx="99000" sy="99000" algn="ctr" rotWithShape="0">
              <a:schemeClr val="accent2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8755" tIns="49378" rIns="98755" bIns="49378" rtlCol="0" anchor="ctr">
            <a:noAutofit/>
          </a:bodyPr>
          <a:lstStyle/>
          <a:p>
            <a:pPr algn="ctr"/>
            <a:endParaRPr lang="zh-CN" altLang="en-US" sz="1945">
              <a:solidFill>
                <a:schemeClr val="bg1"/>
              </a:solidFill>
              <a:effectLst>
                <a:outerShdw blurRad="137160" dist="41148" dir="2699997" algn="tl">
                  <a:srgbClr val="000000">
                    <a:alpha val="40000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58" name="紫荆的职场Point18"/>
          <p:cNvSpPr txBox="1"/>
          <p:nvPr/>
        </p:nvSpPr>
        <p:spPr>
          <a:xfrm>
            <a:off x="9236127" y="3803246"/>
            <a:ext cx="1000760" cy="386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zh-CN" altLang="en-US" sz="1600" b="1" dirty="0">
                <a:solidFill>
                  <a:schemeClr val="bg1"/>
                </a:solidFill>
                <a:latin typeface="+mn-ea"/>
              </a:rPr>
              <a:t>日常工作</a:t>
            </a:r>
            <a:endParaRPr lang="zh-CN" altLang="en-US" sz="16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59" name="紫荆的职场Point19"/>
          <p:cNvSpPr/>
          <p:nvPr/>
        </p:nvSpPr>
        <p:spPr>
          <a:xfrm>
            <a:off x="8938420" y="3852823"/>
            <a:ext cx="266074" cy="26607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accent2"/>
                </a:solidFill>
              </a:rPr>
              <a:t>✔</a:t>
            </a:r>
            <a:endParaRPr lang="zh-CN" altLang="en-US" sz="1200" dirty="0">
              <a:solidFill>
                <a:schemeClr val="accent2"/>
              </a:solidFill>
            </a:endParaRPr>
          </a:p>
        </p:txBody>
      </p:sp>
      <p:sp>
        <p:nvSpPr>
          <p:cNvPr id="61" name="紫荆的职场Point20"/>
          <p:cNvSpPr/>
          <p:nvPr/>
        </p:nvSpPr>
        <p:spPr>
          <a:xfrm>
            <a:off x="3944481" y="4621497"/>
            <a:ext cx="1535410" cy="453406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/>
              </a:gs>
              <a:gs pos="99000">
                <a:schemeClr val="accent2">
                  <a:lumMod val="7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38100">
            <a:noFill/>
          </a:ln>
          <a:effectLst>
            <a:outerShdw blurRad="254000" dist="123444" dir="5400000" sx="99000" sy="99000" algn="ctr" rotWithShape="0">
              <a:schemeClr val="accent2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8755" tIns="49378" rIns="98755" bIns="49378" rtlCol="0" anchor="ctr">
            <a:noAutofit/>
          </a:bodyPr>
          <a:lstStyle/>
          <a:p>
            <a:pPr algn="ctr"/>
            <a:endParaRPr lang="zh-CN" altLang="en-US" sz="1945">
              <a:solidFill>
                <a:schemeClr val="bg1"/>
              </a:solidFill>
              <a:effectLst>
                <a:outerShdw blurRad="137160" dist="41148" dir="2699997" algn="tl">
                  <a:srgbClr val="000000">
                    <a:alpha val="40000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62" name="紫荆的职场Point21"/>
          <p:cNvSpPr txBox="1"/>
          <p:nvPr/>
        </p:nvSpPr>
        <p:spPr>
          <a:xfrm>
            <a:off x="4367577" y="4665586"/>
            <a:ext cx="1005403" cy="36522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zh-CN" altLang="en-US" sz="1600" b="1">
                <a:solidFill>
                  <a:schemeClr val="bg1"/>
                </a:solidFill>
                <a:latin typeface="+mn-ea"/>
              </a:rPr>
              <a:t>客户服务</a:t>
            </a:r>
            <a:endParaRPr lang="zh-CN" altLang="en-US" sz="16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63" name="紫荆的职场Point22"/>
          <p:cNvSpPr/>
          <p:nvPr/>
        </p:nvSpPr>
        <p:spPr>
          <a:xfrm>
            <a:off x="4072192" y="4715163"/>
            <a:ext cx="266074" cy="26607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accent2"/>
                </a:solidFill>
              </a:rPr>
              <a:t>✔</a:t>
            </a:r>
            <a:endParaRPr lang="zh-CN" altLang="en-US" sz="1200" dirty="0">
              <a:solidFill>
                <a:schemeClr val="accent2"/>
              </a:solidFill>
            </a:endParaRPr>
          </a:p>
        </p:txBody>
      </p:sp>
      <p:sp>
        <p:nvSpPr>
          <p:cNvPr id="65" name="紫荆的职场Point23"/>
          <p:cNvSpPr/>
          <p:nvPr/>
        </p:nvSpPr>
        <p:spPr>
          <a:xfrm>
            <a:off x="6671735" y="4621497"/>
            <a:ext cx="1637378" cy="453406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/>
              </a:gs>
              <a:gs pos="99000">
                <a:schemeClr val="accent2">
                  <a:lumMod val="7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38100">
            <a:noFill/>
          </a:ln>
          <a:effectLst>
            <a:outerShdw blurRad="254000" dist="123444" dir="5400000" sx="99000" sy="99000" algn="ctr" rotWithShape="0">
              <a:schemeClr val="accent2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8755" tIns="49378" rIns="98755" bIns="49378" rtlCol="0" anchor="ctr">
            <a:noAutofit/>
          </a:bodyPr>
          <a:lstStyle/>
          <a:p>
            <a:pPr algn="ctr"/>
            <a:endParaRPr lang="zh-CN" altLang="en-US" sz="1945">
              <a:solidFill>
                <a:schemeClr val="bg1"/>
              </a:solidFill>
              <a:effectLst>
                <a:outerShdw blurRad="137160" dist="41148" dir="2699997" algn="tl">
                  <a:srgbClr val="000000">
                    <a:alpha val="40000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66" name="紫荆的职场Point24"/>
          <p:cNvSpPr txBox="1"/>
          <p:nvPr/>
        </p:nvSpPr>
        <p:spPr>
          <a:xfrm>
            <a:off x="7151689" y="4665586"/>
            <a:ext cx="1000760" cy="386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zh-CN" altLang="en-US" sz="1600" b="1" dirty="0">
                <a:solidFill>
                  <a:schemeClr val="bg1"/>
                </a:solidFill>
                <a:latin typeface="+mn-ea"/>
              </a:rPr>
              <a:t>工作态度</a:t>
            </a:r>
            <a:endParaRPr lang="zh-CN" altLang="en-US" sz="16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67" name="紫荆的职场Point25"/>
          <p:cNvSpPr/>
          <p:nvPr/>
        </p:nvSpPr>
        <p:spPr>
          <a:xfrm>
            <a:off x="6799446" y="4715163"/>
            <a:ext cx="266074" cy="26607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accent2"/>
                </a:solidFill>
              </a:rPr>
              <a:t>✔</a:t>
            </a:r>
            <a:endParaRPr lang="zh-CN" altLang="en-US" sz="1200" dirty="0">
              <a:solidFill>
                <a:schemeClr val="accent2"/>
              </a:solidFill>
            </a:endParaRPr>
          </a:p>
        </p:txBody>
      </p:sp>
      <p:sp>
        <p:nvSpPr>
          <p:cNvPr id="75" name="紫荆的职场Point26"/>
          <p:cNvSpPr txBox="1"/>
          <p:nvPr/>
        </p:nvSpPr>
        <p:spPr>
          <a:xfrm>
            <a:off x="1837189" y="5755050"/>
            <a:ext cx="1415772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zh-CN" altLang="en-US" sz="2400" b="1" dirty="0">
                <a:gradFill flip="none" rotWithShape="1">
                  <a:gsLst>
                    <a:gs pos="0">
                      <a:schemeClr val="accent1">
                        <a:lumMod val="72000"/>
                        <a:lumOff val="28000"/>
                      </a:schemeClr>
                    </a:gs>
                    <a:gs pos="100000">
                      <a:schemeClr val="accent1">
                        <a:lumMod val="90000"/>
                      </a:schemeClr>
                    </a:gs>
                  </a:gsLst>
                  <a:lin ang="5400000" scaled="1"/>
                  <a:tileRect/>
                </a:gradFill>
                <a:effectLst>
                  <a:reflection blurRad="152400" stA="30000" endPos="45500" dir="5400000" sy="-100000" algn="bl" rotWithShape="0"/>
                </a:effectLst>
                <a:latin typeface="+mn-ea"/>
              </a:rPr>
              <a:t>创新驱动</a:t>
            </a:r>
            <a:endParaRPr lang="zh-CN" altLang="en-US" sz="2400" b="1" dirty="0">
              <a:gradFill flip="none" rotWithShape="1">
                <a:gsLst>
                  <a:gs pos="0">
                    <a:schemeClr val="accent1">
                      <a:lumMod val="72000"/>
                      <a:lumOff val="28000"/>
                    </a:schemeClr>
                  </a:gs>
                  <a:gs pos="100000">
                    <a:schemeClr val="accent1">
                      <a:lumMod val="90000"/>
                    </a:schemeClr>
                  </a:gs>
                </a:gsLst>
                <a:lin ang="5400000" scaled="1"/>
                <a:tileRect/>
              </a:gradFill>
              <a:effectLst>
                <a:reflection blurRad="152400" stA="30000" endPos="45500" dir="5400000" sy="-100000" algn="bl" rotWithShape="0"/>
              </a:effectLst>
              <a:latin typeface="+mn-ea"/>
            </a:endParaRPr>
          </a:p>
        </p:txBody>
      </p:sp>
      <p:sp>
        <p:nvSpPr>
          <p:cNvPr id="76" name="紫荆的职场Point27"/>
          <p:cNvSpPr txBox="1"/>
          <p:nvPr/>
        </p:nvSpPr>
        <p:spPr>
          <a:xfrm>
            <a:off x="4204473" y="5915392"/>
            <a:ext cx="1415772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zh-CN" altLang="en-US" sz="2400" b="1" dirty="0">
                <a:gradFill flip="none" rotWithShape="1">
                  <a:gsLst>
                    <a:gs pos="0">
                      <a:schemeClr val="accent1">
                        <a:lumMod val="72000"/>
                        <a:lumOff val="28000"/>
                      </a:schemeClr>
                    </a:gs>
                    <a:gs pos="100000">
                      <a:schemeClr val="accent1">
                        <a:lumMod val="90000"/>
                      </a:schemeClr>
                    </a:gs>
                  </a:gsLst>
                  <a:lin ang="5400000" scaled="1"/>
                  <a:tileRect/>
                </a:gradFill>
                <a:effectLst>
                  <a:reflection blurRad="152400" stA="30000" endPos="45500" dir="5400000" sy="-100000" algn="bl" rotWithShape="0"/>
                </a:effectLst>
                <a:latin typeface="+mn-ea"/>
              </a:rPr>
              <a:t>洞察敏锐</a:t>
            </a:r>
            <a:endParaRPr lang="zh-CN" altLang="en-US" sz="2400" b="1" dirty="0">
              <a:gradFill flip="none" rotWithShape="1">
                <a:gsLst>
                  <a:gs pos="0">
                    <a:schemeClr val="accent1">
                      <a:lumMod val="72000"/>
                      <a:lumOff val="28000"/>
                    </a:schemeClr>
                  </a:gs>
                  <a:gs pos="100000">
                    <a:schemeClr val="accent1">
                      <a:lumMod val="90000"/>
                    </a:schemeClr>
                  </a:gs>
                </a:gsLst>
                <a:lin ang="5400000" scaled="1"/>
                <a:tileRect/>
              </a:gradFill>
              <a:effectLst>
                <a:reflection blurRad="152400" stA="30000" endPos="45500" dir="5400000" sy="-100000" algn="bl" rotWithShape="0"/>
              </a:effectLst>
              <a:latin typeface="+mn-ea"/>
            </a:endParaRPr>
          </a:p>
        </p:txBody>
      </p:sp>
      <p:sp>
        <p:nvSpPr>
          <p:cNvPr id="77" name="紫荆的职场Point28"/>
          <p:cNvSpPr txBox="1"/>
          <p:nvPr/>
        </p:nvSpPr>
        <p:spPr>
          <a:xfrm>
            <a:off x="6571757" y="5915392"/>
            <a:ext cx="1415772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zh-CN" altLang="en-US" sz="2400" b="1" dirty="0">
                <a:gradFill flip="none" rotWithShape="1">
                  <a:gsLst>
                    <a:gs pos="0">
                      <a:schemeClr val="accent1">
                        <a:lumMod val="72000"/>
                        <a:lumOff val="28000"/>
                      </a:schemeClr>
                    </a:gs>
                    <a:gs pos="100000">
                      <a:schemeClr val="accent1">
                        <a:lumMod val="90000"/>
                      </a:schemeClr>
                    </a:gs>
                  </a:gsLst>
                  <a:lin ang="5400000" scaled="1"/>
                  <a:tileRect/>
                </a:gradFill>
                <a:effectLst>
                  <a:reflection blurRad="152400" stA="30000" endPos="45500" dir="5400000" sy="-100000" algn="bl" rotWithShape="0"/>
                </a:effectLst>
                <a:latin typeface="+mn-ea"/>
              </a:rPr>
              <a:t>专业卓越</a:t>
            </a:r>
            <a:endParaRPr lang="zh-CN" altLang="en-US" sz="2400" b="1" dirty="0">
              <a:gradFill flip="none" rotWithShape="1">
                <a:gsLst>
                  <a:gs pos="0">
                    <a:schemeClr val="accent1">
                      <a:lumMod val="72000"/>
                      <a:lumOff val="28000"/>
                    </a:schemeClr>
                  </a:gs>
                  <a:gs pos="100000">
                    <a:schemeClr val="accent1">
                      <a:lumMod val="90000"/>
                    </a:schemeClr>
                  </a:gs>
                </a:gsLst>
                <a:lin ang="5400000" scaled="1"/>
                <a:tileRect/>
              </a:gradFill>
              <a:effectLst>
                <a:reflection blurRad="152400" stA="30000" endPos="45500" dir="5400000" sy="-100000" algn="bl" rotWithShape="0"/>
              </a:effectLst>
              <a:latin typeface="+mn-ea"/>
            </a:endParaRPr>
          </a:p>
        </p:txBody>
      </p:sp>
      <p:sp>
        <p:nvSpPr>
          <p:cNvPr id="78" name="紫荆的职场Point29"/>
          <p:cNvSpPr txBox="1"/>
          <p:nvPr/>
        </p:nvSpPr>
        <p:spPr>
          <a:xfrm>
            <a:off x="8939040" y="5755050"/>
            <a:ext cx="1415772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zh-CN" altLang="en-US" sz="2400" b="1">
                <a:gradFill flip="none" rotWithShape="1">
                  <a:gsLst>
                    <a:gs pos="0">
                      <a:schemeClr val="accent1">
                        <a:lumMod val="72000"/>
                        <a:lumOff val="28000"/>
                      </a:schemeClr>
                    </a:gs>
                    <a:gs pos="100000">
                      <a:schemeClr val="accent1">
                        <a:lumMod val="90000"/>
                      </a:schemeClr>
                    </a:gs>
                  </a:gsLst>
                  <a:lin ang="5400000" scaled="1"/>
                  <a:tileRect/>
                </a:gradFill>
                <a:effectLst>
                  <a:reflection blurRad="152400" stA="30000" endPos="45500" dir="5400000" sy="-100000" algn="bl" rotWithShape="0"/>
                </a:effectLst>
                <a:latin typeface="+mn-ea"/>
              </a:rPr>
              <a:t>责任担当</a:t>
            </a:r>
            <a:endParaRPr lang="zh-CN" altLang="en-US" sz="2400" b="1" dirty="0">
              <a:gradFill flip="none" rotWithShape="1">
                <a:gsLst>
                  <a:gs pos="0">
                    <a:schemeClr val="accent1">
                      <a:lumMod val="72000"/>
                      <a:lumOff val="28000"/>
                    </a:schemeClr>
                  </a:gs>
                  <a:gs pos="100000">
                    <a:schemeClr val="accent1">
                      <a:lumMod val="90000"/>
                    </a:schemeClr>
                  </a:gs>
                </a:gsLst>
                <a:lin ang="5400000" scaled="1"/>
                <a:tileRect/>
              </a:gradFill>
              <a:effectLst>
                <a:reflection blurRad="152400" stA="30000" endPos="45500" dir="5400000" sy="-100000" algn="bl" rotWithShape="0"/>
              </a:effectLst>
              <a:latin typeface="+mn-ea"/>
            </a:endParaRPr>
          </a:p>
        </p:txBody>
      </p:sp>
      <p:sp>
        <p:nvSpPr>
          <p:cNvPr id="9" name="紫荆的职场Point30"/>
          <p:cNvSpPr/>
          <p:nvPr/>
        </p:nvSpPr>
        <p:spPr>
          <a:xfrm>
            <a:off x="5892332" y="1825747"/>
            <a:ext cx="407336" cy="407310"/>
          </a:xfrm>
          <a:custGeom>
            <a:avLst/>
            <a:gdLst>
              <a:gd name="connsiteX0" fmla="*/ 0 w 407336"/>
              <a:gd name="connsiteY0" fmla="*/ 384629 h 407310"/>
              <a:gd name="connsiteX1" fmla="*/ 83684 w 407336"/>
              <a:gd name="connsiteY1" fmla="*/ 384629 h 407310"/>
              <a:gd name="connsiteX2" fmla="*/ 83684 w 407336"/>
              <a:gd name="connsiteY2" fmla="*/ 204106 h 407310"/>
              <a:gd name="connsiteX3" fmla="*/ 0 w 407336"/>
              <a:gd name="connsiteY3" fmla="*/ 204106 h 407310"/>
              <a:gd name="connsiteX4" fmla="*/ 0 w 407336"/>
              <a:gd name="connsiteY4" fmla="*/ 384630 h 407310"/>
              <a:gd name="connsiteX5" fmla="*/ 398976 w 407336"/>
              <a:gd name="connsiteY5" fmla="*/ 283032 h 407310"/>
              <a:gd name="connsiteX6" fmla="*/ 407337 w 407336"/>
              <a:gd name="connsiteY6" fmla="*/ 254677 h 407310"/>
              <a:gd name="connsiteX7" fmla="*/ 398887 w 407336"/>
              <a:gd name="connsiteY7" fmla="*/ 226193 h 407310"/>
              <a:gd name="connsiteX8" fmla="*/ 405076 w 407336"/>
              <a:gd name="connsiteY8" fmla="*/ 205229 h 407310"/>
              <a:gd name="connsiteX9" fmla="*/ 392783 w 407336"/>
              <a:gd name="connsiteY9" fmla="*/ 174181 h 407310"/>
              <a:gd name="connsiteX10" fmla="*/ 353393 w 407336"/>
              <a:gd name="connsiteY10" fmla="*/ 158742 h 407310"/>
              <a:gd name="connsiteX11" fmla="*/ 292950 w 407336"/>
              <a:gd name="connsiteY11" fmla="*/ 158742 h 407310"/>
              <a:gd name="connsiteX12" fmla="*/ 244997 w 407336"/>
              <a:gd name="connsiteY12" fmla="*/ 154888 h 407310"/>
              <a:gd name="connsiteX13" fmla="*/ 245482 w 407336"/>
              <a:gd name="connsiteY13" fmla="*/ 153551 h 407310"/>
              <a:gd name="connsiteX14" fmla="*/ 256216 w 407336"/>
              <a:gd name="connsiteY14" fmla="*/ 56250 h 407310"/>
              <a:gd name="connsiteX15" fmla="*/ 196238 w 407336"/>
              <a:gd name="connsiteY15" fmla="*/ 0 h 407310"/>
              <a:gd name="connsiteX16" fmla="*/ 161295 w 407336"/>
              <a:gd name="connsiteY16" fmla="*/ 10066 h 407310"/>
              <a:gd name="connsiteX17" fmla="*/ 156540 w 407336"/>
              <a:gd name="connsiteY17" fmla="*/ 52908 h 407310"/>
              <a:gd name="connsiteX18" fmla="*/ 160436 w 407336"/>
              <a:gd name="connsiteY18" fmla="*/ 101611 h 407310"/>
              <a:gd name="connsiteX19" fmla="*/ 104318 w 407336"/>
              <a:gd name="connsiteY19" fmla="*/ 206502 h 407310"/>
              <a:gd name="connsiteX20" fmla="*/ 99973 w 407336"/>
              <a:gd name="connsiteY20" fmla="*/ 209788 h 407310"/>
              <a:gd name="connsiteX21" fmla="*/ 99973 w 407336"/>
              <a:gd name="connsiteY21" fmla="*/ 376815 h 407310"/>
              <a:gd name="connsiteX22" fmla="*/ 101697 w 407336"/>
              <a:gd name="connsiteY22" fmla="*/ 379457 h 407310"/>
              <a:gd name="connsiteX23" fmla="*/ 266205 w 407336"/>
              <a:gd name="connsiteY23" fmla="*/ 407311 h 407310"/>
              <a:gd name="connsiteX24" fmla="*/ 353389 w 407336"/>
              <a:gd name="connsiteY24" fmla="*/ 407311 h 407310"/>
              <a:gd name="connsiteX25" fmla="*/ 392783 w 407336"/>
              <a:gd name="connsiteY25" fmla="*/ 391878 h 407310"/>
              <a:gd name="connsiteX26" fmla="*/ 405075 w 407336"/>
              <a:gd name="connsiteY26" fmla="*/ 360819 h 407310"/>
              <a:gd name="connsiteX27" fmla="*/ 398886 w 407336"/>
              <a:gd name="connsiteY27" fmla="*/ 339854 h 407310"/>
              <a:gd name="connsiteX28" fmla="*/ 407336 w 407336"/>
              <a:gd name="connsiteY28" fmla="*/ 311363 h 407310"/>
              <a:gd name="connsiteX29" fmla="*/ 398975 w 407336"/>
              <a:gd name="connsiteY29" fmla="*/ 283032 h 407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407336" h="407310">
                <a:moveTo>
                  <a:pt x="0" y="384629"/>
                </a:moveTo>
                <a:lnTo>
                  <a:pt x="83684" y="384629"/>
                </a:lnTo>
                <a:lnTo>
                  <a:pt x="83684" y="204106"/>
                </a:lnTo>
                <a:lnTo>
                  <a:pt x="0" y="204106"/>
                </a:lnTo>
                <a:lnTo>
                  <a:pt x="0" y="384630"/>
                </a:lnTo>
                <a:close/>
                <a:moveTo>
                  <a:pt x="398976" y="283032"/>
                </a:moveTo>
                <a:cubicBezTo>
                  <a:pt x="404256" y="276096"/>
                  <a:pt x="407337" y="266269"/>
                  <a:pt x="407337" y="254677"/>
                </a:cubicBezTo>
                <a:cubicBezTo>
                  <a:pt x="407337" y="243011"/>
                  <a:pt x="404213" y="233117"/>
                  <a:pt x="398887" y="226193"/>
                </a:cubicBezTo>
                <a:cubicBezTo>
                  <a:pt x="402803" y="220706"/>
                  <a:pt x="405076" y="213461"/>
                  <a:pt x="405076" y="205229"/>
                </a:cubicBezTo>
                <a:cubicBezTo>
                  <a:pt x="405076" y="193812"/>
                  <a:pt x="400589" y="182485"/>
                  <a:pt x="392783" y="174181"/>
                </a:cubicBezTo>
                <a:cubicBezTo>
                  <a:pt x="386150" y="167130"/>
                  <a:pt x="373942" y="158742"/>
                  <a:pt x="353393" y="158742"/>
                </a:cubicBezTo>
                <a:lnTo>
                  <a:pt x="292950" y="158742"/>
                </a:lnTo>
                <a:cubicBezTo>
                  <a:pt x="262514" y="158742"/>
                  <a:pt x="249932" y="156404"/>
                  <a:pt x="244997" y="154888"/>
                </a:cubicBezTo>
                <a:cubicBezTo>
                  <a:pt x="245142" y="154506"/>
                  <a:pt x="245321" y="154074"/>
                  <a:pt x="245482" y="153551"/>
                </a:cubicBezTo>
                <a:cubicBezTo>
                  <a:pt x="249251" y="143625"/>
                  <a:pt x="256216" y="125153"/>
                  <a:pt x="256216" y="56250"/>
                </a:cubicBezTo>
                <a:cubicBezTo>
                  <a:pt x="256216" y="36795"/>
                  <a:pt x="243689" y="0"/>
                  <a:pt x="196238" y="0"/>
                </a:cubicBezTo>
                <a:cubicBezTo>
                  <a:pt x="183620" y="0"/>
                  <a:pt x="169604" y="1195"/>
                  <a:pt x="161295" y="10066"/>
                </a:cubicBezTo>
                <a:cubicBezTo>
                  <a:pt x="152052" y="19896"/>
                  <a:pt x="153919" y="33738"/>
                  <a:pt x="156540" y="52908"/>
                </a:cubicBezTo>
                <a:cubicBezTo>
                  <a:pt x="158285" y="65707"/>
                  <a:pt x="160436" y="81633"/>
                  <a:pt x="160436" y="101611"/>
                </a:cubicBezTo>
                <a:cubicBezTo>
                  <a:pt x="160416" y="163393"/>
                  <a:pt x="104871" y="206088"/>
                  <a:pt x="104318" y="206502"/>
                </a:cubicBezTo>
                <a:lnTo>
                  <a:pt x="99973" y="209788"/>
                </a:lnTo>
                <a:lnTo>
                  <a:pt x="99973" y="376815"/>
                </a:lnTo>
                <a:lnTo>
                  <a:pt x="101697" y="379457"/>
                </a:lnTo>
                <a:cubicBezTo>
                  <a:pt x="105988" y="385985"/>
                  <a:pt x="130572" y="407311"/>
                  <a:pt x="266205" y="407311"/>
                </a:cubicBezTo>
                <a:lnTo>
                  <a:pt x="353389" y="407311"/>
                </a:lnTo>
                <a:cubicBezTo>
                  <a:pt x="373941" y="407311"/>
                  <a:pt x="386150" y="398923"/>
                  <a:pt x="392783" y="391878"/>
                </a:cubicBezTo>
                <a:cubicBezTo>
                  <a:pt x="400586" y="383548"/>
                  <a:pt x="405075" y="372248"/>
                  <a:pt x="405075" y="360819"/>
                </a:cubicBezTo>
                <a:cubicBezTo>
                  <a:pt x="405075" y="352588"/>
                  <a:pt x="402800" y="345354"/>
                  <a:pt x="398886" y="339854"/>
                </a:cubicBezTo>
                <a:cubicBezTo>
                  <a:pt x="404213" y="332923"/>
                  <a:pt x="407336" y="323039"/>
                  <a:pt x="407336" y="311363"/>
                </a:cubicBezTo>
                <a:cubicBezTo>
                  <a:pt x="407336" y="299786"/>
                  <a:pt x="404255" y="289959"/>
                  <a:pt x="398975" y="283032"/>
                </a:cubicBezTo>
                <a:close/>
              </a:path>
            </a:pathLst>
          </a:custGeom>
          <a:gradFill>
            <a:gsLst>
              <a:gs pos="100000">
                <a:schemeClr val="bg1">
                  <a:alpha val="60000"/>
                </a:schemeClr>
              </a:gs>
              <a:gs pos="0">
                <a:schemeClr val="bg1">
                  <a:alpha val="22000"/>
                </a:schemeClr>
              </a:gs>
            </a:gsLst>
            <a:lin ang="0" scaled="1"/>
          </a:gradFill>
          <a:ln w="456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紫荆的职场Point1"/>
          <p:cNvSpPr/>
          <p:nvPr/>
        </p:nvSpPr>
        <p:spPr>
          <a:xfrm>
            <a:off x="0" y="-2"/>
            <a:ext cx="12192000" cy="6858002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90000"/>
                  <a:lumOff val="1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armonyOS Sans SC" panose="00000500000000000000" charset="-122"/>
              <a:ea typeface="HarmonyOS Sans SC" panose="00000500000000000000" charset="-122"/>
              <a:cs typeface="+mn-cs"/>
            </a:endParaRPr>
          </a:p>
        </p:txBody>
      </p:sp>
      <p:sp>
        <p:nvSpPr>
          <p:cNvPr id="6" name="紫荆的职场Point2"/>
          <p:cNvSpPr txBox="1"/>
          <p:nvPr/>
        </p:nvSpPr>
        <p:spPr>
          <a:xfrm>
            <a:off x="752392" y="2154781"/>
            <a:ext cx="6529352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tabLst>
                <a:tab pos="987425" algn="l"/>
              </a:tabLst>
            </a:pPr>
            <a:r>
              <a:rPr lang="en-US" altLang="zh-CN" sz="11500" dirty="0">
                <a:solidFill>
                  <a:schemeClr val="accent2">
                    <a:lumMod val="20000"/>
                    <a:lumOff val="80000"/>
                  </a:schemeClr>
                </a:solidFill>
                <a:latin typeface="+mj-ea"/>
                <a:ea typeface="+mj-ea"/>
              </a:rPr>
              <a:t>THANKS</a:t>
            </a:r>
            <a:endParaRPr lang="zh-CN" altLang="en-US" sz="13800" dirty="0">
              <a:solidFill>
                <a:schemeClr val="accent2">
                  <a:lumMod val="20000"/>
                  <a:lumOff val="8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紫荆的职场Point3"/>
          <p:cNvSpPr/>
          <p:nvPr/>
        </p:nvSpPr>
        <p:spPr>
          <a:xfrm rot="20367191">
            <a:off x="7981939" y="-3189445"/>
            <a:ext cx="8231986" cy="8814302"/>
          </a:xfrm>
          <a:prstGeom prst="teardrop">
            <a:avLst/>
          </a:prstGeom>
          <a:gradFill>
            <a:gsLst>
              <a:gs pos="39000">
                <a:schemeClr val="bg1">
                  <a:alpha val="0"/>
                </a:schemeClr>
              </a:gs>
              <a:gs pos="0">
                <a:schemeClr val="accent2">
                  <a:lumMod val="20000"/>
                  <a:lumOff val="80000"/>
                  <a:alpha val="82000"/>
                </a:schemeClr>
              </a:gs>
            </a:gsLst>
            <a:lin ang="2700000" scaled="0"/>
          </a:gradFill>
          <a:ln w="19050">
            <a:gradFill>
              <a:gsLst>
                <a:gs pos="0">
                  <a:schemeClr val="accent2">
                    <a:alpha val="29000"/>
                  </a:schemeClr>
                </a:gs>
                <a:gs pos="98000">
                  <a:schemeClr val="bg1">
                    <a:alpha val="0"/>
                  </a:schemeClr>
                </a:gs>
              </a:gsLst>
              <a:lin ang="27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prstClr val="white"/>
              </a:solidFill>
              <a:latin typeface="HarmonyOS Sans SC" panose="00000500000000000000" charset="-122"/>
              <a:ea typeface="HarmonyOS Sans SC" panose="00000500000000000000" charset="-122"/>
              <a:cs typeface="HarmonyOS Sans SC" panose="00000500000000000000" charset="-122"/>
            </a:endParaRPr>
          </a:p>
        </p:txBody>
      </p:sp>
      <p:sp>
        <p:nvSpPr>
          <p:cNvPr id="10" name="紫荆的职场Point4"/>
          <p:cNvSpPr/>
          <p:nvPr/>
        </p:nvSpPr>
        <p:spPr>
          <a:xfrm>
            <a:off x="8448841" y="4016829"/>
            <a:ext cx="3649092" cy="3649092"/>
          </a:xfrm>
          <a:prstGeom prst="ellipse">
            <a:avLst/>
          </a:prstGeom>
          <a:gradFill>
            <a:gsLst>
              <a:gs pos="39000">
                <a:schemeClr val="bg1">
                  <a:alpha val="0"/>
                </a:schemeClr>
              </a:gs>
              <a:gs pos="0">
                <a:schemeClr val="accent2">
                  <a:lumMod val="20000"/>
                  <a:lumOff val="80000"/>
                  <a:alpha val="82000"/>
                </a:schemeClr>
              </a:gs>
            </a:gsLst>
            <a:lin ang="2700000" scaled="0"/>
          </a:gradFill>
          <a:ln w="19050">
            <a:gradFill>
              <a:gsLst>
                <a:gs pos="0">
                  <a:schemeClr val="accent2">
                    <a:alpha val="29000"/>
                  </a:schemeClr>
                </a:gs>
                <a:gs pos="98000">
                  <a:schemeClr val="bg1">
                    <a:alpha val="0"/>
                  </a:schemeClr>
                </a:gs>
              </a:gsLst>
              <a:lin ang="27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prstClr val="white"/>
              </a:solidFill>
              <a:latin typeface="HarmonyOS Sans SC" panose="00000500000000000000" charset="-122"/>
              <a:ea typeface="HarmonyOS Sans SC" panose="00000500000000000000" charset="-122"/>
              <a:cs typeface="HarmonyOS Sans SC" panose="00000500000000000000" charset="-122"/>
            </a:endParaRPr>
          </a:p>
        </p:txBody>
      </p:sp>
      <p:sp>
        <p:nvSpPr>
          <p:cNvPr id="11" name="紫荆的职场Point5"/>
          <p:cNvSpPr txBox="1"/>
          <p:nvPr/>
        </p:nvSpPr>
        <p:spPr>
          <a:xfrm>
            <a:off x="771442" y="4076700"/>
            <a:ext cx="5530176" cy="386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tabLst>
                <a:tab pos="987425" algn="l"/>
              </a:tabLst>
            </a:pPr>
            <a:r>
              <a:rPr lang="zh-CN" altLang="en-US" sz="1600" dirty="0">
                <a:solidFill>
                  <a:schemeClr val="bg1"/>
                </a:solidFill>
                <a:latin typeface="+mn-ea"/>
              </a:rPr>
              <a:t>大连润锋科技有限公司</a:t>
            </a:r>
            <a:endParaRPr lang="zh-CN" altLang="en-US" dirty="0"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17" name="紫荆的职场Point6"/>
          <p:cNvGrpSpPr/>
          <p:nvPr/>
        </p:nvGrpSpPr>
        <p:grpSpPr>
          <a:xfrm>
            <a:off x="11423399" y="548237"/>
            <a:ext cx="319866" cy="319864"/>
            <a:chOff x="11307652" y="484737"/>
            <a:chExt cx="402128" cy="402126"/>
          </a:xfrm>
        </p:grpSpPr>
        <p:sp>
          <p:nvSpPr>
            <p:cNvPr id="14" name="紫荆的职场Point6-1"/>
            <p:cNvSpPr/>
            <p:nvPr/>
          </p:nvSpPr>
          <p:spPr>
            <a:xfrm>
              <a:off x="11307652" y="484737"/>
              <a:ext cx="402128" cy="402126"/>
            </a:xfrm>
            <a:prstGeom prst="flowChartConnector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50800" dir="5400000" algn="ctr" rotWithShape="0">
                <a:schemeClr val="accent1">
                  <a:lumMod val="75000"/>
                  <a:alpha val="1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紫荆的职场Point6-2"/>
            <p:cNvSpPr/>
            <p:nvPr/>
          </p:nvSpPr>
          <p:spPr>
            <a:xfrm rot="5400000">
              <a:off x="11439100" y="607270"/>
              <a:ext cx="178482" cy="157062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19" name="紫荆的职场Point7"/>
          <p:cNvCxnSpPr/>
          <p:nvPr/>
        </p:nvCxnSpPr>
        <p:spPr>
          <a:xfrm>
            <a:off x="11536476" y="2847703"/>
            <a:ext cx="0" cy="582603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紫荆的职场Point8"/>
          <p:cNvCxnSpPr/>
          <p:nvPr/>
        </p:nvCxnSpPr>
        <p:spPr>
          <a:xfrm flipH="1">
            <a:off x="874713" y="3984389"/>
            <a:ext cx="117389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紫荆的职场Point1"/>
          <p:cNvSpPr/>
          <p:nvPr/>
        </p:nvSpPr>
        <p:spPr>
          <a:xfrm>
            <a:off x="0" y="-2"/>
            <a:ext cx="12192000" cy="6858002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90000"/>
                  <a:lumOff val="1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armonyOS Sans SC" panose="00000500000000000000" charset="-122"/>
              <a:ea typeface="HarmonyOS Sans SC" panose="00000500000000000000" charset="-122"/>
              <a:cs typeface="+mn-cs"/>
            </a:endParaRPr>
          </a:p>
        </p:txBody>
      </p:sp>
      <p:sp>
        <p:nvSpPr>
          <p:cNvPr id="17" name="紫荆的职场Point2"/>
          <p:cNvSpPr/>
          <p:nvPr/>
        </p:nvSpPr>
        <p:spPr>
          <a:xfrm>
            <a:off x="0" y="1972885"/>
            <a:ext cx="12192000" cy="4885115"/>
          </a:xfrm>
          <a:custGeom>
            <a:avLst/>
            <a:gdLst>
              <a:gd name="connsiteX0" fmla="*/ 12192000 w 12192000"/>
              <a:gd name="connsiteY0" fmla="*/ 0 h 4885115"/>
              <a:gd name="connsiteX1" fmla="*/ 12192000 w 12192000"/>
              <a:gd name="connsiteY1" fmla="*/ 4885115 h 4885115"/>
              <a:gd name="connsiteX2" fmla="*/ 0 w 12192000"/>
              <a:gd name="connsiteY2" fmla="*/ 4885115 h 4885115"/>
              <a:gd name="connsiteX3" fmla="*/ 0 w 12192000"/>
              <a:gd name="connsiteY3" fmla="*/ 16458 h 4885115"/>
              <a:gd name="connsiteX4" fmla="*/ 459955 w 12192000"/>
              <a:gd name="connsiteY4" fmla="*/ 124702 h 4885115"/>
              <a:gd name="connsiteX5" fmla="*/ 11604654 w 12192000"/>
              <a:gd name="connsiteY5" fmla="*/ 126527 h 4885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4885115">
                <a:moveTo>
                  <a:pt x="12192000" y="0"/>
                </a:moveTo>
                <a:lnTo>
                  <a:pt x="12192000" y="4885115"/>
                </a:lnTo>
                <a:lnTo>
                  <a:pt x="0" y="4885115"/>
                </a:lnTo>
                <a:lnTo>
                  <a:pt x="0" y="16458"/>
                </a:lnTo>
                <a:lnTo>
                  <a:pt x="459955" y="124702"/>
                </a:lnTo>
                <a:cubicBezTo>
                  <a:pt x="4016639" y="895820"/>
                  <a:pt x="7847357" y="878206"/>
                  <a:pt x="11604654" y="126527"/>
                </a:cubicBezTo>
                <a:close/>
              </a:path>
            </a:pathLst>
          </a:custGeom>
          <a:gradFill>
            <a:gsLst>
              <a:gs pos="99000">
                <a:schemeClr val="accent2">
                  <a:lumMod val="20000"/>
                  <a:lumOff val="80000"/>
                </a:schemeClr>
              </a:gs>
              <a:gs pos="0">
                <a:schemeClr val="accent2">
                  <a:lumMod val="20000"/>
                  <a:lumOff val="80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/>
          </a:p>
        </p:txBody>
      </p:sp>
      <p:sp>
        <p:nvSpPr>
          <p:cNvPr id="19" name="紫荆的职场Point3"/>
          <p:cNvSpPr/>
          <p:nvPr/>
        </p:nvSpPr>
        <p:spPr>
          <a:xfrm>
            <a:off x="0" y="2334383"/>
            <a:ext cx="12192000" cy="4523617"/>
          </a:xfrm>
          <a:custGeom>
            <a:avLst/>
            <a:gdLst>
              <a:gd name="connsiteX0" fmla="*/ 12192000 w 12192000"/>
              <a:gd name="connsiteY0" fmla="*/ 0 h 4523617"/>
              <a:gd name="connsiteX1" fmla="*/ 12192000 w 12192000"/>
              <a:gd name="connsiteY1" fmla="*/ 4523617 h 4523617"/>
              <a:gd name="connsiteX2" fmla="*/ 0 w 12192000"/>
              <a:gd name="connsiteY2" fmla="*/ 4523617 h 4523617"/>
              <a:gd name="connsiteX3" fmla="*/ 0 w 12192000"/>
              <a:gd name="connsiteY3" fmla="*/ 1881 h 4523617"/>
              <a:gd name="connsiteX4" fmla="*/ 504693 w 12192000"/>
              <a:gd name="connsiteY4" fmla="*/ 91372 h 4523617"/>
              <a:gd name="connsiteX5" fmla="*/ 11663640 w 12192000"/>
              <a:gd name="connsiteY5" fmla="*/ 78943 h 4523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4523617">
                <a:moveTo>
                  <a:pt x="12192000" y="0"/>
                </a:moveTo>
                <a:lnTo>
                  <a:pt x="12192000" y="4523617"/>
                </a:lnTo>
                <a:lnTo>
                  <a:pt x="0" y="4523617"/>
                </a:lnTo>
                <a:lnTo>
                  <a:pt x="0" y="1881"/>
                </a:lnTo>
                <a:lnTo>
                  <a:pt x="504693" y="91372"/>
                </a:lnTo>
                <a:cubicBezTo>
                  <a:pt x="4222857" y="703419"/>
                  <a:pt x="7918609" y="608577"/>
                  <a:pt x="11663640" y="78943"/>
                </a:cubicBezTo>
                <a:close/>
              </a:path>
            </a:pathLst>
          </a:custGeom>
          <a:gradFill>
            <a:gsLst>
              <a:gs pos="100000">
                <a:schemeClr val="accent1">
                  <a:lumMod val="10000"/>
                  <a:lumOff val="90000"/>
                </a:schemeClr>
              </a:gs>
              <a:gs pos="54000">
                <a:schemeClr val="accent1">
                  <a:lumMod val="0"/>
                  <a:lumOff val="100000"/>
                </a:schemeClr>
              </a:gs>
              <a:gs pos="0">
                <a:schemeClr val="accent1">
                  <a:lumMod val="10000"/>
                  <a:lumOff val="90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/>
          </a:p>
        </p:txBody>
      </p:sp>
      <p:sp>
        <p:nvSpPr>
          <p:cNvPr id="8" name="紫荆的职场Point4"/>
          <p:cNvSpPr/>
          <p:nvPr/>
        </p:nvSpPr>
        <p:spPr>
          <a:xfrm rot="8100000">
            <a:off x="-5915521" y="-5356722"/>
            <a:ext cx="8239389" cy="8822228"/>
          </a:xfrm>
          <a:prstGeom prst="teardrop">
            <a:avLst/>
          </a:prstGeom>
          <a:gradFill>
            <a:gsLst>
              <a:gs pos="39000">
                <a:schemeClr val="bg1">
                  <a:alpha val="0"/>
                </a:schemeClr>
              </a:gs>
              <a:gs pos="0">
                <a:schemeClr val="accent2">
                  <a:lumMod val="20000"/>
                  <a:lumOff val="80000"/>
                  <a:alpha val="82000"/>
                </a:schemeClr>
              </a:gs>
            </a:gsLst>
            <a:lin ang="2700000" scaled="0"/>
          </a:gradFill>
          <a:ln w="19050">
            <a:gradFill>
              <a:gsLst>
                <a:gs pos="0">
                  <a:schemeClr val="accent2">
                    <a:alpha val="29000"/>
                  </a:schemeClr>
                </a:gs>
                <a:gs pos="98000">
                  <a:schemeClr val="bg1">
                    <a:alpha val="0"/>
                  </a:schemeClr>
                </a:gs>
              </a:gsLst>
              <a:lin ang="27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prstClr val="white"/>
              </a:solidFill>
              <a:latin typeface="HarmonyOS Sans SC" panose="00000500000000000000" charset="-122"/>
              <a:ea typeface="HarmonyOS Sans SC" panose="00000500000000000000" charset="-122"/>
              <a:cs typeface="HarmonyOS Sans SC" panose="00000500000000000000" charset="-122"/>
            </a:endParaRPr>
          </a:p>
        </p:txBody>
      </p:sp>
      <p:sp>
        <p:nvSpPr>
          <p:cNvPr id="9" name="紫荆的职场Point5"/>
          <p:cNvSpPr/>
          <p:nvPr/>
        </p:nvSpPr>
        <p:spPr>
          <a:xfrm rot="16200000">
            <a:off x="7807979" y="-7225790"/>
            <a:ext cx="8239389" cy="8822228"/>
          </a:xfrm>
          <a:prstGeom prst="teardrop">
            <a:avLst/>
          </a:prstGeom>
          <a:gradFill>
            <a:gsLst>
              <a:gs pos="39000">
                <a:schemeClr val="bg1">
                  <a:alpha val="0"/>
                </a:schemeClr>
              </a:gs>
              <a:gs pos="0">
                <a:schemeClr val="accent2">
                  <a:lumMod val="20000"/>
                  <a:lumOff val="80000"/>
                  <a:alpha val="82000"/>
                </a:schemeClr>
              </a:gs>
            </a:gsLst>
            <a:lin ang="2700000" scaled="0"/>
          </a:gradFill>
          <a:ln w="19050">
            <a:gradFill>
              <a:gsLst>
                <a:gs pos="0">
                  <a:schemeClr val="accent2">
                    <a:alpha val="29000"/>
                  </a:schemeClr>
                </a:gs>
                <a:gs pos="98000">
                  <a:schemeClr val="bg1">
                    <a:alpha val="0"/>
                  </a:schemeClr>
                </a:gs>
              </a:gsLst>
              <a:lin ang="27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prstClr val="white"/>
              </a:solidFill>
              <a:latin typeface="HarmonyOS Sans SC" panose="00000500000000000000" charset="-122"/>
              <a:ea typeface="HarmonyOS Sans SC" panose="00000500000000000000" charset="-122"/>
              <a:cs typeface="HarmonyOS Sans SC" panose="00000500000000000000" charset="-122"/>
            </a:endParaRPr>
          </a:p>
        </p:txBody>
      </p:sp>
      <p:sp>
        <p:nvSpPr>
          <p:cNvPr id="10" name="紫荆的职场Point6"/>
          <p:cNvSpPr/>
          <p:nvPr>
            <p:custDataLst>
              <p:tags r:id="rId1"/>
            </p:custDataLst>
          </p:nvPr>
        </p:nvSpPr>
        <p:spPr>
          <a:xfrm>
            <a:off x="886484" y="2327108"/>
            <a:ext cx="2447546" cy="3508803"/>
          </a:xfrm>
          <a:prstGeom prst="roundRect">
            <a:avLst>
              <a:gd name="adj" fmla="val 4684"/>
            </a:avLst>
          </a:prstGeom>
          <a:solidFill>
            <a:schemeClr val="bg1"/>
          </a:solidFill>
          <a:ln w="0" cap="flat" cmpd="sng" algn="ctr">
            <a:noFill/>
            <a:prstDash val="solid"/>
            <a:miter lim="800000"/>
          </a:ln>
          <a:effectLst>
            <a:outerShdw blurRad="381000" dist="190500" dir="5400000" sx="102000" sy="102000" algn="t" rotWithShape="0">
              <a:schemeClr val="accent1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2000" dirty="0">
              <a:solidFill>
                <a:prstClr val="white"/>
              </a:solidFill>
              <a:latin typeface="HarmonyOS Sans SC" panose="00000500000000000000" charset="-122"/>
              <a:ea typeface="HarmonyOS Sans SC" panose="00000500000000000000" charset="-122"/>
              <a:cs typeface="HarmonyOS Sans SC" panose="00000500000000000000" charset="-122"/>
            </a:endParaRPr>
          </a:p>
        </p:txBody>
      </p:sp>
      <p:sp>
        <p:nvSpPr>
          <p:cNvPr id="11" name="紫荆的职场Point7"/>
          <p:cNvSpPr/>
          <p:nvPr>
            <p:custDataLst>
              <p:tags r:id="rId2"/>
            </p:custDataLst>
          </p:nvPr>
        </p:nvSpPr>
        <p:spPr>
          <a:xfrm>
            <a:off x="8857970" y="2327108"/>
            <a:ext cx="2447546" cy="3508803"/>
          </a:xfrm>
          <a:prstGeom prst="roundRect">
            <a:avLst>
              <a:gd name="adj" fmla="val 4684"/>
            </a:avLst>
          </a:prstGeom>
          <a:solidFill>
            <a:schemeClr val="bg1"/>
          </a:solidFill>
          <a:ln w="0" cap="flat" cmpd="sng" algn="ctr">
            <a:noFill/>
            <a:prstDash val="solid"/>
            <a:miter lim="800000"/>
          </a:ln>
          <a:effectLst>
            <a:outerShdw blurRad="381000" dist="190500" dir="5400000" sx="102000" sy="102000" algn="t" rotWithShape="0">
              <a:schemeClr val="accent1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2000" dirty="0">
              <a:solidFill>
                <a:prstClr val="white"/>
              </a:solidFill>
              <a:latin typeface="HarmonyOS Sans SC" panose="00000500000000000000" charset="-122"/>
              <a:ea typeface="HarmonyOS Sans SC" panose="00000500000000000000" charset="-122"/>
              <a:cs typeface="HarmonyOS Sans SC" panose="00000500000000000000" charset="-122"/>
            </a:endParaRPr>
          </a:p>
        </p:txBody>
      </p:sp>
      <p:sp>
        <p:nvSpPr>
          <p:cNvPr id="12" name="紫荆的职场Point8"/>
          <p:cNvSpPr/>
          <p:nvPr>
            <p:custDataLst>
              <p:tags r:id="rId3"/>
            </p:custDataLst>
          </p:nvPr>
        </p:nvSpPr>
        <p:spPr>
          <a:xfrm>
            <a:off x="6200808" y="2327108"/>
            <a:ext cx="2447546" cy="3508803"/>
          </a:xfrm>
          <a:prstGeom prst="roundRect">
            <a:avLst>
              <a:gd name="adj" fmla="val 4684"/>
            </a:avLst>
          </a:prstGeom>
          <a:solidFill>
            <a:schemeClr val="bg1"/>
          </a:solidFill>
          <a:ln w="0" cap="flat" cmpd="sng" algn="ctr">
            <a:noFill/>
            <a:prstDash val="solid"/>
            <a:miter lim="800000"/>
          </a:ln>
          <a:effectLst>
            <a:outerShdw blurRad="381000" dist="190500" dir="5400000" sx="102000" sy="102000" algn="t" rotWithShape="0">
              <a:schemeClr val="accent1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2000" dirty="0">
              <a:solidFill>
                <a:prstClr val="white"/>
              </a:solidFill>
              <a:latin typeface="HarmonyOS Sans SC" panose="00000500000000000000" charset="-122"/>
              <a:ea typeface="HarmonyOS Sans SC" panose="00000500000000000000" charset="-122"/>
              <a:cs typeface="HarmonyOS Sans SC" panose="00000500000000000000" charset="-122"/>
            </a:endParaRPr>
          </a:p>
        </p:txBody>
      </p:sp>
      <p:sp>
        <p:nvSpPr>
          <p:cNvPr id="13" name="紫荆的职场Point9"/>
          <p:cNvSpPr/>
          <p:nvPr>
            <p:custDataLst>
              <p:tags r:id="rId4"/>
            </p:custDataLst>
          </p:nvPr>
        </p:nvSpPr>
        <p:spPr>
          <a:xfrm>
            <a:off x="3543646" y="2327108"/>
            <a:ext cx="2447546" cy="3508803"/>
          </a:xfrm>
          <a:prstGeom prst="roundRect">
            <a:avLst>
              <a:gd name="adj" fmla="val 4684"/>
            </a:avLst>
          </a:prstGeom>
          <a:solidFill>
            <a:schemeClr val="bg1"/>
          </a:solidFill>
          <a:ln w="0" cap="flat" cmpd="sng" algn="ctr">
            <a:noFill/>
            <a:prstDash val="solid"/>
            <a:miter lim="800000"/>
          </a:ln>
          <a:effectLst>
            <a:outerShdw blurRad="381000" dist="190500" dir="5400000" sx="102000" sy="102000" algn="t" rotWithShape="0">
              <a:schemeClr val="accent1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2000" dirty="0">
              <a:solidFill>
                <a:prstClr val="white"/>
              </a:solidFill>
              <a:latin typeface="HarmonyOS Sans SC" panose="00000500000000000000" charset="-122"/>
              <a:ea typeface="HarmonyOS Sans SC" panose="00000500000000000000" charset="-122"/>
              <a:cs typeface="HarmonyOS Sans SC" panose="00000500000000000000" charset="-122"/>
            </a:endParaRPr>
          </a:p>
        </p:txBody>
      </p:sp>
      <p:sp>
        <p:nvSpPr>
          <p:cNvPr id="20" name="紫荆的职场Point10"/>
          <p:cNvSpPr txBox="1"/>
          <p:nvPr>
            <p:custDataLst>
              <p:tags r:id="rId5"/>
            </p:custDataLst>
          </p:nvPr>
        </p:nvSpPr>
        <p:spPr>
          <a:xfrm>
            <a:off x="1163638" y="4087235"/>
            <a:ext cx="17748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28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岗位目的</a:t>
            </a:r>
            <a:endParaRPr kumimoji="1" lang="zh-CN" altLang="en-US" sz="2800" spc="3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22" name="紫荆的职场Point11"/>
          <p:cNvSpPr txBox="1"/>
          <p:nvPr>
            <p:custDataLst>
              <p:tags r:id="rId6"/>
            </p:custDataLst>
          </p:nvPr>
        </p:nvSpPr>
        <p:spPr>
          <a:xfrm>
            <a:off x="3888580" y="4087235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sz="28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岗位描述</a:t>
            </a:r>
            <a:endParaRPr kumimoji="1" lang="zh-CN" altLang="en-US" sz="2800" spc="3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24" name="紫荆的职场Point12"/>
          <p:cNvSpPr txBox="1"/>
          <p:nvPr>
            <p:custDataLst>
              <p:tags r:id="rId7"/>
            </p:custDataLst>
          </p:nvPr>
        </p:nvSpPr>
        <p:spPr>
          <a:xfrm>
            <a:off x="6545742" y="4087235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sz="28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岗位职责</a:t>
            </a:r>
            <a:endParaRPr kumimoji="1" lang="zh-CN" altLang="en-US" sz="2800" spc="3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25" name="紫荆的职场Point13"/>
          <p:cNvSpPr txBox="1"/>
          <p:nvPr>
            <p:custDataLst>
              <p:tags r:id="rId8"/>
            </p:custDataLst>
          </p:nvPr>
        </p:nvSpPr>
        <p:spPr>
          <a:xfrm>
            <a:off x="9202904" y="4087235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sz="28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岗位考核</a:t>
            </a:r>
            <a:endParaRPr kumimoji="1" lang="zh-CN" altLang="en-US" sz="2800" spc="3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2" name="紫荆的职场Point14"/>
          <p:cNvSpPr txBox="1"/>
          <p:nvPr>
            <p:custDataLst>
              <p:tags r:id="rId9"/>
            </p:custDataLst>
          </p:nvPr>
        </p:nvSpPr>
        <p:spPr>
          <a:xfrm>
            <a:off x="1078147" y="4538842"/>
            <a:ext cx="1693092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endParaRPr kumimoji="1" lang="zh-CN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grpSp>
        <p:nvGrpSpPr>
          <p:cNvPr id="45" name="紫荆的职场Point18"/>
          <p:cNvGrpSpPr/>
          <p:nvPr>
            <p:custDataLst>
              <p:tags r:id="rId10"/>
            </p:custDataLst>
          </p:nvPr>
        </p:nvGrpSpPr>
        <p:grpSpPr>
          <a:xfrm>
            <a:off x="1707891" y="3074580"/>
            <a:ext cx="804734" cy="803294"/>
            <a:chOff x="1707891" y="3065146"/>
            <a:chExt cx="804734" cy="803294"/>
          </a:xfrm>
        </p:grpSpPr>
        <p:sp>
          <p:nvSpPr>
            <p:cNvPr id="28" name="紫荆的职场Point18-1"/>
            <p:cNvSpPr/>
            <p:nvPr>
              <p:custDataLst>
                <p:tags r:id="rId11"/>
              </p:custDataLst>
            </p:nvPr>
          </p:nvSpPr>
          <p:spPr>
            <a:xfrm>
              <a:off x="1707891" y="3256269"/>
              <a:ext cx="149450" cy="422485"/>
            </a:xfrm>
            <a:custGeom>
              <a:avLst/>
              <a:gdLst>
                <a:gd name="connsiteX0" fmla="*/ 30177 w 149449"/>
                <a:gd name="connsiteY0" fmla="*/ 57481 h 422484"/>
                <a:gd name="connsiteX1" fmla="*/ 119272 w 149449"/>
                <a:gd name="connsiteY1" fmla="*/ 57481 h 422484"/>
                <a:gd name="connsiteX2" fmla="*/ 149450 w 149449"/>
                <a:gd name="connsiteY2" fmla="*/ 28740 h 422484"/>
                <a:gd name="connsiteX3" fmla="*/ 119272 w 149449"/>
                <a:gd name="connsiteY3" fmla="*/ 0 h 422484"/>
                <a:gd name="connsiteX4" fmla="*/ 30177 w 149449"/>
                <a:gd name="connsiteY4" fmla="*/ 0 h 422484"/>
                <a:gd name="connsiteX5" fmla="*/ 0 w 149449"/>
                <a:gd name="connsiteY5" fmla="*/ 28740 h 422484"/>
                <a:gd name="connsiteX6" fmla="*/ 30177 w 149449"/>
                <a:gd name="connsiteY6" fmla="*/ 57481 h 422484"/>
                <a:gd name="connsiteX7" fmla="*/ 148013 w 149449"/>
                <a:gd name="connsiteY7" fmla="*/ 393744 h 422484"/>
                <a:gd name="connsiteX8" fmla="*/ 117836 w 149449"/>
                <a:gd name="connsiteY8" fmla="*/ 365003 h 422484"/>
                <a:gd name="connsiteX9" fmla="*/ 30177 w 149449"/>
                <a:gd name="connsiteY9" fmla="*/ 365003 h 422484"/>
                <a:gd name="connsiteX10" fmla="*/ 0 w 149449"/>
                <a:gd name="connsiteY10" fmla="*/ 393744 h 422484"/>
                <a:gd name="connsiteX11" fmla="*/ 30177 w 149449"/>
                <a:gd name="connsiteY11" fmla="*/ 422484 h 422484"/>
                <a:gd name="connsiteX12" fmla="*/ 119272 w 149449"/>
                <a:gd name="connsiteY12" fmla="*/ 422484 h 422484"/>
                <a:gd name="connsiteX13" fmla="*/ 148013 w 149449"/>
                <a:gd name="connsiteY13" fmla="*/ 393744 h 422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9449" h="422484">
                  <a:moveTo>
                    <a:pt x="30177" y="57481"/>
                  </a:moveTo>
                  <a:lnTo>
                    <a:pt x="119272" y="57481"/>
                  </a:lnTo>
                  <a:cubicBezTo>
                    <a:pt x="135080" y="57481"/>
                    <a:pt x="149450" y="44548"/>
                    <a:pt x="149450" y="28740"/>
                  </a:cubicBezTo>
                  <a:cubicBezTo>
                    <a:pt x="149450" y="12932"/>
                    <a:pt x="136517" y="0"/>
                    <a:pt x="119272" y="0"/>
                  </a:cubicBezTo>
                  <a:lnTo>
                    <a:pt x="30177" y="0"/>
                  </a:lnTo>
                  <a:cubicBezTo>
                    <a:pt x="14370" y="0"/>
                    <a:pt x="0" y="12933"/>
                    <a:pt x="0" y="28740"/>
                  </a:cubicBezTo>
                  <a:cubicBezTo>
                    <a:pt x="0" y="44547"/>
                    <a:pt x="12933" y="57481"/>
                    <a:pt x="30177" y="57481"/>
                  </a:cubicBezTo>
                  <a:close/>
                  <a:moveTo>
                    <a:pt x="148013" y="393744"/>
                  </a:moveTo>
                  <a:cubicBezTo>
                    <a:pt x="148013" y="377936"/>
                    <a:pt x="135080" y="365003"/>
                    <a:pt x="117836" y="365003"/>
                  </a:cubicBezTo>
                  <a:lnTo>
                    <a:pt x="30177" y="365003"/>
                  </a:lnTo>
                  <a:cubicBezTo>
                    <a:pt x="14370" y="365003"/>
                    <a:pt x="0" y="377936"/>
                    <a:pt x="0" y="393744"/>
                  </a:cubicBezTo>
                  <a:cubicBezTo>
                    <a:pt x="0" y="409552"/>
                    <a:pt x="12933" y="422484"/>
                    <a:pt x="30177" y="422484"/>
                  </a:cubicBezTo>
                  <a:lnTo>
                    <a:pt x="119272" y="422484"/>
                  </a:lnTo>
                  <a:cubicBezTo>
                    <a:pt x="135080" y="422484"/>
                    <a:pt x="148013" y="409551"/>
                    <a:pt x="148013" y="393744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1">
                    <a:lumMod val="90000"/>
                    <a:lumOff val="10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190500" dist="101600" dir="2700000" sx="99000" sy="99000" algn="tl" rotWithShape="0">
                <a:schemeClr val="accent1">
                  <a:alpha val="1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dirty="0">
                <a:solidFill>
                  <a:prstClr val="white"/>
                </a:solidFill>
                <a:latin typeface="HarmonyOS Sans SC" panose="00000500000000000000" charset="-122"/>
                <a:ea typeface="HarmonyOS Sans SC" panose="00000500000000000000" charset="-122"/>
              </a:endParaRPr>
            </a:p>
          </p:txBody>
        </p:sp>
        <p:sp>
          <p:nvSpPr>
            <p:cNvPr id="29" name="紫荆的职场Point18-2"/>
            <p:cNvSpPr/>
            <p:nvPr>
              <p:custDataLst>
                <p:tags r:id="rId12"/>
              </p:custDataLst>
            </p:nvPr>
          </p:nvSpPr>
          <p:spPr>
            <a:xfrm>
              <a:off x="1778305" y="3065146"/>
              <a:ext cx="734320" cy="803294"/>
            </a:xfrm>
            <a:custGeom>
              <a:avLst/>
              <a:gdLst>
                <a:gd name="connsiteX0" fmla="*/ 487151 w 734317"/>
                <a:gd name="connsiteY0" fmla="*/ 589179 h 803293"/>
                <a:gd name="connsiteX1" fmla="*/ 474217 w 734317"/>
                <a:gd name="connsiteY1" fmla="*/ 580557 h 803293"/>
                <a:gd name="connsiteX2" fmla="*/ 468469 w 734317"/>
                <a:gd name="connsiteY2" fmla="*/ 538883 h 803293"/>
                <a:gd name="connsiteX3" fmla="*/ 541757 w 734317"/>
                <a:gd name="connsiteY3" fmla="*/ 448350 h 803293"/>
                <a:gd name="connsiteX4" fmla="*/ 518765 w 734317"/>
                <a:gd name="connsiteY4" fmla="*/ 429670 h 803293"/>
                <a:gd name="connsiteX5" fmla="*/ 444040 w 734317"/>
                <a:gd name="connsiteY5" fmla="*/ 520202 h 803293"/>
                <a:gd name="connsiteX6" fmla="*/ 402366 w 734317"/>
                <a:gd name="connsiteY6" fmla="*/ 524513 h 803293"/>
                <a:gd name="connsiteX7" fmla="*/ 390870 w 734317"/>
                <a:gd name="connsiteY7" fmla="*/ 515891 h 803293"/>
                <a:gd name="connsiteX8" fmla="*/ 727135 w 734317"/>
                <a:gd name="connsiteY8" fmla="*/ 110651 h 803293"/>
                <a:gd name="connsiteX9" fmla="*/ 609297 w 734317"/>
                <a:gd name="connsiteY9" fmla="*/ 0 h 803293"/>
                <a:gd name="connsiteX10" fmla="*/ 91971 w 734317"/>
                <a:gd name="connsiteY10" fmla="*/ 0 h 803293"/>
                <a:gd name="connsiteX11" fmla="*/ 0 w 734317"/>
                <a:gd name="connsiteY11" fmla="*/ 76162 h 803293"/>
                <a:gd name="connsiteX12" fmla="*/ 0 w 734317"/>
                <a:gd name="connsiteY12" fmla="*/ 133643 h 803293"/>
                <a:gd name="connsiteX13" fmla="*/ 44548 w 734317"/>
                <a:gd name="connsiteY13" fmla="*/ 133643 h 803293"/>
                <a:gd name="connsiteX14" fmla="*/ 122147 w 734317"/>
                <a:gd name="connsiteY14" fmla="*/ 209805 h 803293"/>
                <a:gd name="connsiteX15" fmla="*/ 48858 w 734317"/>
                <a:gd name="connsiteY15" fmla="*/ 285967 h 803293"/>
                <a:gd name="connsiteX16" fmla="*/ 0 w 734317"/>
                <a:gd name="connsiteY16" fmla="*/ 285967 h 803293"/>
                <a:gd name="connsiteX17" fmla="*/ 0 w 734317"/>
                <a:gd name="connsiteY17" fmla="*/ 497210 h 803293"/>
                <a:gd name="connsiteX18" fmla="*/ 44548 w 734317"/>
                <a:gd name="connsiteY18" fmla="*/ 497210 h 803293"/>
                <a:gd name="connsiteX19" fmla="*/ 122147 w 734317"/>
                <a:gd name="connsiteY19" fmla="*/ 573372 h 803293"/>
                <a:gd name="connsiteX20" fmla="*/ 48858 w 734317"/>
                <a:gd name="connsiteY20" fmla="*/ 649533 h 803293"/>
                <a:gd name="connsiteX21" fmla="*/ 0 w 734317"/>
                <a:gd name="connsiteY21" fmla="*/ 649533 h 803293"/>
                <a:gd name="connsiteX22" fmla="*/ 0 w 734317"/>
                <a:gd name="connsiteY22" fmla="*/ 718511 h 803293"/>
                <a:gd name="connsiteX23" fmla="*/ 91970 w 734317"/>
                <a:gd name="connsiteY23" fmla="*/ 803294 h 803293"/>
                <a:gd name="connsiteX24" fmla="*/ 638038 w 734317"/>
                <a:gd name="connsiteY24" fmla="*/ 803294 h 803293"/>
                <a:gd name="connsiteX25" fmla="*/ 734318 w 734317"/>
                <a:gd name="connsiteY25" fmla="*/ 718511 h 803293"/>
                <a:gd name="connsiteX26" fmla="*/ 734318 w 734317"/>
                <a:gd name="connsiteY26" fmla="*/ 291715 h 803293"/>
                <a:gd name="connsiteX27" fmla="*/ 487151 w 734317"/>
                <a:gd name="connsiteY27" fmla="*/ 589179 h 803293"/>
                <a:gd name="connsiteX28" fmla="*/ 377936 w 734317"/>
                <a:gd name="connsiteY28" fmla="*/ 645224 h 803293"/>
                <a:gd name="connsiteX29" fmla="*/ 343448 w 734317"/>
                <a:gd name="connsiteY29" fmla="*/ 629416 h 803293"/>
                <a:gd name="connsiteX30" fmla="*/ 373626 w 734317"/>
                <a:gd name="connsiteY30" fmla="*/ 538884 h 803293"/>
                <a:gd name="connsiteX31" fmla="*/ 465595 w 734317"/>
                <a:gd name="connsiteY31" fmla="*/ 612172 h 803293"/>
                <a:gd name="connsiteX32" fmla="*/ 377936 w 734317"/>
                <a:gd name="connsiteY32" fmla="*/ 645224 h 803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34317" h="803293">
                  <a:moveTo>
                    <a:pt x="487151" y="589179"/>
                  </a:moveTo>
                  <a:lnTo>
                    <a:pt x="474217" y="580557"/>
                  </a:lnTo>
                  <a:cubicBezTo>
                    <a:pt x="461284" y="570498"/>
                    <a:pt x="458410" y="551816"/>
                    <a:pt x="468469" y="538883"/>
                  </a:cubicBezTo>
                  <a:lnTo>
                    <a:pt x="541757" y="448350"/>
                  </a:lnTo>
                  <a:lnTo>
                    <a:pt x="518765" y="429670"/>
                  </a:lnTo>
                  <a:lnTo>
                    <a:pt x="444040" y="520202"/>
                  </a:lnTo>
                  <a:cubicBezTo>
                    <a:pt x="433981" y="533135"/>
                    <a:pt x="415299" y="534572"/>
                    <a:pt x="402366" y="524513"/>
                  </a:cubicBezTo>
                  <a:lnTo>
                    <a:pt x="390870" y="515891"/>
                  </a:lnTo>
                  <a:lnTo>
                    <a:pt x="727135" y="110651"/>
                  </a:lnTo>
                  <a:cubicBezTo>
                    <a:pt x="727135" y="45984"/>
                    <a:pt x="673963" y="0"/>
                    <a:pt x="609297" y="0"/>
                  </a:cubicBezTo>
                  <a:lnTo>
                    <a:pt x="91971" y="0"/>
                  </a:lnTo>
                  <a:cubicBezTo>
                    <a:pt x="43111" y="0"/>
                    <a:pt x="0" y="27304"/>
                    <a:pt x="0" y="76162"/>
                  </a:cubicBezTo>
                  <a:lnTo>
                    <a:pt x="0" y="133643"/>
                  </a:lnTo>
                  <a:lnTo>
                    <a:pt x="44548" y="133643"/>
                  </a:lnTo>
                  <a:cubicBezTo>
                    <a:pt x="83347" y="133643"/>
                    <a:pt x="122147" y="166694"/>
                    <a:pt x="122147" y="209805"/>
                  </a:cubicBezTo>
                  <a:cubicBezTo>
                    <a:pt x="122147" y="252915"/>
                    <a:pt x="91970" y="285967"/>
                    <a:pt x="48858" y="285967"/>
                  </a:cubicBezTo>
                  <a:lnTo>
                    <a:pt x="0" y="285967"/>
                  </a:lnTo>
                  <a:lnTo>
                    <a:pt x="0" y="497210"/>
                  </a:lnTo>
                  <a:lnTo>
                    <a:pt x="44548" y="497210"/>
                  </a:lnTo>
                  <a:cubicBezTo>
                    <a:pt x="83347" y="497210"/>
                    <a:pt x="122147" y="530261"/>
                    <a:pt x="122147" y="573372"/>
                  </a:cubicBezTo>
                  <a:cubicBezTo>
                    <a:pt x="122147" y="616482"/>
                    <a:pt x="91970" y="649533"/>
                    <a:pt x="48858" y="649533"/>
                  </a:cubicBezTo>
                  <a:lnTo>
                    <a:pt x="0" y="649533"/>
                  </a:lnTo>
                  <a:lnTo>
                    <a:pt x="0" y="718511"/>
                  </a:lnTo>
                  <a:cubicBezTo>
                    <a:pt x="0" y="767369"/>
                    <a:pt x="43111" y="803294"/>
                    <a:pt x="91970" y="803294"/>
                  </a:cubicBezTo>
                  <a:lnTo>
                    <a:pt x="638038" y="803294"/>
                  </a:lnTo>
                  <a:cubicBezTo>
                    <a:pt x="686896" y="803294"/>
                    <a:pt x="734318" y="767369"/>
                    <a:pt x="734318" y="718511"/>
                  </a:cubicBezTo>
                  <a:lnTo>
                    <a:pt x="734318" y="291715"/>
                  </a:lnTo>
                  <a:lnTo>
                    <a:pt x="487151" y="589179"/>
                  </a:lnTo>
                  <a:close/>
                  <a:moveTo>
                    <a:pt x="377936" y="645224"/>
                  </a:moveTo>
                  <a:cubicBezTo>
                    <a:pt x="367877" y="649534"/>
                    <a:pt x="342011" y="640912"/>
                    <a:pt x="343448" y="629416"/>
                  </a:cubicBezTo>
                  <a:lnTo>
                    <a:pt x="373626" y="538884"/>
                  </a:lnTo>
                  <a:lnTo>
                    <a:pt x="465595" y="612172"/>
                  </a:lnTo>
                  <a:lnTo>
                    <a:pt x="377936" y="645224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1">
                    <a:lumMod val="90000"/>
                    <a:lumOff val="10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190500" dist="101600" dir="2700000" sx="99000" sy="99000" algn="tl" rotWithShape="0">
                <a:schemeClr val="accent1">
                  <a:alpha val="1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prstClr val="white"/>
                </a:solidFill>
                <a:latin typeface="HarmonyOS Sans SC" panose="00000500000000000000" charset="-122"/>
                <a:ea typeface="HarmonyOS Sans SC" panose="00000500000000000000" charset="-122"/>
              </a:endParaRPr>
            </a:p>
          </p:txBody>
        </p:sp>
      </p:grpSp>
      <p:sp>
        <p:nvSpPr>
          <p:cNvPr id="35" name="紫荆的职场Point19"/>
          <p:cNvSpPr/>
          <p:nvPr>
            <p:custDataLst>
              <p:tags r:id="rId13"/>
            </p:custDataLst>
          </p:nvPr>
        </p:nvSpPr>
        <p:spPr>
          <a:xfrm>
            <a:off x="4390571" y="3099380"/>
            <a:ext cx="753696" cy="753695"/>
          </a:xfrm>
          <a:custGeom>
            <a:avLst/>
            <a:gdLst>
              <a:gd name="connsiteX0" fmla="*/ 720031 w 753696"/>
              <a:gd name="connsiteY0" fmla="*/ 165311 h 753695"/>
              <a:gd name="connsiteX1" fmla="*/ 654057 w 753696"/>
              <a:gd name="connsiteY1" fmla="*/ 95368 h 753695"/>
              <a:gd name="connsiteX2" fmla="*/ 597731 w 753696"/>
              <a:gd name="connsiteY2" fmla="*/ 39092 h 753695"/>
              <a:gd name="connsiteX3" fmla="*/ 503117 w 753696"/>
              <a:gd name="connsiteY3" fmla="*/ 0 h 753695"/>
              <a:gd name="connsiteX4" fmla="*/ 125264 w 753696"/>
              <a:gd name="connsiteY4" fmla="*/ 0 h 753695"/>
              <a:gd name="connsiteX5" fmla="*/ 0 w 753696"/>
              <a:gd name="connsiteY5" fmla="*/ 113055 h 753695"/>
              <a:gd name="connsiteX6" fmla="*/ 0 w 753696"/>
              <a:gd name="connsiteY6" fmla="*/ 640641 h 753695"/>
              <a:gd name="connsiteX7" fmla="*/ 125264 w 753696"/>
              <a:gd name="connsiteY7" fmla="*/ 753696 h 753695"/>
              <a:gd name="connsiteX8" fmla="*/ 628432 w 753696"/>
              <a:gd name="connsiteY8" fmla="*/ 753696 h 753695"/>
              <a:gd name="connsiteX9" fmla="*/ 753696 w 753696"/>
              <a:gd name="connsiteY9" fmla="*/ 640641 h 753695"/>
              <a:gd name="connsiteX10" fmla="*/ 753696 w 753696"/>
              <a:gd name="connsiteY10" fmla="*/ 240178 h 753695"/>
              <a:gd name="connsiteX11" fmla="*/ 720031 w 753696"/>
              <a:gd name="connsiteY11" fmla="*/ 165311 h 753695"/>
              <a:gd name="connsiteX12" fmla="*/ 512714 w 753696"/>
              <a:gd name="connsiteY12" fmla="*/ 400464 h 753695"/>
              <a:gd name="connsiteX13" fmla="*/ 377350 w 753696"/>
              <a:gd name="connsiteY13" fmla="*/ 551202 h 753695"/>
              <a:gd name="connsiteX14" fmla="*/ 345695 w 753696"/>
              <a:gd name="connsiteY14" fmla="*/ 565272 h 753695"/>
              <a:gd name="connsiteX15" fmla="*/ 313437 w 753696"/>
              <a:gd name="connsiteY15" fmla="*/ 552560 h 753695"/>
              <a:gd name="connsiteX16" fmla="*/ 239976 w 753696"/>
              <a:gd name="connsiteY16" fmla="*/ 477190 h 753695"/>
              <a:gd name="connsiteX17" fmla="*/ 245365 w 753696"/>
              <a:gd name="connsiteY17" fmla="*/ 427813 h 753695"/>
              <a:gd name="connsiteX18" fmla="*/ 246157 w 753696"/>
              <a:gd name="connsiteY18" fmla="*/ 427195 h 753695"/>
              <a:gd name="connsiteX19" fmla="*/ 301880 w 753696"/>
              <a:gd name="connsiteY19" fmla="*/ 427245 h 753695"/>
              <a:gd name="connsiteX20" fmla="*/ 342630 w 753696"/>
              <a:gd name="connsiteY20" fmla="*/ 468999 h 753695"/>
              <a:gd name="connsiteX21" fmla="*/ 447796 w 753696"/>
              <a:gd name="connsiteY21" fmla="*/ 353232 h 753695"/>
              <a:gd name="connsiteX22" fmla="*/ 510503 w 753696"/>
              <a:gd name="connsiteY22" fmla="*/ 340721 h 753695"/>
              <a:gd name="connsiteX23" fmla="*/ 512714 w 753696"/>
              <a:gd name="connsiteY23" fmla="*/ 398655 h 753695"/>
              <a:gd name="connsiteX24" fmla="*/ 512714 w 753696"/>
              <a:gd name="connsiteY24" fmla="*/ 400464 h 753695"/>
              <a:gd name="connsiteX25" fmla="*/ 542862 w 753696"/>
              <a:gd name="connsiteY25" fmla="*/ 233847 h 753695"/>
              <a:gd name="connsiteX26" fmla="*/ 492615 w 753696"/>
              <a:gd name="connsiteY26" fmla="*/ 188424 h 753695"/>
              <a:gd name="connsiteX27" fmla="*/ 492615 w 753696"/>
              <a:gd name="connsiteY27" fmla="*/ 52256 h 753695"/>
              <a:gd name="connsiteX28" fmla="*/ 681240 w 753696"/>
              <a:gd name="connsiteY28" fmla="*/ 233847 h 753695"/>
              <a:gd name="connsiteX29" fmla="*/ 542862 w 753696"/>
              <a:gd name="connsiteY29" fmla="*/ 233847 h 753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753696" h="753695">
                <a:moveTo>
                  <a:pt x="720031" y="165311"/>
                </a:moveTo>
                <a:lnTo>
                  <a:pt x="654057" y="95368"/>
                </a:lnTo>
                <a:lnTo>
                  <a:pt x="597731" y="39092"/>
                </a:lnTo>
                <a:cubicBezTo>
                  <a:pt x="574015" y="14220"/>
                  <a:pt x="539445" y="-50"/>
                  <a:pt x="503117" y="0"/>
                </a:cubicBezTo>
                <a:lnTo>
                  <a:pt x="125264" y="0"/>
                </a:lnTo>
                <a:cubicBezTo>
                  <a:pt x="56075" y="0"/>
                  <a:pt x="0" y="50598"/>
                  <a:pt x="0" y="113055"/>
                </a:cubicBezTo>
                <a:lnTo>
                  <a:pt x="0" y="640641"/>
                </a:lnTo>
                <a:cubicBezTo>
                  <a:pt x="0" y="703097"/>
                  <a:pt x="56075" y="753696"/>
                  <a:pt x="125264" y="753696"/>
                </a:cubicBezTo>
                <a:lnTo>
                  <a:pt x="628432" y="753696"/>
                </a:lnTo>
                <a:cubicBezTo>
                  <a:pt x="697621" y="753696"/>
                  <a:pt x="753696" y="703097"/>
                  <a:pt x="753696" y="640641"/>
                </a:cubicBezTo>
                <a:lnTo>
                  <a:pt x="753696" y="240178"/>
                </a:lnTo>
                <a:cubicBezTo>
                  <a:pt x="752960" y="211719"/>
                  <a:pt x="740830" y="184747"/>
                  <a:pt x="720031" y="165311"/>
                </a:cubicBezTo>
                <a:close/>
                <a:moveTo>
                  <a:pt x="512714" y="400464"/>
                </a:moveTo>
                <a:lnTo>
                  <a:pt x="377350" y="551202"/>
                </a:lnTo>
                <a:cubicBezTo>
                  <a:pt x="369237" y="560122"/>
                  <a:pt x="357752" y="565227"/>
                  <a:pt x="345695" y="565272"/>
                </a:cubicBezTo>
                <a:cubicBezTo>
                  <a:pt x="333665" y="565573"/>
                  <a:pt x="322027" y="560987"/>
                  <a:pt x="313437" y="552560"/>
                </a:cubicBezTo>
                <a:lnTo>
                  <a:pt x="239976" y="477190"/>
                </a:lnTo>
                <a:cubicBezTo>
                  <a:pt x="227830" y="462067"/>
                  <a:pt x="230242" y="439960"/>
                  <a:pt x="245365" y="427813"/>
                </a:cubicBezTo>
                <a:cubicBezTo>
                  <a:pt x="245626" y="427603"/>
                  <a:pt x="245890" y="427397"/>
                  <a:pt x="246157" y="427195"/>
                </a:cubicBezTo>
                <a:cubicBezTo>
                  <a:pt x="262536" y="414407"/>
                  <a:pt x="285523" y="414427"/>
                  <a:pt x="301880" y="427245"/>
                </a:cubicBezTo>
                <a:lnTo>
                  <a:pt x="342630" y="468999"/>
                </a:lnTo>
                <a:lnTo>
                  <a:pt x="447796" y="353232"/>
                </a:lnTo>
                <a:cubicBezTo>
                  <a:pt x="459755" y="332279"/>
                  <a:pt x="489852" y="326300"/>
                  <a:pt x="510503" y="340721"/>
                </a:cubicBezTo>
                <a:cubicBezTo>
                  <a:pt x="531104" y="355141"/>
                  <a:pt x="532159" y="382928"/>
                  <a:pt x="512714" y="398655"/>
                </a:cubicBezTo>
                <a:lnTo>
                  <a:pt x="512714" y="400464"/>
                </a:lnTo>
                <a:close/>
                <a:moveTo>
                  <a:pt x="542862" y="233847"/>
                </a:moveTo>
                <a:cubicBezTo>
                  <a:pt x="515075" y="233847"/>
                  <a:pt x="492615" y="213497"/>
                  <a:pt x="492615" y="188424"/>
                </a:cubicBezTo>
                <a:lnTo>
                  <a:pt x="492615" y="52256"/>
                </a:lnTo>
                <a:lnTo>
                  <a:pt x="681240" y="233847"/>
                </a:lnTo>
                <a:lnTo>
                  <a:pt x="542862" y="233847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90000"/>
                  <a:lumOff val="10000"/>
                </a:schemeClr>
              </a:gs>
            </a:gsLst>
            <a:lin ang="5400000" scaled="1"/>
          </a:gradFill>
          <a:ln>
            <a:noFill/>
          </a:ln>
          <a:effectLst>
            <a:outerShdw blurRad="190500" dist="101600" dir="2700000" sx="99000" sy="99000" algn="tl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solidFill>
                <a:prstClr val="white"/>
              </a:solidFill>
              <a:latin typeface="HarmonyOS Sans SC" panose="00000500000000000000" charset="-122"/>
              <a:ea typeface="HarmonyOS Sans SC" panose="00000500000000000000" charset="-122"/>
            </a:endParaRPr>
          </a:p>
        </p:txBody>
      </p:sp>
      <p:sp>
        <p:nvSpPr>
          <p:cNvPr id="38" name="紫荆的职场Point20"/>
          <p:cNvSpPr/>
          <p:nvPr>
            <p:custDataLst>
              <p:tags r:id="rId14"/>
            </p:custDataLst>
          </p:nvPr>
        </p:nvSpPr>
        <p:spPr>
          <a:xfrm>
            <a:off x="7035931" y="3098762"/>
            <a:ext cx="777491" cy="754930"/>
          </a:xfrm>
          <a:custGeom>
            <a:avLst/>
            <a:gdLst>
              <a:gd name="connsiteX0" fmla="*/ 718582 w 777491"/>
              <a:gd name="connsiteY0" fmla="*/ 111841 h 754930"/>
              <a:gd name="connsiteX1" fmla="*/ 531248 w 777491"/>
              <a:gd name="connsiteY1" fmla="*/ 111841 h 754930"/>
              <a:gd name="connsiteX2" fmla="*/ 531248 w 777491"/>
              <a:gd name="connsiteY2" fmla="*/ 47533 h 754930"/>
              <a:gd name="connsiteX3" fmla="*/ 486511 w 777491"/>
              <a:gd name="connsiteY3" fmla="*/ 0 h 754930"/>
              <a:gd name="connsiteX4" fmla="*/ 293584 w 777491"/>
              <a:gd name="connsiteY4" fmla="*/ 0 h 754930"/>
              <a:gd name="connsiteX5" fmla="*/ 248847 w 777491"/>
              <a:gd name="connsiteY5" fmla="*/ 47533 h 754930"/>
              <a:gd name="connsiteX6" fmla="*/ 248847 w 777491"/>
              <a:gd name="connsiteY6" fmla="*/ 111841 h 754930"/>
              <a:gd name="connsiteX7" fmla="*/ 64309 w 777491"/>
              <a:gd name="connsiteY7" fmla="*/ 111841 h 754930"/>
              <a:gd name="connsiteX8" fmla="*/ 0 w 777491"/>
              <a:gd name="connsiteY8" fmla="*/ 178946 h 754930"/>
              <a:gd name="connsiteX9" fmla="*/ 0 w 777491"/>
              <a:gd name="connsiteY9" fmla="*/ 690622 h 754930"/>
              <a:gd name="connsiteX10" fmla="*/ 61513 w 777491"/>
              <a:gd name="connsiteY10" fmla="*/ 754931 h 754930"/>
              <a:gd name="connsiteX11" fmla="*/ 715786 w 777491"/>
              <a:gd name="connsiteY11" fmla="*/ 754931 h 754930"/>
              <a:gd name="connsiteX12" fmla="*/ 777299 w 777491"/>
              <a:gd name="connsiteY12" fmla="*/ 690622 h 754930"/>
              <a:gd name="connsiteX13" fmla="*/ 777299 w 777491"/>
              <a:gd name="connsiteY13" fmla="*/ 178946 h 754930"/>
              <a:gd name="connsiteX14" fmla="*/ 718582 w 777491"/>
              <a:gd name="connsiteY14" fmla="*/ 111841 h 754930"/>
              <a:gd name="connsiteX15" fmla="*/ 279604 w 777491"/>
              <a:gd name="connsiteY15" fmla="*/ 47533 h 754930"/>
              <a:gd name="connsiteX16" fmla="*/ 293584 w 777491"/>
              <a:gd name="connsiteY16" fmla="*/ 33552 h 754930"/>
              <a:gd name="connsiteX17" fmla="*/ 486511 w 777491"/>
              <a:gd name="connsiteY17" fmla="*/ 33552 h 754930"/>
              <a:gd name="connsiteX18" fmla="*/ 500491 w 777491"/>
              <a:gd name="connsiteY18" fmla="*/ 47533 h 754930"/>
              <a:gd name="connsiteX19" fmla="*/ 500491 w 777491"/>
              <a:gd name="connsiteY19" fmla="*/ 111841 h 754930"/>
              <a:gd name="connsiteX20" fmla="*/ 279604 w 777491"/>
              <a:gd name="connsiteY20" fmla="*/ 111841 h 754930"/>
              <a:gd name="connsiteX21" fmla="*/ 279604 w 777491"/>
              <a:gd name="connsiteY21" fmla="*/ 47533 h 754930"/>
              <a:gd name="connsiteX22" fmla="*/ 766115 w 777491"/>
              <a:gd name="connsiteY22" fmla="*/ 455754 h 754930"/>
              <a:gd name="connsiteX23" fmla="*/ 486511 w 777491"/>
              <a:gd name="connsiteY23" fmla="*/ 455754 h 754930"/>
              <a:gd name="connsiteX24" fmla="*/ 486511 w 777491"/>
              <a:gd name="connsiteY24" fmla="*/ 469735 h 754930"/>
              <a:gd name="connsiteX25" fmla="*/ 472531 w 777491"/>
              <a:gd name="connsiteY25" fmla="*/ 486511 h 754930"/>
              <a:gd name="connsiteX26" fmla="*/ 315952 w 777491"/>
              <a:gd name="connsiteY26" fmla="*/ 486511 h 754930"/>
              <a:gd name="connsiteX27" fmla="*/ 301973 w 777491"/>
              <a:gd name="connsiteY27" fmla="*/ 469735 h 754930"/>
              <a:gd name="connsiteX28" fmla="*/ 301973 w 777491"/>
              <a:gd name="connsiteY28" fmla="*/ 455754 h 754930"/>
              <a:gd name="connsiteX29" fmla="*/ 11184 w 777491"/>
              <a:gd name="connsiteY29" fmla="*/ 455754 h 754930"/>
              <a:gd name="connsiteX30" fmla="*/ 11184 w 777491"/>
              <a:gd name="connsiteY30" fmla="*/ 424998 h 754930"/>
              <a:gd name="connsiteX31" fmla="*/ 301973 w 777491"/>
              <a:gd name="connsiteY31" fmla="*/ 424998 h 754930"/>
              <a:gd name="connsiteX32" fmla="*/ 301973 w 777491"/>
              <a:gd name="connsiteY32" fmla="*/ 411018 h 754930"/>
              <a:gd name="connsiteX33" fmla="*/ 315952 w 777491"/>
              <a:gd name="connsiteY33" fmla="*/ 394242 h 754930"/>
              <a:gd name="connsiteX34" fmla="*/ 472531 w 777491"/>
              <a:gd name="connsiteY34" fmla="*/ 394242 h 754930"/>
              <a:gd name="connsiteX35" fmla="*/ 486511 w 777491"/>
              <a:gd name="connsiteY35" fmla="*/ 411018 h 754930"/>
              <a:gd name="connsiteX36" fmla="*/ 486511 w 777491"/>
              <a:gd name="connsiteY36" fmla="*/ 424998 h 754930"/>
              <a:gd name="connsiteX37" fmla="*/ 766115 w 777491"/>
              <a:gd name="connsiteY37" fmla="*/ 424998 h 754930"/>
              <a:gd name="connsiteX38" fmla="*/ 766115 w 777491"/>
              <a:gd name="connsiteY38" fmla="*/ 455754 h 7549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777491" h="754930">
                <a:moveTo>
                  <a:pt x="718582" y="111841"/>
                </a:moveTo>
                <a:lnTo>
                  <a:pt x="531248" y="111841"/>
                </a:lnTo>
                <a:lnTo>
                  <a:pt x="531248" y="47533"/>
                </a:lnTo>
                <a:cubicBezTo>
                  <a:pt x="531248" y="22368"/>
                  <a:pt x="511676" y="0"/>
                  <a:pt x="486511" y="0"/>
                </a:cubicBezTo>
                <a:lnTo>
                  <a:pt x="293584" y="0"/>
                </a:lnTo>
                <a:cubicBezTo>
                  <a:pt x="268420" y="0"/>
                  <a:pt x="248847" y="22368"/>
                  <a:pt x="248847" y="47533"/>
                </a:cubicBezTo>
                <a:lnTo>
                  <a:pt x="248847" y="111841"/>
                </a:lnTo>
                <a:lnTo>
                  <a:pt x="64309" y="111841"/>
                </a:lnTo>
                <a:cubicBezTo>
                  <a:pt x="27960" y="111841"/>
                  <a:pt x="0" y="142598"/>
                  <a:pt x="0" y="178946"/>
                </a:cubicBezTo>
                <a:lnTo>
                  <a:pt x="0" y="690622"/>
                </a:lnTo>
                <a:cubicBezTo>
                  <a:pt x="0" y="726971"/>
                  <a:pt x="27960" y="754931"/>
                  <a:pt x="61513" y="754931"/>
                </a:cubicBezTo>
                <a:lnTo>
                  <a:pt x="715786" y="754931"/>
                </a:lnTo>
                <a:cubicBezTo>
                  <a:pt x="749339" y="754931"/>
                  <a:pt x="777299" y="724174"/>
                  <a:pt x="777299" y="690622"/>
                </a:cubicBezTo>
                <a:lnTo>
                  <a:pt x="777299" y="178946"/>
                </a:lnTo>
                <a:cubicBezTo>
                  <a:pt x="780095" y="142598"/>
                  <a:pt x="752134" y="111841"/>
                  <a:pt x="718582" y="111841"/>
                </a:cubicBezTo>
                <a:close/>
                <a:moveTo>
                  <a:pt x="279604" y="47533"/>
                </a:moveTo>
                <a:cubicBezTo>
                  <a:pt x="279604" y="39145"/>
                  <a:pt x="285196" y="33552"/>
                  <a:pt x="293584" y="33552"/>
                </a:cubicBezTo>
                <a:lnTo>
                  <a:pt x="486511" y="33552"/>
                </a:lnTo>
                <a:cubicBezTo>
                  <a:pt x="494899" y="33552"/>
                  <a:pt x="500491" y="39145"/>
                  <a:pt x="500491" y="47533"/>
                </a:cubicBezTo>
                <a:lnTo>
                  <a:pt x="500491" y="111841"/>
                </a:lnTo>
                <a:lnTo>
                  <a:pt x="279604" y="111841"/>
                </a:lnTo>
                <a:lnTo>
                  <a:pt x="279604" y="47533"/>
                </a:lnTo>
                <a:close/>
                <a:moveTo>
                  <a:pt x="766115" y="455754"/>
                </a:moveTo>
                <a:lnTo>
                  <a:pt x="486511" y="455754"/>
                </a:lnTo>
                <a:lnTo>
                  <a:pt x="486511" y="469735"/>
                </a:lnTo>
                <a:cubicBezTo>
                  <a:pt x="486511" y="478123"/>
                  <a:pt x="480919" y="486511"/>
                  <a:pt x="472531" y="486511"/>
                </a:cubicBezTo>
                <a:lnTo>
                  <a:pt x="315952" y="486511"/>
                </a:lnTo>
                <a:cubicBezTo>
                  <a:pt x="307564" y="486511"/>
                  <a:pt x="301973" y="478123"/>
                  <a:pt x="301973" y="469735"/>
                </a:cubicBezTo>
                <a:lnTo>
                  <a:pt x="301973" y="455754"/>
                </a:lnTo>
                <a:lnTo>
                  <a:pt x="11184" y="455754"/>
                </a:lnTo>
                <a:lnTo>
                  <a:pt x="11184" y="424998"/>
                </a:lnTo>
                <a:lnTo>
                  <a:pt x="301973" y="424998"/>
                </a:lnTo>
                <a:lnTo>
                  <a:pt x="301973" y="411018"/>
                </a:lnTo>
                <a:cubicBezTo>
                  <a:pt x="301973" y="402630"/>
                  <a:pt x="307564" y="394242"/>
                  <a:pt x="315952" y="394242"/>
                </a:cubicBezTo>
                <a:lnTo>
                  <a:pt x="472531" y="394242"/>
                </a:lnTo>
                <a:cubicBezTo>
                  <a:pt x="480919" y="394242"/>
                  <a:pt x="486511" y="402630"/>
                  <a:pt x="486511" y="411018"/>
                </a:cubicBezTo>
                <a:lnTo>
                  <a:pt x="486511" y="424998"/>
                </a:lnTo>
                <a:lnTo>
                  <a:pt x="766115" y="424998"/>
                </a:lnTo>
                <a:lnTo>
                  <a:pt x="766115" y="455754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90000"/>
                  <a:lumOff val="10000"/>
                </a:schemeClr>
              </a:gs>
            </a:gsLst>
            <a:lin ang="5400000" scaled="1"/>
          </a:gradFill>
          <a:ln>
            <a:noFill/>
          </a:ln>
          <a:effectLst>
            <a:outerShdw blurRad="190500" dist="101600" dir="2700000" sx="99000" sy="99000" algn="tl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solidFill>
                <a:prstClr val="white"/>
              </a:solidFill>
              <a:latin typeface="HarmonyOS Sans SC" panose="00000500000000000000" charset="-122"/>
              <a:ea typeface="HarmonyOS Sans SC" panose="00000500000000000000" charset="-122"/>
            </a:endParaRPr>
          </a:p>
        </p:txBody>
      </p:sp>
      <p:grpSp>
        <p:nvGrpSpPr>
          <p:cNvPr id="44" name="紫荆的职场Point21"/>
          <p:cNvGrpSpPr/>
          <p:nvPr>
            <p:custDataLst>
              <p:tags r:id="rId15"/>
            </p:custDataLst>
          </p:nvPr>
        </p:nvGrpSpPr>
        <p:grpSpPr>
          <a:xfrm>
            <a:off x="9747808" y="3117988"/>
            <a:ext cx="656730" cy="716478"/>
            <a:chOff x="9704992" y="3124119"/>
            <a:chExt cx="742362" cy="809900"/>
          </a:xfrm>
        </p:grpSpPr>
        <p:sp>
          <p:nvSpPr>
            <p:cNvPr id="42" name="紫荆的职场Point21-1"/>
            <p:cNvSpPr/>
            <p:nvPr>
              <p:custDataLst>
                <p:tags r:id="rId16"/>
              </p:custDataLst>
            </p:nvPr>
          </p:nvSpPr>
          <p:spPr>
            <a:xfrm>
              <a:off x="9704992" y="3297233"/>
              <a:ext cx="742362" cy="636786"/>
            </a:xfrm>
            <a:custGeom>
              <a:avLst/>
              <a:gdLst>
                <a:gd name="connsiteX0" fmla="*/ 27596 w 1018512"/>
                <a:gd name="connsiteY0" fmla="*/ 92661 h 873665"/>
                <a:gd name="connsiteX1" fmla="*/ 157853 w 1018512"/>
                <a:gd name="connsiteY1" fmla="*/ 92661 h 873665"/>
                <a:gd name="connsiteX2" fmla="*/ 185449 w 1018512"/>
                <a:gd name="connsiteY2" fmla="*/ 65065 h 873665"/>
                <a:gd name="connsiteX3" fmla="*/ 185449 w 1018512"/>
                <a:gd name="connsiteY3" fmla="*/ 27596 h 873665"/>
                <a:gd name="connsiteX4" fmla="*/ 157853 w 1018512"/>
                <a:gd name="connsiteY4" fmla="*/ 0 h 873665"/>
                <a:gd name="connsiteX5" fmla="*/ 27596 w 1018512"/>
                <a:gd name="connsiteY5" fmla="*/ 0 h 873665"/>
                <a:gd name="connsiteX6" fmla="*/ 0 w 1018512"/>
                <a:gd name="connsiteY6" fmla="*/ 27596 h 873665"/>
                <a:gd name="connsiteX7" fmla="*/ 0 w 1018512"/>
                <a:gd name="connsiteY7" fmla="*/ 64939 h 873665"/>
                <a:gd name="connsiteX8" fmla="*/ 27596 w 1018512"/>
                <a:gd name="connsiteY8" fmla="*/ 92661 h 873665"/>
                <a:gd name="connsiteX9" fmla="*/ 994714 w 1018512"/>
                <a:gd name="connsiteY9" fmla="*/ 519889 h 873665"/>
                <a:gd name="connsiteX10" fmla="*/ 832684 w 1018512"/>
                <a:gd name="connsiteY10" fmla="*/ 429887 h 873665"/>
                <a:gd name="connsiteX11" fmla="*/ 787746 w 1018512"/>
                <a:gd name="connsiteY11" fmla="*/ 429887 h 873665"/>
                <a:gd name="connsiteX12" fmla="*/ 625715 w 1018512"/>
                <a:gd name="connsiteY12" fmla="*/ 519889 h 873665"/>
                <a:gd name="connsiteX13" fmla="*/ 601917 w 1018512"/>
                <a:gd name="connsiteY13" fmla="*/ 560397 h 873665"/>
                <a:gd name="connsiteX14" fmla="*/ 601917 w 1018512"/>
                <a:gd name="connsiteY14" fmla="*/ 737364 h 873665"/>
                <a:gd name="connsiteX15" fmla="*/ 625715 w 1018512"/>
                <a:gd name="connsiteY15" fmla="*/ 777872 h 873665"/>
                <a:gd name="connsiteX16" fmla="*/ 787746 w 1018512"/>
                <a:gd name="connsiteY16" fmla="*/ 867875 h 873665"/>
                <a:gd name="connsiteX17" fmla="*/ 832684 w 1018512"/>
                <a:gd name="connsiteY17" fmla="*/ 867875 h 873665"/>
                <a:gd name="connsiteX18" fmla="*/ 994714 w 1018512"/>
                <a:gd name="connsiteY18" fmla="*/ 777872 h 873665"/>
                <a:gd name="connsiteX19" fmla="*/ 1018512 w 1018512"/>
                <a:gd name="connsiteY19" fmla="*/ 737364 h 873665"/>
                <a:gd name="connsiteX20" fmla="*/ 1018512 w 1018512"/>
                <a:gd name="connsiteY20" fmla="*/ 560397 h 873665"/>
                <a:gd name="connsiteX21" fmla="*/ 994714 w 1018512"/>
                <a:gd name="connsiteY21" fmla="*/ 519889 h 873665"/>
                <a:gd name="connsiteX22" fmla="*/ 810151 w 1018512"/>
                <a:gd name="connsiteY22" fmla="*/ 718376 h 873665"/>
                <a:gd name="connsiteX23" fmla="*/ 740655 w 1018512"/>
                <a:gd name="connsiteY23" fmla="*/ 648881 h 873665"/>
                <a:gd name="connsiteX24" fmla="*/ 810151 w 1018512"/>
                <a:gd name="connsiteY24" fmla="*/ 579385 h 873665"/>
                <a:gd name="connsiteX25" fmla="*/ 879647 w 1018512"/>
                <a:gd name="connsiteY25" fmla="*/ 648881 h 873665"/>
                <a:gd name="connsiteX26" fmla="*/ 810151 w 1018512"/>
                <a:gd name="connsiteY26" fmla="*/ 718376 h 873665"/>
                <a:gd name="connsiteX27" fmla="*/ 157853 w 1018512"/>
                <a:gd name="connsiteY27" fmla="*/ 648248 h 873665"/>
                <a:gd name="connsiteX28" fmla="*/ 185449 w 1018512"/>
                <a:gd name="connsiteY28" fmla="*/ 620652 h 873665"/>
                <a:gd name="connsiteX29" fmla="*/ 185449 w 1018512"/>
                <a:gd name="connsiteY29" fmla="*/ 583182 h 873665"/>
                <a:gd name="connsiteX30" fmla="*/ 157853 w 1018512"/>
                <a:gd name="connsiteY30" fmla="*/ 555587 h 873665"/>
                <a:gd name="connsiteX31" fmla="*/ 27596 w 1018512"/>
                <a:gd name="connsiteY31" fmla="*/ 555587 h 873665"/>
                <a:gd name="connsiteX32" fmla="*/ 0 w 1018512"/>
                <a:gd name="connsiteY32" fmla="*/ 583182 h 873665"/>
                <a:gd name="connsiteX33" fmla="*/ 0 w 1018512"/>
                <a:gd name="connsiteY33" fmla="*/ 620652 h 873665"/>
                <a:gd name="connsiteX34" fmla="*/ 27596 w 1018512"/>
                <a:gd name="connsiteY34" fmla="*/ 648248 h 873665"/>
                <a:gd name="connsiteX35" fmla="*/ 157853 w 1018512"/>
                <a:gd name="connsiteY35" fmla="*/ 648248 h 87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018512" h="873665">
                  <a:moveTo>
                    <a:pt x="27596" y="92661"/>
                  </a:moveTo>
                  <a:lnTo>
                    <a:pt x="157853" y="92661"/>
                  </a:lnTo>
                  <a:cubicBezTo>
                    <a:pt x="173043" y="92661"/>
                    <a:pt x="185449" y="80382"/>
                    <a:pt x="185449" y="65065"/>
                  </a:cubicBezTo>
                  <a:lnTo>
                    <a:pt x="185449" y="27596"/>
                  </a:lnTo>
                  <a:cubicBezTo>
                    <a:pt x="185449" y="12405"/>
                    <a:pt x="173170" y="0"/>
                    <a:pt x="157853" y="0"/>
                  </a:cubicBezTo>
                  <a:lnTo>
                    <a:pt x="27596" y="0"/>
                  </a:lnTo>
                  <a:cubicBezTo>
                    <a:pt x="12405" y="0"/>
                    <a:pt x="0" y="12405"/>
                    <a:pt x="0" y="27596"/>
                  </a:cubicBezTo>
                  <a:lnTo>
                    <a:pt x="0" y="64939"/>
                  </a:lnTo>
                  <a:cubicBezTo>
                    <a:pt x="0" y="80382"/>
                    <a:pt x="12405" y="92661"/>
                    <a:pt x="27596" y="92661"/>
                  </a:cubicBezTo>
                  <a:close/>
                  <a:moveTo>
                    <a:pt x="994714" y="519889"/>
                  </a:moveTo>
                  <a:lnTo>
                    <a:pt x="832684" y="429887"/>
                  </a:lnTo>
                  <a:cubicBezTo>
                    <a:pt x="818759" y="422165"/>
                    <a:pt x="801670" y="422165"/>
                    <a:pt x="787746" y="429887"/>
                  </a:cubicBezTo>
                  <a:lnTo>
                    <a:pt x="625715" y="519889"/>
                  </a:lnTo>
                  <a:cubicBezTo>
                    <a:pt x="611031" y="527991"/>
                    <a:pt x="601917" y="543561"/>
                    <a:pt x="601917" y="560397"/>
                  </a:cubicBezTo>
                  <a:lnTo>
                    <a:pt x="601917" y="737364"/>
                  </a:lnTo>
                  <a:cubicBezTo>
                    <a:pt x="601917" y="754200"/>
                    <a:pt x="611031" y="769644"/>
                    <a:pt x="625715" y="777872"/>
                  </a:cubicBezTo>
                  <a:lnTo>
                    <a:pt x="787746" y="867875"/>
                  </a:lnTo>
                  <a:cubicBezTo>
                    <a:pt x="801670" y="875596"/>
                    <a:pt x="818759" y="875596"/>
                    <a:pt x="832684" y="867875"/>
                  </a:cubicBezTo>
                  <a:lnTo>
                    <a:pt x="994714" y="777872"/>
                  </a:lnTo>
                  <a:cubicBezTo>
                    <a:pt x="1009398" y="769770"/>
                    <a:pt x="1018512" y="754200"/>
                    <a:pt x="1018512" y="737364"/>
                  </a:cubicBezTo>
                  <a:lnTo>
                    <a:pt x="1018512" y="560397"/>
                  </a:lnTo>
                  <a:cubicBezTo>
                    <a:pt x="1018512" y="543561"/>
                    <a:pt x="1009398" y="528117"/>
                    <a:pt x="994714" y="519889"/>
                  </a:cubicBezTo>
                  <a:close/>
                  <a:moveTo>
                    <a:pt x="810151" y="718376"/>
                  </a:moveTo>
                  <a:cubicBezTo>
                    <a:pt x="771796" y="718376"/>
                    <a:pt x="740655" y="687236"/>
                    <a:pt x="740655" y="648881"/>
                  </a:cubicBezTo>
                  <a:cubicBezTo>
                    <a:pt x="740655" y="610525"/>
                    <a:pt x="771796" y="579385"/>
                    <a:pt x="810151" y="579385"/>
                  </a:cubicBezTo>
                  <a:cubicBezTo>
                    <a:pt x="848507" y="579385"/>
                    <a:pt x="879647" y="610525"/>
                    <a:pt x="879647" y="648881"/>
                  </a:cubicBezTo>
                  <a:cubicBezTo>
                    <a:pt x="879647" y="687236"/>
                    <a:pt x="848507" y="718376"/>
                    <a:pt x="810151" y="718376"/>
                  </a:cubicBezTo>
                  <a:close/>
                  <a:moveTo>
                    <a:pt x="157853" y="648248"/>
                  </a:moveTo>
                  <a:cubicBezTo>
                    <a:pt x="173043" y="648248"/>
                    <a:pt x="185449" y="635969"/>
                    <a:pt x="185449" y="620652"/>
                  </a:cubicBezTo>
                  <a:lnTo>
                    <a:pt x="185449" y="583182"/>
                  </a:lnTo>
                  <a:cubicBezTo>
                    <a:pt x="185449" y="567992"/>
                    <a:pt x="173170" y="555587"/>
                    <a:pt x="157853" y="555587"/>
                  </a:cubicBezTo>
                  <a:lnTo>
                    <a:pt x="27596" y="555587"/>
                  </a:lnTo>
                  <a:cubicBezTo>
                    <a:pt x="12405" y="555587"/>
                    <a:pt x="0" y="567992"/>
                    <a:pt x="0" y="583182"/>
                  </a:cubicBezTo>
                  <a:lnTo>
                    <a:pt x="0" y="620652"/>
                  </a:lnTo>
                  <a:cubicBezTo>
                    <a:pt x="0" y="635842"/>
                    <a:pt x="12405" y="648248"/>
                    <a:pt x="27596" y="648248"/>
                  </a:cubicBezTo>
                  <a:lnTo>
                    <a:pt x="157853" y="648248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1">
                    <a:lumMod val="90000"/>
                    <a:lumOff val="10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190500" dist="101600" dir="2700000" sx="99000" sy="99000" algn="tl" rotWithShape="0">
                <a:schemeClr val="accent1">
                  <a:alpha val="1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dirty="0">
                <a:solidFill>
                  <a:prstClr val="white"/>
                </a:solidFill>
                <a:latin typeface="HarmonyOS Sans SC" panose="00000500000000000000" charset="-122"/>
                <a:ea typeface="HarmonyOS Sans SC" panose="00000500000000000000" charset="-122"/>
              </a:endParaRPr>
            </a:p>
          </p:txBody>
        </p:sp>
        <p:sp>
          <p:nvSpPr>
            <p:cNvPr id="43" name="紫荆的职场Point21-2"/>
            <p:cNvSpPr/>
            <p:nvPr>
              <p:custDataLst>
                <p:tags r:id="rId17"/>
              </p:custDataLst>
            </p:nvPr>
          </p:nvSpPr>
          <p:spPr>
            <a:xfrm>
              <a:off x="9738779" y="3124119"/>
              <a:ext cx="674916" cy="809900"/>
            </a:xfrm>
            <a:custGeom>
              <a:avLst/>
              <a:gdLst>
                <a:gd name="connsiteX0" fmla="*/ 575461 w 925977"/>
                <a:gd name="connsiteY0" fmla="*/ 1060159 h 1111173"/>
                <a:gd name="connsiteX1" fmla="*/ 556979 w 925977"/>
                <a:gd name="connsiteY1" fmla="*/ 1049526 h 1111173"/>
                <a:gd name="connsiteX2" fmla="*/ 509256 w 925977"/>
                <a:gd name="connsiteY2" fmla="*/ 969017 h 1111173"/>
                <a:gd name="connsiteX3" fmla="*/ 509256 w 925977"/>
                <a:gd name="connsiteY3" fmla="*/ 791670 h 1111173"/>
                <a:gd name="connsiteX4" fmla="*/ 556979 w 925977"/>
                <a:gd name="connsiteY4" fmla="*/ 710655 h 1111173"/>
                <a:gd name="connsiteX5" fmla="*/ 719009 w 925977"/>
                <a:gd name="connsiteY5" fmla="*/ 620905 h 1111173"/>
                <a:gd name="connsiteX6" fmla="*/ 763947 w 925977"/>
                <a:gd name="connsiteY6" fmla="*/ 609386 h 1111173"/>
                <a:gd name="connsiteX7" fmla="*/ 808885 w 925977"/>
                <a:gd name="connsiteY7" fmla="*/ 620905 h 1111173"/>
                <a:gd name="connsiteX8" fmla="*/ 884837 w 925977"/>
                <a:gd name="connsiteY8" fmla="*/ 663058 h 1111173"/>
                <a:gd name="connsiteX9" fmla="*/ 925978 w 925977"/>
                <a:gd name="connsiteY9" fmla="*/ 639007 h 1111173"/>
                <a:gd name="connsiteX10" fmla="*/ 925978 w 925977"/>
                <a:gd name="connsiteY10" fmla="*/ 46331 h 1111173"/>
                <a:gd name="connsiteX11" fmla="*/ 879647 w 925977"/>
                <a:gd name="connsiteY11" fmla="*/ 0 h 1111173"/>
                <a:gd name="connsiteX12" fmla="*/ 46331 w 925977"/>
                <a:gd name="connsiteY12" fmla="*/ 0 h 1111173"/>
                <a:gd name="connsiteX13" fmla="*/ 0 w 925977"/>
                <a:gd name="connsiteY13" fmla="*/ 46331 h 1111173"/>
                <a:gd name="connsiteX14" fmla="*/ 0 w 925977"/>
                <a:gd name="connsiteY14" fmla="*/ 138865 h 1111173"/>
                <a:gd name="connsiteX15" fmla="*/ 46331 w 925977"/>
                <a:gd name="connsiteY15" fmla="*/ 185196 h 1111173"/>
                <a:gd name="connsiteX16" fmla="*/ 138865 w 925977"/>
                <a:gd name="connsiteY16" fmla="*/ 185196 h 1111173"/>
                <a:gd name="connsiteX17" fmla="*/ 185196 w 925977"/>
                <a:gd name="connsiteY17" fmla="*/ 231526 h 1111173"/>
                <a:gd name="connsiteX18" fmla="*/ 185196 w 925977"/>
                <a:gd name="connsiteY18" fmla="*/ 323681 h 1111173"/>
                <a:gd name="connsiteX19" fmla="*/ 138865 w 925977"/>
                <a:gd name="connsiteY19" fmla="*/ 370391 h 1111173"/>
                <a:gd name="connsiteX20" fmla="*/ 46331 w 925977"/>
                <a:gd name="connsiteY20" fmla="*/ 370391 h 1111173"/>
                <a:gd name="connsiteX21" fmla="*/ 0 w 925977"/>
                <a:gd name="connsiteY21" fmla="*/ 416722 h 1111173"/>
                <a:gd name="connsiteX22" fmla="*/ 0 w 925977"/>
                <a:gd name="connsiteY22" fmla="*/ 694452 h 1111173"/>
                <a:gd name="connsiteX23" fmla="*/ 46331 w 925977"/>
                <a:gd name="connsiteY23" fmla="*/ 740782 h 1111173"/>
                <a:gd name="connsiteX24" fmla="*/ 138865 w 925977"/>
                <a:gd name="connsiteY24" fmla="*/ 740782 h 1111173"/>
                <a:gd name="connsiteX25" fmla="*/ 185196 w 925977"/>
                <a:gd name="connsiteY25" fmla="*/ 787113 h 1111173"/>
                <a:gd name="connsiteX26" fmla="*/ 185196 w 925977"/>
                <a:gd name="connsiteY26" fmla="*/ 879267 h 1111173"/>
                <a:gd name="connsiteX27" fmla="*/ 138865 w 925977"/>
                <a:gd name="connsiteY27" fmla="*/ 925978 h 1111173"/>
                <a:gd name="connsiteX28" fmla="*/ 46331 w 925977"/>
                <a:gd name="connsiteY28" fmla="*/ 925978 h 1111173"/>
                <a:gd name="connsiteX29" fmla="*/ 0 w 925977"/>
                <a:gd name="connsiteY29" fmla="*/ 972308 h 1111173"/>
                <a:gd name="connsiteX30" fmla="*/ 0 w 925977"/>
                <a:gd name="connsiteY30" fmla="*/ 1064843 h 1111173"/>
                <a:gd name="connsiteX31" fmla="*/ 46331 w 925977"/>
                <a:gd name="connsiteY31" fmla="*/ 1111173 h 1111173"/>
                <a:gd name="connsiteX32" fmla="*/ 560144 w 925977"/>
                <a:gd name="connsiteY32" fmla="*/ 1111173 h 1111173"/>
                <a:gd name="connsiteX33" fmla="*/ 587866 w 925977"/>
                <a:gd name="connsiteY33" fmla="*/ 1083451 h 1111173"/>
                <a:gd name="connsiteX34" fmla="*/ 575461 w 925977"/>
                <a:gd name="connsiteY34" fmla="*/ 1060159 h 1111173"/>
                <a:gd name="connsiteX35" fmla="*/ 277730 w 925977"/>
                <a:gd name="connsiteY35" fmla="*/ 212791 h 1111173"/>
                <a:gd name="connsiteX36" fmla="*/ 305326 w 925977"/>
                <a:gd name="connsiteY36" fmla="*/ 185196 h 1111173"/>
                <a:gd name="connsiteX37" fmla="*/ 759390 w 925977"/>
                <a:gd name="connsiteY37" fmla="*/ 185196 h 1111173"/>
                <a:gd name="connsiteX38" fmla="*/ 786986 w 925977"/>
                <a:gd name="connsiteY38" fmla="*/ 212791 h 1111173"/>
                <a:gd name="connsiteX39" fmla="*/ 786986 w 925977"/>
                <a:gd name="connsiteY39" fmla="*/ 250134 h 1111173"/>
                <a:gd name="connsiteX40" fmla="*/ 759390 w 925977"/>
                <a:gd name="connsiteY40" fmla="*/ 277730 h 1111173"/>
                <a:gd name="connsiteX41" fmla="*/ 305326 w 925977"/>
                <a:gd name="connsiteY41" fmla="*/ 277730 h 1111173"/>
                <a:gd name="connsiteX42" fmla="*/ 277730 w 925977"/>
                <a:gd name="connsiteY42" fmla="*/ 250134 h 1111173"/>
                <a:gd name="connsiteX43" fmla="*/ 277730 w 925977"/>
                <a:gd name="connsiteY43" fmla="*/ 212791 h 1111173"/>
                <a:gd name="connsiteX44" fmla="*/ 277730 w 925977"/>
                <a:gd name="connsiteY44" fmla="*/ 443811 h 1111173"/>
                <a:gd name="connsiteX45" fmla="*/ 305326 w 925977"/>
                <a:gd name="connsiteY45" fmla="*/ 416215 h 1111173"/>
                <a:gd name="connsiteX46" fmla="*/ 759390 w 925977"/>
                <a:gd name="connsiteY46" fmla="*/ 416215 h 1111173"/>
                <a:gd name="connsiteX47" fmla="*/ 786986 w 925977"/>
                <a:gd name="connsiteY47" fmla="*/ 443811 h 1111173"/>
                <a:gd name="connsiteX48" fmla="*/ 786986 w 925977"/>
                <a:gd name="connsiteY48" fmla="*/ 481154 h 1111173"/>
                <a:gd name="connsiteX49" fmla="*/ 759390 w 925977"/>
                <a:gd name="connsiteY49" fmla="*/ 508750 h 1111173"/>
                <a:gd name="connsiteX50" fmla="*/ 305326 w 925977"/>
                <a:gd name="connsiteY50" fmla="*/ 508750 h 1111173"/>
                <a:gd name="connsiteX51" fmla="*/ 277730 w 925977"/>
                <a:gd name="connsiteY51" fmla="*/ 481154 h 1111173"/>
                <a:gd name="connsiteX52" fmla="*/ 277730 w 925977"/>
                <a:gd name="connsiteY52" fmla="*/ 443811 h 1111173"/>
                <a:gd name="connsiteX53" fmla="*/ 462925 w 925977"/>
                <a:gd name="connsiteY53" fmla="*/ 713186 h 1111173"/>
                <a:gd name="connsiteX54" fmla="*/ 435330 w 925977"/>
                <a:gd name="connsiteY54" fmla="*/ 740782 h 1111173"/>
                <a:gd name="connsiteX55" fmla="*/ 305326 w 925977"/>
                <a:gd name="connsiteY55" fmla="*/ 740782 h 1111173"/>
                <a:gd name="connsiteX56" fmla="*/ 277730 w 925977"/>
                <a:gd name="connsiteY56" fmla="*/ 713186 h 1111173"/>
                <a:gd name="connsiteX57" fmla="*/ 277730 w 925977"/>
                <a:gd name="connsiteY57" fmla="*/ 675843 h 1111173"/>
                <a:gd name="connsiteX58" fmla="*/ 305326 w 925977"/>
                <a:gd name="connsiteY58" fmla="*/ 648248 h 1111173"/>
                <a:gd name="connsiteX59" fmla="*/ 435330 w 925977"/>
                <a:gd name="connsiteY59" fmla="*/ 648248 h 1111173"/>
                <a:gd name="connsiteX60" fmla="*/ 462925 w 925977"/>
                <a:gd name="connsiteY60" fmla="*/ 675843 h 1111173"/>
                <a:gd name="connsiteX61" fmla="*/ 462925 w 925977"/>
                <a:gd name="connsiteY61" fmla="*/ 713186 h 1111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25977" h="1111173">
                  <a:moveTo>
                    <a:pt x="575461" y="1060159"/>
                  </a:moveTo>
                  <a:lnTo>
                    <a:pt x="556979" y="1049526"/>
                  </a:lnTo>
                  <a:cubicBezTo>
                    <a:pt x="527358" y="1033323"/>
                    <a:pt x="509256" y="1002309"/>
                    <a:pt x="509256" y="969017"/>
                  </a:cubicBezTo>
                  <a:lnTo>
                    <a:pt x="509256" y="791670"/>
                  </a:lnTo>
                  <a:cubicBezTo>
                    <a:pt x="509256" y="758378"/>
                    <a:pt x="527358" y="727364"/>
                    <a:pt x="556979" y="710655"/>
                  </a:cubicBezTo>
                  <a:lnTo>
                    <a:pt x="719009" y="620905"/>
                  </a:lnTo>
                  <a:cubicBezTo>
                    <a:pt x="732427" y="613057"/>
                    <a:pt x="748124" y="609386"/>
                    <a:pt x="763947" y="609386"/>
                  </a:cubicBezTo>
                  <a:cubicBezTo>
                    <a:pt x="779644" y="609386"/>
                    <a:pt x="794961" y="613057"/>
                    <a:pt x="808885" y="620905"/>
                  </a:cubicBezTo>
                  <a:lnTo>
                    <a:pt x="884837" y="663058"/>
                  </a:lnTo>
                  <a:cubicBezTo>
                    <a:pt x="903319" y="673185"/>
                    <a:pt x="925978" y="659767"/>
                    <a:pt x="925978" y="639007"/>
                  </a:cubicBezTo>
                  <a:lnTo>
                    <a:pt x="925978" y="46331"/>
                  </a:lnTo>
                  <a:cubicBezTo>
                    <a:pt x="925978" y="20887"/>
                    <a:pt x="905091" y="0"/>
                    <a:pt x="879647" y="0"/>
                  </a:cubicBezTo>
                  <a:lnTo>
                    <a:pt x="46331" y="0"/>
                  </a:lnTo>
                  <a:cubicBezTo>
                    <a:pt x="20887" y="0"/>
                    <a:pt x="0" y="20887"/>
                    <a:pt x="0" y="46331"/>
                  </a:cubicBezTo>
                  <a:lnTo>
                    <a:pt x="0" y="138865"/>
                  </a:lnTo>
                  <a:cubicBezTo>
                    <a:pt x="0" y="164309"/>
                    <a:pt x="20887" y="185196"/>
                    <a:pt x="46331" y="185196"/>
                  </a:cubicBezTo>
                  <a:lnTo>
                    <a:pt x="138865" y="185196"/>
                  </a:lnTo>
                  <a:cubicBezTo>
                    <a:pt x="164309" y="185196"/>
                    <a:pt x="185196" y="206082"/>
                    <a:pt x="185196" y="231526"/>
                  </a:cubicBezTo>
                  <a:lnTo>
                    <a:pt x="185196" y="323681"/>
                  </a:lnTo>
                  <a:cubicBezTo>
                    <a:pt x="185196" y="349631"/>
                    <a:pt x="164309" y="370391"/>
                    <a:pt x="138865" y="370391"/>
                  </a:cubicBezTo>
                  <a:lnTo>
                    <a:pt x="46331" y="370391"/>
                  </a:lnTo>
                  <a:cubicBezTo>
                    <a:pt x="20887" y="370391"/>
                    <a:pt x="0" y="391278"/>
                    <a:pt x="0" y="416722"/>
                  </a:cubicBezTo>
                  <a:lnTo>
                    <a:pt x="0" y="694452"/>
                  </a:lnTo>
                  <a:cubicBezTo>
                    <a:pt x="0" y="719895"/>
                    <a:pt x="20887" y="740782"/>
                    <a:pt x="46331" y="740782"/>
                  </a:cubicBezTo>
                  <a:lnTo>
                    <a:pt x="138865" y="740782"/>
                  </a:lnTo>
                  <a:cubicBezTo>
                    <a:pt x="164309" y="740782"/>
                    <a:pt x="185196" y="761669"/>
                    <a:pt x="185196" y="787113"/>
                  </a:cubicBezTo>
                  <a:lnTo>
                    <a:pt x="185196" y="879267"/>
                  </a:lnTo>
                  <a:cubicBezTo>
                    <a:pt x="185196" y="905217"/>
                    <a:pt x="164309" y="925978"/>
                    <a:pt x="138865" y="925978"/>
                  </a:cubicBezTo>
                  <a:lnTo>
                    <a:pt x="46331" y="925978"/>
                  </a:lnTo>
                  <a:cubicBezTo>
                    <a:pt x="20887" y="925978"/>
                    <a:pt x="0" y="946864"/>
                    <a:pt x="0" y="972308"/>
                  </a:cubicBezTo>
                  <a:lnTo>
                    <a:pt x="0" y="1064843"/>
                  </a:lnTo>
                  <a:cubicBezTo>
                    <a:pt x="0" y="1090286"/>
                    <a:pt x="20887" y="1111173"/>
                    <a:pt x="46331" y="1111173"/>
                  </a:cubicBezTo>
                  <a:lnTo>
                    <a:pt x="560144" y="1111173"/>
                  </a:lnTo>
                  <a:cubicBezTo>
                    <a:pt x="575461" y="1111173"/>
                    <a:pt x="587866" y="1098641"/>
                    <a:pt x="587866" y="1083451"/>
                  </a:cubicBezTo>
                  <a:cubicBezTo>
                    <a:pt x="587866" y="1073577"/>
                    <a:pt x="582803" y="1065349"/>
                    <a:pt x="575461" y="1060159"/>
                  </a:cubicBezTo>
                  <a:close/>
                  <a:moveTo>
                    <a:pt x="277730" y="212791"/>
                  </a:moveTo>
                  <a:cubicBezTo>
                    <a:pt x="277730" y="197601"/>
                    <a:pt x="290135" y="185196"/>
                    <a:pt x="305326" y="185196"/>
                  </a:cubicBezTo>
                  <a:lnTo>
                    <a:pt x="759390" y="185196"/>
                  </a:lnTo>
                  <a:cubicBezTo>
                    <a:pt x="774581" y="185196"/>
                    <a:pt x="786986" y="197601"/>
                    <a:pt x="786986" y="212791"/>
                  </a:cubicBezTo>
                  <a:lnTo>
                    <a:pt x="786986" y="250134"/>
                  </a:lnTo>
                  <a:cubicBezTo>
                    <a:pt x="786986" y="265325"/>
                    <a:pt x="774581" y="277730"/>
                    <a:pt x="759390" y="277730"/>
                  </a:cubicBezTo>
                  <a:lnTo>
                    <a:pt x="305326" y="277730"/>
                  </a:lnTo>
                  <a:cubicBezTo>
                    <a:pt x="290135" y="277730"/>
                    <a:pt x="277730" y="265325"/>
                    <a:pt x="277730" y="250134"/>
                  </a:cubicBezTo>
                  <a:lnTo>
                    <a:pt x="277730" y="212791"/>
                  </a:lnTo>
                  <a:close/>
                  <a:moveTo>
                    <a:pt x="277730" y="443811"/>
                  </a:moveTo>
                  <a:cubicBezTo>
                    <a:pt x="277730" y="428621"/>
                    <a:pt x="290135" y="416215"/>
                    <a:pt x="305326" y="416215"/>
                  </a:cubicBezTo>
                  <a:lnTo>
                    <a:pt x="759390" y="416215"/>
                  </a:lnTo>
                  <a:cubicBezTo>
                    <a:pt x="774581" y="416215"/>
                    <a:pt x="786986" y="428621"/>
                    <a:pt x="786986" y="443811"/>
                  </a:cubicBezTo>
                  <a:lnTo>
                    <a:pt x="786986" y="481154"/>
                  </a:lnTo>
                  <a:cubicBezTo>
                    <a:pt x="786986" y="496344"/>
                    <a:pt x="774581" y="508750"/>
                    <a:pt x="759390" y="508750"/>
                  </a:cubicBezTo>
                  <a:lnTo>
                    <a:pt x="305326" y="508750"/>
                  </a:lnTo>
                  <a:cubicBezTo>
                    <a:pt x="290135" y="508750"/>
                    <a:pt x="277730" y="496344"/>
                    <a:pt x="277730" y="481154"/>
                  </a:cubicBezTo>
                  <a:lnTo>
                    <a:pt x="277730" y="443811"/>
                  </a:lnTo>
                  <a:close/>
                  <a:moveTo>
                    <a:pt x="462925" y="713186"/>
                  </a:moveTo>
                  <a:cubicBezTo>
                    <a:pt x="462925" y="728377"/>
                    <a:pt x="450520" y="740782"/>
                    <a:pt x="435330" y="740782"/>
                  </a:cubicBezTo>
                  <a:lnTo>
                    <a:pt x="305326" y="740782"/>
                  </a:lnTo>
                  <a:cubicBezTo>
                    <a:pt x="290135" y="740782"/>
                    <a:pt x="277730" y="728377"/>
                    <a:pt x="277730" y="713186"/>
                  </a:cubicBezTo>
                  <a:lnTo>
                    <a:pt x="277730" y="675843"/>
                  </a:lnTo>
                  <a:cubicBezTo>
                    <a:pt x="277730" y="660653"/>
                    <a:pt x="290135" y="648248"/>
                    <a:pt x="305326" y="648248"/>
                  </a:cubicBezTo>
                  <a:lnTo>
                    <a:pt x="435330" y="648248"/>
                  </a:lnTo>
                  <a:cubicBezTo>
                    <a:pt x="450520" y="648248"/>
                    <a:pt x="462925" y="660653"/>
                    <a:pt x="462925" y="675843"/>
                  </a:cubicBezTo>
                  <a:lnTo>
                    <a:pt x="462925" y="71318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1">
                    <a:lumMod val="90000"/>
                    <a:lumOff val="10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190500" dist="101600" dir="2700000" sx="99000" sy="99000" algn="tl" rotWithShape="0">
                <a:schemeClr val="accent1">
                  <a:alpha val="1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dirty="0">
                <a:solidFill>
                  <a:prstClr val="white"/>
                </a:solidFill>
                <a:latin typeface="HarmonyOS Sans SC" panose="00000500000000000000" charset="-122"/>
                <a:ea typeface="HarmonyOS Sans SC" panose="00000500000000000000" charset="-122"/>
              </a:endParaRPr>
            </a:p>
          </p:txBody>
        </p:sp>
      </p:grpSp>
      <p:sp>
        <p:nvSpPr>
          <p:cNvPr id="47" name="紫荆的职场Point22"/>
          <p:cNvSpPr txBox="1"/>
          <p:nvPr/>
        </p:nvSpPr>
        <p:spPr>
          <a:xfrm>
            <a:off x="3142754" y="308086"/>
            <a:ext cx="59064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 dirty="0">
                <a:solidFill>
                  <a:schemeClr val="bg1">
                    <a:alpha val="15000"/>
                  </a:schemeClr>
                </a:solidFill>
                <a:effectLst>
                  <a:outerShdw blurRad="254000" sx="97000" sy="97000" algn="ctr" rotWithShape="0">
                    <a:schemeClr val="accent1">
                      <a:alpha val="20000"/>
                    </a:schemeClr>
                  </a:outerShdw>
                </a:effectLst>
                <a:latin typeface="+mj-ea"/>
                <a:ea typeface="+mj-ea"/>
              </a:rPr>
              <a:t>CONTENTS</a:t>
            </a:r>
            <a:endParaRPr lang="en-US" altLang="zh-CN" sz="7200" dirty="0">
              <a:solidFill>
                <a:schemeClr val="bg1">
                  <a:alpha val="15000"/>
                </a:schemeClr>
              </a:solidFill>
              <a:effectLst>
                <a:outerShdw blurRad="254000" sx="97000" sy="97000" algn="ctr" rotWithShape="0">
                  <a:schemeClr val="accent1">
                    <a:alpha val="20000"/>
                  </a:scheme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6" name="紫荆的职场Point23"/>
          <p:cNvSpPr txBox="1"/>
          <p:nvPr/>
        </p:nvSpPr>
        <p:spPr>
          <a:xfrm>
            <a:off x="4908408" y="685800"/>
            <a:ext cx="237518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8000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254000" sx="97000" sy="97000" algn="ctr" rotWithShape="0">
                    <a:schemeClr val="accent1">
                      <a:alpha val="20000"/>
                    </a:schemeClr>
                  </a:outerShdw>
                </a:effectLst>
                <a:latin typeface="+mj-ea"/>
                <a:ea typeface="+mj-ea"/>
              </a:rPr>
              <a:t>目录</a:t>
            </a:r>
            <a:endParaRPr lang="en-US" altLang="zh-CN" sz="8000" dirty="0">
              <a:solidFill>
                <a:schemeClr val="accent2">
                  <a:lumMod val="20000"/>
                  <a:lumOff val="80000"/>
                </a:schemeClr>
              </a:solidFill>
              <a:effectLst>
                <a:outerShdw blurRad="254000" sx="97000" sy="97000" algn="ctr" rotWithShape="0">
                  <a:schemeClr val="accent1">
                    <a:alpha val="20000"/>
                  </a:schemeClr>
                </a:outerShdw>
              </a:effectLst>
              <a:latin typeface="+mj-ea"/>
              <a:ea typeface="+mj-e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紫荆的职场Point1"/>
          <p:cNvSpPr/>
          <p:nvPr/>
        </p:nvSpPr>
        <p:spPr>
          <a:xfrm>
            <a:off x="0" y="-2"/>
            <a:ext cx="12192000" cy="6858002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90000"/>
                  <a:lumOff val="1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armonyOS Sans SC" panose="00000500000000000000" charset="-122"/>
              <a:ea typeface="HarmonyOS Sans SC" panose="00000500000000000000" charset="-122"/>
              <a:cs typeface="+mn-cs"/>
            </a:endParaRPr>
          </a:p>
        </p:txBody>
      </p:sp>
      <p:sp>
        <p:nvSpPr>
          <p:cNvPr id="5" name="紫荆的职场Point2"/>
          <p:cNvSpPr txBox="1"/>
          <p:nvPr/>
        </p:nvSpPr>
        <p:spPr>
          <a:xfrm>
            <a:off x="1017365" y="1055440"/>
            <a:ext cx="2797561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600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215900" dist="127000" dir="2700000" sx="99000" sy="99000" algn="tl" rotWithShape="0">
                    <a:schemeClr val="accent1">
                      <a:alpha val="10000"/>
                    </a:schemeClr>
                  </a:outerShdw>
                </a:effectLst>
                <a:latin typeface="+mj-ea"/>
                <a:ea typeface="+mj-ea"/>
              </a:rPr>
              <a:t>01</a:t>
            </a:r>
            <a:endParaRPr lang="zh-CN" altLang="en-US" sz="16600" dirty="0">
              <a:solidFill>
                <a:schemeClr val="accent2">
                  <a:lumMod val="20000"/>
                  <a:lumOff val="80000"/>
                </a:schemeClr>
              </a:solidFill>
              <a:effectLst>
                <a:outerShdw blurRad="215900" dist="127000" dir="2700000" sx="99000" sy="99000" algn="tl" rotWithShape="0">
                  <a:schemeClr val="accent1">
                    <a:alpha val="10000"/>
                  </a:scheme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7" name="紫荆的职场Point3"/>
          <p:cNvSpPr txBox="1"/>
          <p:nvPr/>
        </p:nvSpPr>
        <p:spPr>
          <a:xfrm>
            <a:off x="1017365" y="3392488"/>
            <a:ext cx="4246880" cy="13220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000" dirty="0">
                <a:solidFill>
                  <a:schemeClr val="bg1"/>
                </a:solidFill>
                <a:effectLst>
                  <a:outerShdw blurRad="215900" dist="127000" dir="2700000" sx="99000" sy="99000" algn="tl" rotWithShape="0">
                    <a:schemeClr val="accent1">
                      <a:alpha val="10000"/>
                    </a:schemeClr>
                  </a:outerShdw>
                </a:effectLst>
                <a:latin typeface="+mj-ea"/>
                <a:ea typeface="+mj-ea"/>
              </a:rPr>
              <a:t>岗位目的</a:t>
            </a:r>
            <a:endParaRPr lang="zh-CN" altLang="en-US" sz="8000" dirty="0">
              <a:solidFill>
                <a:schemeClr val="bg1"/>
              </a:solidFill>
              <a:effectLst>
                <a:outerShdw blurRad="215900" dist="127000" dir="2700000" sx="99000" sy="99000" algn="tl" rotWithShape="0">
                  <a:schemeClr val="accent1">
                    <a:alpha val="10000"/>
                  </a:scheme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10" name="紫荆的职场Point5"/>
          <p:cNvSpPr/>
          <p:nvPr/>
        </p:nvSpPr>
        <p:spPr>
          <a:xfrm rot="18476885">
            <a:off x="8275504" y="-5364063"/>
            <a:ext cx="8239389" cy="8822228"/>
          </a:xfrm>
          <a:prstGeom prst="teardrop">
            <a:avLst/>
          </a:prstGeom>
          <a:gradFill>
            <a:gsLst>
              <a:gs pos="39000">
                <a:schemeClr val="bg1">
                  <a:alpha val="0"/>
                </a:schemeClr>
              </a:gs>
              <a:gs pos="0">
                <a:schemeClr val="accent2">
                  <a:lumMod val="20000"/>
                  <a:lumOff val="80000"/>
                  <a:alpha val="32000"/>
                </a:schemeClr>
              </a:gs>
            </a:gsLst>
            <a:lin ang="2700000" scaled="0"/>
          </a:gradFill>
          <a:ln w="19050">
            <a:gradFill>
              <a:gsLst>
                <a:gs pos="0">
                  <a:schemeClr val="accent2">
                    <a:alpha val="56000"/>
                  </a:schemeClr>
                </a:gs>
                <a:gs pos="98000">
                  <a:schemeClr val="bg1">
                    <a:alpha val="0"/>
                  </a:schemeClr>
                </a:gs>
              </a:gsLst>
              <a:lin ang="27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prstClr val="white"/>
              </a:solidFill>
              <a:latin typeface="HarmonyOS Sans SC" panose="00000500000000000000" charset="-122"/>
              <a:ea typeface="HarmonyOS Sans SC" panose="00000500000000000000" charset="-122"/>
              <a:cs typeface="HarmonyOS Sans SC" panose="00000500000000000000" charset="-122"/>
            </a:endParaRPr>
          </a:p>
        </p:txBody>
      </p:sp>
      <p:sp>
        <p:nvSpPr>
          <p:cNvPr id="9" name="紫荆的职场Point6"/>
          <p:cNvSpPr/>
          <p:nvPr/>
        </p:nvSpPr>
        <p:spPr>
          <a:xfrm rot="1299248">
            <a:off x="5972018" y="1686591"/>
            <a:ext cx="8239389" cy="8822228"/>
          </a:xfrm>
          <a:prstGeom prst="teardrop">
            <a:avLst/>
          </a:prstGeom>
          <a:gradFill>
            <a:gsLst>
              <a:gs pos="39000">
                <a:schemeClr val="bg1">
                  <a:alpha val="0"/>
                </a:schemeClr>
              </a:gs>
              <a:gs pos="0">
                <a:schemeClr val="accent2">
                  <a:lumMod val="20000"/>
                  <a:lumOff val="80000"/>
                  <a:alpha val="82000"/>
                </a:schemeClr>
              </a:gs>
            </a:gsLst>
            <a:lin ang="2700000" scaled="0"/>
          </a:gradFill>
          <a:ln w="19050">
            <a:gradFill>
              <a:gsLst>
                <a:gs pos="0">
                  <a:schemeClr val="accent2"/>
                </a:gs>
                <a:gs pos="98000">
                  <a:schemeClr val="bg1">
                    <a:alpha val="0"/>
                  </a:schemeClr>
                </a:gs>
              </a:gsLst>
              <a:lin ang="27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armonyOS Sans SC" panose="00000500000000000000" charset="-122"/>
              <a:ea typeface="HarmonyOS Sans SC" panose="00000500000000000000" charset="-122"/>
              <a:cs typeface="HarmonyOS Sans SC" panose="00000500000000000000" charset="-122"/>
            </a:endParaRPr>
          </a:p>
        </p:txBody>
      </p:sp>
      <p:cxnSp>
        <p:nvCxnSpPr>
          <p:cNvPr id="12" name="紫荆的职场Point7"/>
          <p:cNvCxnSpPr/>
          <p:nvPr/>
        </p:nvCxnSpPr>
        <p:spPr>
          <a:xfrm>
            <a:off x="874713" y="5974588"/>
            <a:ext cx="10838751" cy="0"/>
          </a:xfrm>
          <a:prstGeom prst="straightConnector1">
            <a:avLst/>
          </a:prstGeom>
          <a:noFill/>
          <a:ln w="47625" cap="flat" cmpd="sng" algn="ctr">
            <a:gradFill flip="none" rotWithShape="1">
              <a:gsLst>
                <a:gs pos="46000">
                  <a:schemeClr val="accent3">
                    <a:lumMod val="60000"/>
                    <a:lumOff val="40000"/>
                  </a:schemeClr>
                </a:gs>
                <a:gs pos="100000">
                  <a:schemeClr val="accent3">
                    <a:lumMod val="60000"/>
                    <a:lumOff val="40000"/>
                    <a:alpha val="0"/>
                  </a:schemeClr>
                </a:gs>
              </a:gsLst>
              <a:lin ang="10800000" scaled="1"/>
              <a:tileRect/>
            </a:gradFill>
            <a:prstDash val="solid"/>
            <a:miter lim="800000"/>
            <a:headEnd type="none"/>
            <a:tailEnd type="arrow" w="med" len="sm"/>
          </a:ln>
          <a:effectLst>
            <a:outerShdw blurRad="63500" dist="152400" dir="4800000" sx="102000" sy="102000" algn="ctr" rotWithShape="0">
              <a:schemeClr val="accent1">
                <a:lumMod val="50000"/>
                <a:alpha val="30000"/>
              </a:schemeClr>
            </a:outerShdw>
          </a:effectLst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紫荆的职场Point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岗位目的</a:t>
            </a:r>
            <a:endParaRPr lang="zh-CN" altLang="en-US" dirty="0"/>
          </a:p>
        </p:txBody>
      </p:sp>
      <p:sp>
        <p:nvSpPr>
          <p:cNvPr id="3" name="紫荆的职场Point3"/>
          <p:cNvSpPr/>
          <p:nvPr/>
        </p:nvSpPr>
        <p:spPr>
          <a:xfrm>
            <a:off x="7350481" y="1272803"/>
            <a:ext cx="4346219" cy="4953132"/>
          </a:xfrm>
          <a:custGeom>
            <a:avLst/>
            <a:gdLst>
              <a:gd name="connsiteX0" fmla="*/ 1911394 w 3595604"/>
              <a:gd name="connsiteY0" fmla="*/ 20195 h 4097700"/>
              <a:gd name="connsiteX1" fmla="*/ 3482012 w 3595604"/>
              <a:gd name="connsiteY1" fmla="*/ 805505 h 4097700"/>
              <a:gd name="connsiteX2" fmla="*/ 3595604 w 3595604"/>
              <a:gd name="connsiteY2" fmla="*/ 989301 h 4097700"/>
              <a:gd name="connsiteX3" fmla="*/ 3595604 w 3595604"/>
              <a:gd name="connsiteY3" fmla="*/ 3108401 h 4097700"/>
              <a:gd name="connsiteX4" fmla="*/ 3482012 w 3595604"/>
              <a:gd name="connsiteY4" fmla="*/ 3292197 h 4097700"/>
              <a:gd name="connsiteX5" fmla="*/ 1911394 w 3595604"/>
              <a:gd name="connsiteY5" fmla="*/ 4077506 h 4097700"/>
              <a:gd name="connsiteX6" fmla="*/ 1684210 w 3595604"/>
              <a:gd name="connsiteY6" fmla="*/ 4077506 h 4097700"/>
              <a:gd name="connsiteX7" fmla="*/ 113592 w 3595604"/>
              <a:gd name="connsiteY7" fmla="*/ 3292197 h 4097700"/>
              <a:gd name="connsiteX8" fmla="*/ 0 w 3595604"/>
              <a:gd name="connsiteY8" fmla="*/ 3108401 h 4097700"/>
              <a:gd name="connsiteX9" fmla="*/ 0 w 3595604"/>
              <a:gd name="connsiteY9" fmla="*/ 989301 h 4097700"/>
              <a:gd name="connsiteX10" fmla="*/ 113592 w 3595604"/>
              <a:gd name="connsiteY10" fmla="*/ 805505 h 4097700"/>
              <a:gd name="connsiteX11" fmla="*/ 1684210 w 3595604"/>
              <a:gd name="connsiteY11" fmla="*/ 20195 h 4097700"/>
              <a:gd name="connsiteX12" fmla="*/ 1911394 w 3595604"/>
              <a:gd name="connsiteY12" fmla="*/ 20195 h 409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595604" h="4097700">
                <a:moveTo>
                  <a:pt x="1911394" y="20195"/>
                </a:moveTo>
                <a:lnTo>
                  <a:pt x="3482012" y="805505"/>
                </a:lnTo>
                <a:cubicBezTo>
                  <a:pt x="3482012" y="805505"/>
                  <a:pt x="3584245" y="869321"/>
                  <a:pt x="3595604" y="989301"/>
                </a:cubicBezTo>
                <a:lnTo>
                  <a:pt x="3595604" y="3108401"/>
                </a:lnTo>
                <a:cubicBezTo>
                  <a:pt x="3595604" y="3108401"/>
                  <a:pt x="3584245" y="3228381"/>
                  <a:pt x="3482012" y="3292197"/>
                </a:cubicBezTo>
                <a:lnTo>
                  <a:pt x="1911394" y="4077506"/>
                </a:lnTo>
                <a:cubicBezTo>
                  <a:pt x="1911394" y="4077506"/>
                  <a:pt x="1797802" y="4122943"/>
                  <a:pt x="1684210" y="4077506"/>
                </a:cubicBezTo>
                <a:lnTo>
                  <a:pt x="113592" y="3292197"/>
                </a:lnTo>
                <a:cubicBezTo>
                  <a:pt x="113592" y="3292197"/>
                  <a:pt x="11359" y="3228381"/>
                  <a:pt x="0" y="3108401"/>
                </a:cubicBezTo>
                <a:lnTo>
                  <a:pt x="0" y="989301"/>
                </a:lnTo>
                <a:cubicBezTo>
                  <a:pt x="0" y="989301"/>
                  <a:pt x="11359" y="869321"/>
                  <a:pt x="113592" y="805505"/>
                </a:cubicBezTo>
                <a:lnTo>
                  <a:pt x="1684210" y="20195"/>
                </a:lnTo>
                <a:cubicBezTo>
                  <a:pt x="1684210" y="20195"/>
                  <a:pt x="1797802" y="-25242"/>
                  <a:pt x="1911394" y="20195"/>
                </a:cubicBezTo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2700000" scaled="1"/>
          </a:gradFill>
          <a:ln>
            <a:noFill/>
          </a:ln>
          <a:effectLst>
            <a:outerShdw blurRad="254000" dist="190500" dir="2700000" sx="99000" sy="99000" algn="tl" rotWithShape="0">
              <a:schemeClr val="accent1">
                <a:alpha val="24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9" name="紫荆的职场Point8"/>
          <p:cNvSpPr txBox="1"/>
          <p:nvPr/>
        </p:nvSpPr>
        <p:spPr>
          <a:xfrm>
            <a:off x="497840" y="2451735"/>
            <a:ext cx="5662295" cy="170053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just">
              <a:lnSpc>
                <a:spcPct val="120000"/>
              </a:lnSpc>
            </a:pPr>
            <a:endParaRPr lang="zh-CN" altLang="en-US" sz="2000" dirty="0">
              <a:solidFill>
                <a:schemeClr val="tx2"/>
              </a:solidFill>
            </a:endParaRPr>
          </a:p>
        </p:txBody>
      </p:sp>
      <p:sp>
        <p:nvSpPr>
          <p:cNvPr id="18" name="紫荆的职场Point17"/>
          <p:cNvSpPr/>
          <p:nvPr/>
        </p:nvSpPr>
        <p:spPr>
          <a:xfrm>
            <a:off x="7971910" y="2823046"/>
            <a:ext cx="1259815" cy="388616"/>
          </a:xfrm>
          <a:prstGeom prst="roundRect">
            <a:avLst/>
          </a:prstGeom>
          <a:gradFill flip="none" rotWithShape="1">
            <a:gsLst>
              <a:gs pos="100000">
                <a:schemeClr val="bg1"/>
              </a:gs>
              <a:gs pos="0">
                <a:schemeClr val="accent1">
                  <a:lumMod val="4000"/>
                  <a:lumOff val="96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76200" dist="63500" dir="2700000" sx="99000" sy="99000" algn="tl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9" name="紫荆的职场Point18"/>
          <p:cNvSpPr txBox="1"/>
          <p:nvPr/>
        </p:nvSpPr>
        <p:spPr>
          <a:xfrm>
            <a:off x="8047819" y="2842213"/>
            <a:ext cx="1107996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zh-CN" altLang="en-US" dirty="0">
                <a:solidFill>
                  <a:schemeClr val="accent1"/>
                </a:solidFill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</a:rPr>
              <a:t>思维敏捷</a:t>
            </a:r>
            <a:endParaRPr lang="zh-CN" altLang="en-US" dirty="0">
              <a:solidFill>
                <a:schemeClr val="accent1"/>
              </a:solidFill>
              <a:latin typeface="HarmonyOS Sans SC" panose="00000500000000000000" charset="-122"/>
              <a:ea typeface="HarmonyOS Sans SC" panose="00000500000000000000" charset="-122"/>
              <a:cs typeface="HarmonyOS Sans SC" panose="00000500000000000000" charset="-122"/>
            </a:endParaRPr>
          </a:p>
        </p:txBody>
      </p:sp>
      <p:sp>
        <p:nvSpPr>
          <p:cNvPr id="20" name="紫荆的职场Point19"/>
          <p:cNvSpPr/>
          <p:nvPr/>
        </p:nvSpPr>
        <p:spPr>
          <a:xfrm>
            <a:off x="7971910" y="3824452"/>
            <a:ext cx="1259815" cy="388616"/>
          </a:xfrm>
          <a:prstGeom prst="roundRect">
            <a:avLst/>
          </a:prstGeom>
          <a:gradFill flip="none" rotWithShape="1">
            <a:gsLst>
              <a:gs pos="100000">
                <a:schemeClr val="bg1"/>
              </a:gs>
              <a:gs pos="0">
                <a:schemeClr val="accent1">
                  <a:lumMod val="4000"/>
                  <a:lumOff val="96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76200" dist="63500" dir="2700000" sx="99000" sy="99000" algn="tl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紫荆的职场Point20"/>
          <p:cNvSpPr txBox="1"/>
          <p:nvPr/>
        </p:nvSpPr>
        <p:spPr>
          <a:xfrm>
            <a:off x="8047819" y="3852509"/>
            <a:ext cx="1107996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zh-CN" altLang="en-US" dirty="0">
                <a:solidFill>
                  <a:schemeClr val="accent1"/>
                </a:solidFill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</a:rPr>
              <a:t>敢为人先</a:t>
            </a:r>
            <a:endParaRPr lang="zh-CN" altLang="en-US" dirty="0">
              <a:solidFill>
                <a:schemeClr val="accent1"/>
              </a:solidFill>
              <a:latin typeface="HarmonyOS Sans SC" panose="00000500000000000000" charset="-122"/>
              <a:ea typeface="HarmonyOS Sans SC" panose="00000500000000000000" charset="-122"/>
              <a:cs typeface="HarmonyOS Sans SC" panose="00000500000000000000" charset="-122"/>
            </a:endParaRPr>
          </a:p>
        </p:txBody>
      </p:sp>
      <p:sp>
        <p:nvSpPr>
          <p:cNvPr id="22" name="紫荆的职场Point21"/>
          <p:cNvSpPr/>
          <p:nvPr/>
        </p:nvSpPr>
        <p:spPr>
          <a:xfrm>
            <a:off x="9575373" y="2823046"/>
            <a:ext cx="1259815" cy="388616"/>
          </a:xfrm>
          <a:prstGeom prst="roundRect">
            <a:avLst/>
          </a:prstGeom>
          <a:gradFill flip="none" rotWithShape="1">
            <a:gsLst>
              <a:gs pos="100000">
                <a:schemeClr val="bg1"/>
              </a:gs>
              <a:gs pos="0">
                <a:schemeClr val="accent1">
                  <a:lumMod val="4000"/>
                  <a:lumOff val="96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76200" dist="63500" dir="2700000" sx="99000" sy="99000" algn="tl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3" name="紫荆的职场Point22"/>
          <p:cNvSpPr txBox="1"/>
          <p:nvPr/>
        </p:nvSpPr>
        <p:spPr>
          <a:xfrm>
            <a:off x="9650647" y="2842213"/>
            <a:ext cx="1107996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zh-CN" altLang="en-US" dirty="0">
                <a:solidFill>
                  <a:schemeClr val="accent1"/>
                </a:solidFill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</a:rPr>
              <a:t>工作高效</a:t>
            </a:r>
            <a:endParaRPr lang="zh-CN" altLang="en-US" dirty="0">
              <a:solidFill>
                <a:schemeClr val="accent1"/>
              </a:solidFill>
              <a:latin typeface="HarmonyOS Sans SC" panose="00000500000000000000" charset="-122"/>
              <a:ea typeface="HarmonyOS Sans SC" panose="00000500000000000000" charset="-122"/>
              <a:cs typeface="HarmonyOS Sans SC" panose="00000500000000000000" charset="-122"/>
            </a:endParaRPr>
          </a:p>
        </p:txBody>
      </p:sp>
      <p:sp>
        <p:nvSpPr>
          <p:cNvPr id="24" name="紫荆的职场Point23"/>
          <p:cNvSpPr/>
          <p:nvPr/>
        </p:nvSpPr>
        <p:spPr>
          <a:xfrm>
            <a:off x="9575373" y="3833342"/>
            <a:ext cx="1259815" cy="388616"/>
          </a:xfrm>
          <a:prstGeom prst="roundRect">
            <a:avLst/>
          </a:prstGeom>
          <a:gradFill flip="none" rotWithShape="1">
            <a:gsLst>
              <a:gs pos="100000">
                <a:schemeClr val="bg1"/>
              </a:gs>
              <a:gs pos="0">
                <a:schemeClr val="accent1">
                  <a:lumMod val="4000"/>
                  <a:lumOff val="96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76200" dist="63500" dir="2700000" sx="99000" sy="99000" algn="tl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紫荆的职场Point24"/>
          <p:cNvSpPr txBox="1"/>
          <p:nvPr/>
        </p:nvSpPr>
        <p:spPr>
          <a:xfrm>
            <a:off x="9650647" y="3852509"/>
            <a:ext cx="1107996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zh-CN" altLang="en-US" dirty="0">
                <a:solidFill>
                  <a:schemeClr val="accent1"/>
                </a:solidFill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</a:rPr>
              <a:t>不断进取</a:t>
            </a:r>
            <a:endParaRPr lang="zh-CN" altLang="en-US" dirty="0">
              <a:solidFill>
                <a:schemeClr val="accent1"/>
              </a:solidFill>
              <a:latin typeface="HarmonyOS Sans SC" panose="00000500000000000000" charset="-122"/>
              <a:ea typeface="HarmonyOS Sans SC" panose="00000500000000000000" charset="-122"/>
              <a:cs typeface="HarmonyOS Sans SC" panose="00000500000000000000" charset="-122"/>
            </a:endParaRPr>
          </a:p>
        </p:txBody>
      </p:sp>
      <p:sp>
        <p:nvSpPr>
          <p:cNvPr id="4" name="紫荆的职场Point3"/>
          <p:cNvSpPr/>
          <p:nvPr/>
        </p:nvSpPr>
        <p:spPr>
          <a:xfrm>
            <a:off x="952221" y="1273438"/>
            <a:ext cx="4346219" cy="4953132"/>
          </a:xfrm>
          <a:custGeom>
            <a:avLst/>
            <a:gdLst>
              <a:gd name="connsiteX0" fmla="*/ 1911394 w 3595604"/>
              <a:gd name="connsiteY0" fmla="*/ 20195 h 4097700"/>
              <a:gd name="connsiteX1" fmla="*/ 3482012 w 3595604"/>
              <a:gd name="connsiteY1" fmla="*/ 805505 h 4097700"/>
              <a:gd name="connsiteX2" fmla="*/ 3595604 w 3595604"/>
              <a:gd name="connsiteY2" fmla="*/ 989301 h 4097700"/>
              <a:gd name="connsiteX3" fmla="*/ 3595604 w 3595604"/>
              <a:gd name="connsiteY3" fmla="*/ 3108401 h 4097700"/>
              <a:gd name="connsiteX4" fmla="*/ 3482012 w 3595604"/>
              <a:gd name="connsiteY4" fmla="*/ 3292197 h 4097700"/>
              <a:gd name="connsiteX5" fmla="*/ 1911394 w 3595604"/>
              <a:gd name="connsiteY5" fmla="*/ 4077506 h 4097700"/>
              <a:gd name="connsiteX6" fmla="*/ 1684210 w 3595604"/>
              <a:gd name="connsiteY6" fmla="*/ 4077506 h 4097700"/>
              <a:gd name="connsiteX7" fmla="*/ 113592 w 3595604"/>
              <a:gd name="connsiteY7" fmla="*/ 3292197 h 4097700"/>
              <a:gd name="connsiteX8" fmla="*/ 0 w 3595604"/>
              <a:gd name="connsiteY8" fmla="*/ 3108401 h 4097700"/>
              <a:gd name="connsiteX9" fmla="*/ 0 w 3595604"/>
              <a:gd name="connsiteY9" fmla="*/ 989301 h 4097700"/>
              <a:gd name="connsiteX10" fmla="*/ 113592 w 3595604"/>
              <a:gd name="connsiteY10" fmla="*/ 805505 h 4097700"/>
              <a:gd name="connsiteX11" fmla="*/ 1684210 w 3595604"/>
              <a:gd name="connsiteY11" fmla="*/ 20195 h 4097700"/>
              <a:gd name="connsiteX12" fmla="*/ 1911394 w 3595604"/>
              <a:gd name="connsiteY12" fmla="*/ 20195 h 409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595604" h="4097700">
                <a:moveTo>
                  <a:pt x="1911394" y="20195"/>
                </a:moveTo>
                <a:lnTo>
                  <a:pt x="3482012" y="805505"/>
                </a:lnTo>
                <a:cubicBezTo>
                  <a:pt x="3482012" y="805505"/>
                  <a:pt x="3584245" y="869321"/>
                  <a:pt x="3595604" y="989301"/>
                </a:cubicBezTo>
                <a:lnTo>
                  <a:pt x="3595604" y="3108401"/>
                </a:lnTo>
                <a:cubicBezTo>
                  <a:pt x="3595604" y="3108401"/>
                  <a:pt x="3584245" y="3228381"/>
                  <a:pt x="3482012" y="3292197"/>
                </a:cubicBezTo>
                <a:lnTo>
                  <a:pt x="1911394" y="4077506"/>
                </a:lnTo>
                <a:cubicBezTo>
                  <a:pt x="1911394" y="4077506"/>
                  <a:pt x="1797802" y="4122943"/>
                  <a:pt x="1684210" y="4077506"/>
                </a:cubicBezTo>
                <a:lnTo>
                  <a:pt x="113592" y="3292197"/>
                </a:lnTo>
                <a:cubicBezTo>
                  <a:pt x="113592" y="3292197"/>
                  <a:pt x="11359" y="3228381"/>
                  <a:pt x="0" y="3108401"/>
                </a:cubicBezTo>
                <a:lnTo>
                  <a:pt x="0" y="989301"/>
                </a:lnTo>
                <a:cubicBezTo>
                  <a:pt x="0" y="989301"/>
                  <a:pt x="11359" y="869321"/>
                  <a:pt x="113592" y="805505"/>
                </a:cubicBezTo>
                <a:lnTo>
                  <a:pt x="1684210" y="20195"/>
                </a:lnTo>
                <a:cubicBezTo>
                  <a:pt x="1684210" y="20195"/>
                  <a:pt x="1797802" y="-25242"/>
                  <a:pt x="1911394" y="20195"/>
                </a:cubicBezTo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2700000" scaled="1"/>
          </a:gradFill>
          <a:ln>
            <a:noFill/>
          </a:ln>
          <a:effectLst>
            <a:outerShdw blurRad="254000" dist="190500" dir="2700000" sx="99000" sy="99000" algn="tl" rotWithShape="0">
              <a:schemeClr val="accent1">
                <a:alpha val="24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7" name="紫荆的职场Point17"/>
          <p:cNvSpPr/>
          <p:nvPr/>
        </p:nvSpPr>
        <p:spPr>
          <a:xfrm>
            <a:off x="1450975" y="2279650"/>
            <a:ext cx="3348990" cy="2938780"/>
          </a:xfrm>
          <a:prstGeom prst="roundRect">
            <a:avLst/>
          </a:prstGeom>
          <a:gradFill flip="none" rotWithShape="1">
            <a:gsLst>
              <a:gs pos="100000">
                <a:schemeClr val="bg1"/>
              </a:gs>
              <a:gs pos="0">
                <a:schemeClr val="accent1">
                  <a:lumMod val="4000"/>
                  <a:lumOff val="96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76200" dist="63500" dir="2700000" sx="99000" sy="99000" algn="tl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</a:pPr>
            <a:r>
              <a:rPr lang="zh-CN" altLang="en-US" dirty="0">
                <a:solidFill>
                  <a:schemeClr val="tx2"/>
                </a:solidFill>
                <a:sym typeface="+mn-ea"/>
              </a:rPr>
              <a:t>为了更高效的协助销售人员为客户提供服务，配合客户经理通过与客户进行有效沟通了解客户需求，寻找销售机会，保证销售人员更有序的完成销售任务。</a:t>
            </a:r>
            <a:endParaRPr lang="zh-CN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紫荆的职场Point1"/>
          <p:cNvSpPr/>
          <p:nvPr/>
        </p:nvSpPr>
        <p:spPr>
          <a:xfrm>
            <a:off x="0" y="-2"/>
            <a:ext cx="12192000" cy="6858002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90000"/>
                  <a:lumOff val="1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armonyOS Sans SC" panose="00000500000000000000" charset="-122"/>
              <a:ea typeface="HarmonyOS Sans SC" panose="00000500000000000000" charset="-122"/>
              <a:cs typeface="+mn-cs"/>
            </a:endParaRPr>
          </a:p>
        </p:txBody>
      </p:sp>
      <p:sp>
        <p:nvSpPr>
          <p:cNvPr id="5" name="紫荆的职场Point2"/>
          <p:cNvSpPr txBox="1"/>
          <p:nvPr/>
        </p:nvSpPr>
        <p:spPr>
          <a:xfrm>
            <a:off x="1017365" y="1055440"/>
            <a:ext cx="2291080" cy="26460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600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215900" dist="127000" dir="2700000" sx="99000" sy="99000" algn="tl" rotWithShape="0">
                    <a:schemeClr val="accent1">
                      <a:alpha val="10000"/>
                    </a:schemeClr>
                  </a:outerShdw>
                </a:effectLst>
                <a:latin typeface="+mj-ea"/>
                <a:ea typeface="+mj-ea"/>
              </a:rPr>
              <a:t>02</a:t>
            </a:r>
            <a:endParaRPr lang="zh-CN" altLang="en-US" sz="16600" dirty="0">
              <a:solidFill>
                <a:schemeClr val="accent2">
                  <a:lumMod val="20000"/>
                  <a:lumOff val="80000"/>
                </a:schemeClr>
              </a:solidFill>
              <a:effectLst>
                <a:outerShdw blurRad="215900" dist="127000" dir="2700000" sx="99000" sy="99000" algn="tl" rotWithShape="0">
                  <a:schemeClr val="accent1">
                    <a:alpha val="10000"/>
                  </a:scheme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7" name="紫荆的职场Point3"/>
          <p:cNvSpPr txBox="1"/>
          <p:nvPr/>
        </p:nvSpPr>
        <p:spPr>
          <a:xfrm>
            <a:off x="1017365" y="3392488"/>
            <a:ext cx="4246880" cy="13220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000" dirty="0">
                <a:solidFill>
                  <a:schemeClr val="bg1"/>
                </a:solidFill>
                <a:effectLst>
                  <a:outerShdw blurRad="215900" dist="127000" dir="2700000" sx="99000" sy="99000" algn="tl" rotWithShape="0">
                    <a:schemeClr val="accent1">
                      <a:alpha val="10000"/>
                    </a:schemeClr>
                  </a:outerShdw>
                </a:effectLst>
                <a:latin typeface="+mj-ea"/>
                <a:ea typeface="+mj-ea"/>
              </a:rPr>
              <a:t>岗位描述</a:t>
            </a:r>
            <a:endParaRPr lang="zh-CN" altLang="en-US" sz="8000" dirty="0">
              <a:solidFill>
                <a:schemeClr val="bg1"/>
              </a:solidFill>
              <a:effectLst>
                <a:outerShdw blurRad="215900" dist="127000" dir="2700000" sx="99000" sy="99000" algn="tl" rotWithShape="0">
                  <a:schemeClr val="accent1">
                    <a:alpha val="10000"/>
                  </a:scheme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10" name="紫荆的职场Point5"/>
          <p:cNvSpPr/>
          <p:nvPr/>
        </p:nvSpPr>
        <p:spPr>
          <a:xfrm rot="18476885">
            <a:off x="8275504" y="-5364063"/>
            <a:ext cx="8239389" cy="8822228"/>
          </a:xfrm>
          <a:prstGeom prst="teardrop">
            <a:avLst/>
          </a:prstGeom>
          <a:gradFill>
            <a:gsLst>
              <a:gs pos="39000">
                <a:schemeClr val="bg1">
                  <a:alpha val="0"/>
                </a:schemeClr>
              </a:gs>
              <a:gs pos="0">
                <a:schemeClr val="accent2">
                  <a:lumMod val="20000"/>
                  <a:lumOff val="80000"/>
                  <a:alpha val="32000"/>
                </a:schemeClr>
              </a:gs>
            </a:gsLst>
            <a:lin ang="2700000" scaled="0"/>
          </a:gradFill>
          <a:ln w="19050">
            <a:gradFill>
              <a:gsLst>
                <a:gs pos="0">
                  <a:schemeClr val="accent2">
                    <a:alpha val="56000"/>
                  </a:schemeClr>
                </a:gs>
                <a:gs pos="98000">
                  <a:schemeClr val="bg1">
                    <a:alpha val="0"/>
                  </a:schemeClr>
                </a:gs>
              </a:gsLst>
              <a:lin ang="27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prstClr val="white"/>
              </a:solidFill>
              <a:latin typeface="HarmonyOS Sans SC" panose="00000500000000000000" charset="-122"/>
              <a:ea typeface="HarmonyOS Sans SC" panose="00000500000000000000" charset="-122"/>
              <a:cs typeface="HarmonyOS Sans SC" panose="00000500000000000000" charset="-122"/>
            </a:endParaRPr>
          </a:p>
        </p:txBody>
      </p:sp>
      <p:sp>
        <p:nvSpPr>
          <p:cNvPr id="9" name="紫荆的职场Point6"/>
          <p:cNvSpPr/>
          <p:nvPr/>
        </p:nvSpPr>
        <p:spPr>
          <a:xfrm rot="1299248">
            <a:off x="5972018" y="1686591"/>
            <a:ext cx="8239389" cy="8822228"/>
          </a:xfrm>
          <a:prstGeom prst="teardrop">
            <a:avLst/>
          </a:prstGeom>
          <a:gradFill>
            <a:gsLst>
              <a:gs pos="39000">
                <a:schemeClr val="bg1">
                  <a:alpha val="0"/>
                </a:schemeClr>
              </a:gs>
              <a:gs pos="0">
                <a:schemeClr val="accent2">
                  <a:lumMod val="20000"/>
                  <a:lumOff val="80000"/>
                  <a:alpha val="82000"/>
                </a:schemeClr>
              </a:gs>
            </a:gsLst>
            <a:lin ang="2700000" scaled="0"/>
          </a:gradFill>
          <a:ln w="19050">
            <a:gradFill>
              <a:gsLst>
                <a:gs pos="0">
                  <a:schemeClr val="accent2"/>
                </a:gs>
                <a:gs pos="98000">
                  <a:schemeClr val="bg1">
                    <a:alpha val="0"/>
                  </a:schemeClr>
                </a:gs>
              </a:gsLst>
              <a:lin ang="27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armonyOS Sans SC" panose="00000500000000000000" charset="-122"/>
              <a:ea typeface="HarmonyOS Sans SC" panose="00000500000000000000" charset="-122"/>
              <a:cs typeface="HarmonyOS Sans SC" panose="00000500000000000000" charset="-122"/>
            </a:endParaRPr>
          </a:p>
        </p:txBody>
      </p:sp>
      <p:cxnSp>
        <p:nvCxnSpPr>
          <p:cNvPr id="12" name="紫荆的职场Point7"/>
          <p:cNvCxnSpPr/>
          <p:nvPr/>
        </p:nvCxnSpPr>
        <p:spPr>
          <a:xfrm>
            <a:off x="874713" y="5974588"/>
            <a:ext cx="10838751" cy="0"/>
          </a:xfrm>
          <a:prstGeom prst="straightConnector1">
            <a:avLst/>
          </a:prstGeom>
          <a:noFill/>
          <a:ln w="47625" cap="flat" cmpd="sng" algn="ctr">
            <a:gradFill flip="none" rotWithShape="1">
              <a:gsLst>
                <a:gs pos="46000">
                  <a:schemeClr val="accent3">
                    <a:lumMod val="60000"/>
                    <a:lumOff val="40000"/>
                  </a:schemeClr>
                </a:gs>
                <a:gs pos="100000">
                  <a:schemeClr val="accent3">
                    <a:lumMod val="60000"/>
                    <a:lumOff val="40000"/>
                    <a:alpha val="0"/>
                  </a:schemeClr>
                </a:gs>
              </a:gsLst>
              <a:lin ang="10800000" scaled="1"/>
              <a:tileRect/>
            </a:gradFill>
            <a:prstDash val="solid"/>
            <a:miter lim="800000"/>
            <a:headEnd type="none"/>
            <a:tailEnd type="arrow" w="med" len="sm"/>
          </a:ln>
          <a:effectLst>
            <a:outerShdw blurRad="63500" dist="152400" dir="4800000" sx="102000" sy="102000" algn="ctr" rotWithShape="0">
              <a:schemeClr val="accent1">
                <a:lumMod val="50000"/>
                <a:alpha val="30000"/>
              </a:schemeClr>
            </a:outerShdw>
          </a:effectLst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紫荆的职场Point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岗位描述</a:t>
            </a:r>
            <a:endParaRPr lang="zh-CN" altLang="en-US" dirty="0"/>
          </a:p>
        </p:txBody>
      </p:sp>
      <p:sp>
        <p:nvSpPr>
          <p:cNvPr id="23" name="紫荆的职场Point2"/>
          <p:cNvSpPr/>
          <p:nvPr/>
        </p:nvSpPr>
        <p:spPr>
          <a:xfrm>
            <a:off x="1450708" y="1349926"/>
            <a:ext cx="9290584" cy="3748342"/>
          </a:xfrm>
          <a:prstGeom prst="roundRect">
            <a:avLst>
              <a:gd name="adj" fmla="val 28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8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241300" dist="165100" dir="5400000" sx="99000" sy="99000" algn="t" rotWithShape="0">
              <a:schemeClr val="accent1">
                <a:alpha val="27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紫荆的职场Point3"/>
          <p:cNvSpPr/>
          <p:nvPr/>
        </p:nvSpPr>
        <p:spPr>
          <a:xfrm flipV="1">
            <a:off x="9931594" y="5094849"/>
            <a:ext cx="809698" cy="809698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241300" dist="165100" dir="5400000" sx="99000" sy="99000" algn="t" rotWithShape="0">
              <a:schemeClr val="accent1">
                <a:alpha val="27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紫荆的职场Point4"/>
          <p:cNvSpPr txBox="1"/>
          <p:nvPr/>
        </p:nvSpPr>
        <p:spPr>
          <a:xfrm>
            <a:off x="1839272" y="1506083"/>
            <a:ext cx="677075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3800" b="1" dirty="0">
                <a:solidFill>
                  <a:schemeClr val="bg1">
                    <a:alpha val="9000"/>
                  </a:schemeClr>
                </a:solidFill>
              </a:rPr>
              <a:t>“</a:t>
            </a:r>
            <a:endParaRPr lang="zh-CN" altLang="en-US" sz="13800" b="1" dirty="0">
              <a:solidFill>
                <a:schemeClr val="bg1">
                  <a:alpha val="9000"/>
                </a:schemeClr>
              </a:solidFill>
            </a:endParaRPr>
          </a:p>
        </p:txBody>
      </p:sp>
      <p:sp>
        <p:nvSpPr>
          <p:cNvPr id="8" name="紫荆的职场Point5"/>
          <p:cNvSpPr txBox="1"/>
          <p:nvPr/>
        </p:nvSpPr>
        <p:spPr>
          <a:xfrm>
            <a:off x="2120900" y="1950720"/>
            <a:ext cx="7403465" cy="215519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lang="zh-CN" altLang="en-US" sz="2000" b="1" dirty="0">
                <a:solidFill>
                  <a:schemeClr val="bg1"/>
                </a:solidFill>
              </a:rPr>
              <a:t>作为销售团队的关键支持与运营枢纽，本岗位旨在通过高效、精准地处理销售流程中的行政、协调与客户服务工作，确保销售团队能将精力集中于市场开拓与客户关系深化。岗位的核心价值在于提升销售流程效率、保障业务操作准确性、并维护专业的客户服务形象，从而间接推动销售目标的达成与客户满意度的提升。</a:t>
            </a:r>
            <a:endParaRPr lang="zh-CN" altLang="en-US" sz="2000" b="1" dirty="0">
              <a:solidFill>
                <a:schemeClr val="bg1"/>
              </a:solidFill>
            </a:endParaRPr>
          </a:p>
        </p:txBody>
      </p:sp>
      <p:sp>
        <p:nvSpPr>
          <p:cNvPr id="22" name="紫荆的职场Point7"/>
          <p:cNvSpPr txBox="1"/>
          <p:nvPr/>
        </p:nvSpPr>
        <p:spPr>
          <a:xfrm>
            <a:off x="9180065" y="3492138"/>
            <a:ext cx="1375090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3800" b="1" dirty="0">
                <a:solidFill>
                  <a:schemeClr val="bg1">
                    <a:alpha val="9000"/>
                  </a:schemeClr>
                </a:solidFill>
              </a:rPr>
              <a:t>”</a:t>
            </a:r>
            <a:endParaRPr lang="zh-CN" altLang="en-US" sz="13800" b="1" dirty="0">
              <a:solidFill>
                <a:schemeClr val="bg1">
                  <a:alpha val="9000"/>
                </a:schemeClr>
              </a:solidFill>
            </a:endParaRPr>
          </a:p>
        </p:txBody>
      </p:sp>
      <p:sp>
        <p:nvSpPr>
          <p:cNvPr id="28" name="紫荆的职场Point8"/>
          <p:cNvSpPr txBox="1"/>
          <p:nvPr/>
        </p:nvSpPr>
        <p:spPr>
          <a:xfrm>
            <a:off x="1450708" y="5308019"/>
            <a:ext cx="351570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altLang="zh-CN" sz="2000" b="1" dirty="0">
                <a:solidFill>
                  <a:schemeClr val="accent1">
                    <a:lumMod val="60000"/>
                    <a:lumOff val="40000"/>
                    <a:alpha val="25000"/>
                  </a:schemeClr>
                </a:solidFill>
              </a:rPr>
              <a:t>SUMMARY AND OUTLOOK</a:t>
            </a:r>
            <a:endParaRPr lang="en-US" altLang="zh-CN" sz="2000" b="1" dirty="0">
              <a:solidFill>
                <a:schemeClr val="accent1">
                  <a:lumMod val="60000"/>
                  <a:lumOff val="40000"/>
                  <a:alpha val="25000"/>
                </a:schemeClr>
              </a:solidFill>
            </a:endParaRPr>
          </a:p>
        </p:txBody>
      </p:sp>
      <p:sp>
        <p:nvSpPr>
          <p:cNvPr id="30" name="紫荆的职场Point9"/>
          <p:cNvSpPr/>
          <p:nvPr/>
        </p:nvSpPr>
        <p:spPr>
          <a:xfrm>
            <a:off x="3191094" y="3517687"/>
            <a:ext cx="1842760" cy="587589"/>
          </a:xfrm>
          <a:custGeom>
            <a:avLst/>
            <a:gdLst>
              <a:gd name="connsiteX0" fmla="*/ 0 w 1731078"/>
              <a:gd name="connsiteY0" fmla="*/ 485303 h 651013"/>
              <a:gd name="connsiteX1" fmla="*/ 495591 w 1731078"/>
              <a:gd name="connsiteY1" fmla="*/ 108375 h 651013"/>
              <a:gd name="connsiteX2" fmla="*/ 935341 w 1731078"/>
              <a:gd name="connsiteY2" fmla="*/ 31593 h 651013"/>
              <a:gd name="connsiteX3" fmla="*/ 991182 w 1731078"/>
              <a:gd name="connsiteY3" fmla="*/ 569065 h 651013"/>
              <a:gd name="connsiteX4" fmla="*/ 1221527 w 1731078"/>
              <a:gd name="connsiteY4" fmla="*/ 617926 h 651013"/>
              <a:gd name="connsiteX5" fmla="*/ 1731078 w 1731078"/>
              <a:gd name="connsiteY5" fmla="*/ 261938 h 651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31078" h="651013">
                <a:moveTo>
                  <a:pt x="0" y="485303"/>
                </a:moveTo>
                <a:cubicBezTo>
                  <a:pt x="169850" y="334648"/>
                  <a:pt x="339701" y="183993"/>
                  <a:pt x="495591" y="108375"/>
                </a:cubicBezTo>
                <a:cubicBezTo>
                  <a:pt x="651481" y="32757"/>
                  <a:pt x="852743" y="-45189"/>
                  <a:pt x="935341" y="31593"/>
                </a:cubicBezTo>
                <a:cubicBezTo>
                  <a:pt x="1017940" y="108375"/>
                  <a:pt x="943484" y="471343"/>
                  <a:pt x="991182" y="569065"/>
                </a:cubicBezTo>
                <a:cubicBezTo>
                  <a:pt x="1038880" y="666787"/>
                  <a:pt x="1098211" y="669114"/>
                  <a:pt x="1221527" y="617926"/>
                </a:cubicBezTo>
                <a:cubicBezTo>
                  <a:pt x="1344843" y="566738"/>
                  <a:pt x="1537960" y="414338"/>
                  <a:pt x="1731078" y="261938"/>
                </a:cubicBezTo>
              </a:path>
            </a:pathLst>
          </a:custGeom>
          <a:noFill/>
          <a:ln w="60325" cap="rnd">
            <a:solidFill>
              <a:schemeClr val="accent1">
                <a:lumMod val="20000"/>
                <a:lumOff val="80000"/>
                <a:alpha val="23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紫荆的职场Point1"/>
          <p:cNvSpPr/>
          <p:nvPr/>
        </p:nvSpPr>
        <p:spPr>
          <a:xfrm>
            <a:off x="0" y="-2"/>
            <a:ext cx="12192000" cy="6858002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90000"/>
                  <a:lumOff val="1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armonyOS Sans SC" panose="00000500000000000000" charset="-122"/>
              <a:ea typeface="HarmonyOS Sans SC" panose="00000500000000000000" charset="-122"/>
              <a:cs typeface="+mn-cs"/>
            </a:endParaRPr>
          </a:p>
        </p:txBody>
      </p:sp>
      <p:sp>
        <p:nvSpPr>
          <p:cNvPr id="5" name="紫荆的职场Point2"/>
          <p:cNvSpPr txBox="1"/>
          <p:nvPr/>
        </p:nvSpPr>
        <p:spPr>
          <a:xfrm>
            <a:off x="1017365" y="1055440"/>
            <a:ext cx="2291080" cy="26460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600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215900" dist="127000" dir="2700000" sx="99000" sy="99000" algn="tl" rotWithShape="0">
                    <a:schemeClr val="accent1">
                      <a:alpha val="10000"/>
                    </a:schemeClr>
                  </a:outerShdw>
                </a:effectLst>
                <a:latin typeface="+mj-ea"/>
                <a:ea typeface="+mj-ea"/>
              </a:rPr>
              <a:t>03</a:t>
            </a:r>
            <a:endParaRPr lang="zh-CN" altLang="en-US" sz="16600" dirty="0">
              <a:solidFill>
                <a:schemeClr val="accent2">
                  <a:lumMod val="20000"/>
                  <a:lumOff val="80000"/>
                </a:schemeClr>
              </a:solidFill>
              <a:effectLst>
                <a:outerShdw blurRad="215900" dist="127000" dir="2700000" sx="99000" sy="99000" algn="tl" rotWithShape="0">
                  <a:schemeClr val="accent1">
                    <a:alpha val="10000"/>
                  </a:scheme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7" name="紫荆的职场Point3"/>
          <p:cNvSpPr txBox="1"/>
          <p:nvPr/>
        </p:nvSpPr>
        <p:spPr>
          <a:xfrm>
            <a:off x="1017365" y="3392488"/>
            <a:ext cx="4246880" cy="13220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000" dirty="0">
                <a:solidFill>
                  <a:schemeClr val="bg1"/>
                </a:solidFill>
                <a:effectLst>
                  <a:outerShdw blurRad="215900" dist="127000" dir="2700000" sx="99000" sy="99000" algn="tl" rotWithShape="0">
                    <a:schemeClr val="accent1">
                      <a:alpha val="10000"/>
                    </a:schemeClr>
                  </a:outerShdw>
                </a:effectLst>
                <a:latin typeface="+mj-ea"/>
                <a:ea typeface="+mj-ea"/>
              </a:rPr>
              <a:t>岗位职责</a:t>
            </a:r>
            <a:endParaRPr lang="zh-CN" altLang="en-US" sz="8000" dirty="0">
              <a:solidFill>
                <a:schemeClr val="bg1"/>
              </a:solidFill>
              <a:effectLst>
                <a:outerShdw blurRad="215900" dist="127000" dir="2700000" sx="99000" sy="99000" algn="tl" rotWithShape="0">
                  <a:schemeClr val="accent1">
                    <a:alpha val="10000"/>
                  </a:scheme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10" name="紫荆的职场Point5"/>
          <p:cNvSpPr/>
          <p:nvPr/>
        </p:nvSpPr>
        <p:spPr>
          <a:xfrm rot="18476885">
            <a:off x="8275504" y="-5364063"/>
            <a:ext cx="8239389" cy="8822228"/>
          </a:xfrm>
          <a:prstGeom prst="teardrop">
            <a:avLst/>
          </a:prstGeom>
          <a:gradFill>
            <a:gsLst>
              <a:gs pos="39000">
                <a:schemeClr val="bg1">
                  <a:alpha val="0"/>
                </a:schemeClr>
              </a:gs>
              <a:gs pos="0">
                <a:schemeClr val="accent2">
                  <a:lumMod val="20000"/>
                  <a:lumOff val="80000"/>
                  <a:alpha val="32000"/>
                </a:schemeClr>
              </a:gs>
            </a:gsLst>
            <a:lin ang="2700000" scaled="0"/>
          </a:gradFill>
          <a:ln w="19050">
            <a:gradFill>
              <a:gsLst>
                <a:gs pos="0">
                  <a:schemeClr val="accent2">
                    <a:alpha val="56000"/>
                  </a:schemeClr>
                </a:gs>
                <a:gs pos="98000">
                  <a:schemeClr val="bg1">
                    <a:alpha val="0"/>
                  </a:schemeClr>
                </a:gs>
              </a:gsLst>
              <a:lin ang="27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prstClr val="white"/>
              </a:solidFill>
              <a:latin typeface="HarmonyOS Sans SC" panose="00000500000000000000" charset="-122"/>
              <a:ea typeface="HarmonyOS Sans SC" panose="00000500000000000000" charset="-122"/>
              <a:cs typeface="HarmonyOS Sans SC" panose="00000500000000000000" charset="-122"/>
            </a:endParaRPr>
          </a:p>
        </p:txBody>
      </p:sp>
      <p:sp>
        <p:nvSpPr>
          <p:cNvPr id="9" name="紫荆的职场Point6"/>
          <p:cNvSpPr/>
          <p:nvPr/>
        </p:nvSpPr>
        <p:spPr>
          <a:xfrm rot="1299248">
            <a:off x="5972018" y="1686591"/>
            <a:ext cx="8239389" cy="8822228"/>
          </a:xfrm>
          <a:prstGeom prst="teardrop">
            <a:avLst/>
          </a:prstGeom>
          <a:gradFill>
            <a:gsLst>
              <a:gs pos="39000">
                <a:schemeClr val="bg1">
                  <a:alpha val="0"/>
                </a:schemeClr>
              </a:gs>
              <a:gs pos="0">
                <a:schemeClr val="accent2">
                  <a:lumMod val="20000"/>
                  <a:lumOff val="80000"/>
                  <a:alpha val="82000"/>
                </a:schemeClr>
              </a:gs>
            </a:gsLst>
            <a:lin ang="2700000" scaled="0"/>
          </a:gradFill>
          <a:ln w="19050">
            <a:gradFill>
              <a:gsLst>
                <a:gs pos="0">
                  <a:schemeClr val="accent2"/>
                </a:gs>
                <a:gs pos="98000">
                  <a:schemeClr val="bg1">
                    <a:alpha val="0"/>
                  </a:schemeClr>
                </a:gs>
              </a:gsLst>
              <a:lin ang="27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armonyOS Sans SC" panose="00000500000000000000" charset="-122"/>
              <a:ea typeface="HarmonyOS Sans SC" panose="00000500000000000000" charset="-122"/>
              <a:cs typeface="HarmonyOS Sans SC" panose="00000500000000000000" charset="-122"/>
            </a:endParaRPr>
          </a:p>
        </p:txBody>
      </p:sp>
      <p:cxnSp>
        <p:nvCxnSpPr>
          <p:cNvPr id="12" name="紫荆的职场Point7"/>
          <p:cNvCxnSpPr/>
          <p:nvPr/>
        </p:nvCxnSpPr>
        <p:spPr>
          <a:xfrm>
            <a:off x="874713" y="5974588"/>
            <a:ext cx="10838751" cy="0"/>
          </a:xfrm>
          <a:prstGeom prst="straightConnector1">
            <a:avLst/>
          </a:prstGeom>
          <a:noFill/>
          <a:ln w="47625" cap="flat" cmpd="sng" algn="ctr">
            <a:gradFill flip="none" rotWithShape="1">
              <a:gsLst>
                <a:gs pos="46000">
                  <a:schemeClr val="accent3">
                    <a:lumMod val="60000"/>
                    <a:lumOff val="40000"/>
                  </a:schemeClr>
                </a:gs>
                <a:gs pos="100000">
                  <a:schemeClr val="accent3">
                    <a:lumMod val="60000"/>
                    <a:lumOff val="40000"/>
                    <a:alpha val="0"/>
                  </a:schemeClr>
                </a:gs>
              </a:gsLst>
              <a:lin ang="10800000" scaled="1"/>
              <a:tileRect/>
            </a:gradFill>
            <a:prstDash val="solid"/>
            <a:miter lim="800000"/>
            <a:headEnd type="none"/>
            <a:tailEnd type="arrow" w="med" len="sm"/>
          </a:ln>
          <a:effectLst>
            <a:outerShdw blurRad="63500" dist="152400" dir="4800000" sx="102000" sy="102000" algn="ctr" rotWithShape="0">
              <a:schemeClr val="accent1">
                <a:lumMod val="50000"/>
                <a:alpha val="30000"/>
              </a:schemeClr>
            </a:outerShdw>
          </a:effectLst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紫荆的职场Point1"/>
          <p:cNvSpPr>
            <a:spLocks noGrp="1"/>
          </p:cNvSpPr>
          <p:nvPr>
            <p:ph type="title"/>
          </p:nvPr>
        </p:nvSpPr>
        <p:spPr>
          <a:xfrm>
            <a:off x="330200" y="241935"/>
            <a:ext cx="6811010" cy="589280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岗位职责</a:t>
            </a:r>
            <a:r>
              <a:rPr lang="en-US" altLang="zh-CN" dirty="0"/>
              <a:t>---</a:t>
            </a:r>
            <a:r>
              <a:rPr lang="zh-CN" altLang="en-US" dirty="0"/>
              <a:t>客户报价处理及销售合同的订立</a:t>
            </a:r>
            <a:endParaRPr lang="zh-CN" altLang="en-US" dirty="0"/>
          </a:p>
        </p:txBody>
      </p:sp>
      <p:cxnSp>
        <p:nvCxnSpPr>
          <p:cNvPr id="49" name="紫荆的职场Point2"/>
          <p:cNvCxnSpPr/>
          <p:nvPr>
            <p:custDataLst>
              <p:tags r:id="rId1"/>
            </p:custDataLst>
          </p:nvPr>
        </p:nvCxnSpPr>
        <p:spPr>
          <a:xfrm>
            <a:off x="182880" y="2679700"/>
            <a:ext cx="11800013" cy="0"/>
          </a:xfrm>
          <a:prstGeom prst="line">
            <a:avLst/>
          </a:prstGeom>
          <a:noFill/>
          <a:ln w="41275">
            <a:gradFill flip="none" rotWithShape="1">
              <a:gsLst>
                <a:gs pos="46000">
                  <a:schemeClr val="accent1">
                    <a:lumMod val="97000"/>
                  </a:schemeClr>
                </a:gs>
                <a:gs pos="100000">
                  <a:schemeClr val="accent1">
                    <a:alpha val="0"/>
                  </a:schemeClr>
                </a:gs>
              </a:gsLst>
              <a:lin ang="10800000" scaled="1"/>
              <a:tileRect/>
            </a:gradFill>
            <a:tailEnd type="arrow" w="med" len="sm"/>
          </a:ln>
          <a:effectLst>
            <a:outerShdw blurRad="63500" dist="101600" dir="4800000" sx="102000" sy="102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4" name="紫荆的职场Point3"/>
          <p:cNvSpPr/>
          <p:nvPr>
            <p:custDataLst>
              <p:tags r:id="rId2"/>
            </p:custDataLst>
          </p:nvPr>
        </p:nvSpPr>
        <p:spPr>
          <a:xfrm>
            <a:off x="1275422" y="1049020"/>
            <a:ext cx="1473200" cy="1227665"/>
          </a:xfrm>
          <a:custGeom>
            <a:avLst/>
            <a:gdLst>
              <a:gd name="connsiteX0" fmla="*/ 0 w 1007745"/>
              <a:gd name="connsiteY0" fmla="*/ 783802 h 839787"/>
              <a:gd name="connsiteX1" fmla="*/ 0 w 1007745"/>
              <a:gd name="connsiteY1" fmla="*/ 111972 h 839787"/>
              <a:gd name="connsiteX2" fmla="*/ 111972 w 1007745"/>
              <a:gd name="connsiteY2" fmla="*/ 0 h 839787"/>
              <a:gd name="connsiteX3" fmla="*/ 366091 w 1007745"/>
              <a:gd name="connsiteY3" fmla="*/ 0 h 839787"/>
              <a:gd name="connsiteX4" fmla="*/ 453541 w 1007745"/>
              <a:gd name="connsiteY4" fmla="*/ 41989 h 839787"/>
              <a:gd name="connsiteX5" fmla="*/ 515070 w 1007745"/>
              <a:gd name="connsiteY5" fmla="*/ 119026 h 839787"/>
              <a:gd name="connsiteX6" fmla="*/ 558739 w 1007745"/>
              <a:gd name="connsiteY6" fmla="*/ 140021 h 839787"/>
              <a:gd name="connsiteX7" fmla="*/ 951759 w 1007745"/>
              <a:gd name="connsiteY7" fmla="*/ 140021 h 839787"/>
              <a:gd name="connsiteX8" fmla="*/ 1007745 w 1007745"/>
              <a:gd name="connsiteY8" fmla="*/ 196006 h 839787"/>
              <a:gd name="connsiteX9" fmla="*/ 1007745 w 1007745"/>
              <a:gd name="connsiteY9" fmla="*/ 783802 h 839787"/>
              <a:gd name="connsiteX10" fmla="*/ 951759 w 1007745"/>
              <a:gd name="connsiteY10" fmla="*/ 839788 h 839787"/>
              <a:gd name="connsiteX11" fmla="*/ 55986 w 1007745"/>
              <a:gd name="connsiteY11" fmla="*/ 839788 h 839787"/>
              <a:gd name="connsiteX12" fmla="*/ 0 w 1007745"/>
              <a:gd name="connsiteY12" fmla="*/ 783802 h 839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07745" h="839787">
                <a:moveTo>
                  <a:pt x="0" y="783802"/>
                </a:moveTo>
                <a:lnTo>
                  <a:pt x="0" y="111972"/>
                </a:lnTo>
                <a:cubicBezTo>
                  <a:pt x="0" y="50131"/>
                  <a:pt x="50131" y="0"/>
                  <a:pt x="111972" y="0"/>
                </a:cubicBezTo>
                <a:lnTo>
                  <a:pt x="366091" y="0"/>
                </a:lnTo>
                <a:cubicBezTo>
                  <a:pt x="400108" y="-13"/>
                  <a:pt x="432283" y="15437"/>
                  <a:pt x="453541" y="41989"/>
                </a:cubicBezTo>
                <a:lnTo>
                  <a:pt x="515070" y="119026"/>
                </a:lnTo>
                <a:cubicBezTo>
                  <a:pt x="525685" y="132287"/>
                  <a:pt x="541753" y="140010"/>
                  <a:pt x="558739" y="140021"/>
                </a:cubicBezTo>
                <a:lnTo>
                  <a:pt x="951759" y="140021"/>
                </a:lnTo>
                <a:cubicBezTo>
                  <a:pt x="982680" y="140021"/>
                  <a:pt x="1007745" y="165087"/>
                  <a:pt x="1007745" y="196006"/>
                </a:cubicBezTo>
                <a:lnTo>
                  <a:pt x="1007745" y="783802"/>
                </a:lnTo>
                <a:cubicBezTo>
                  <a:pt x="1007745" y="814723"/>
                  <a:pt x="982680" y="839788"/>
                  <a:pt x="951759" y="839788"/>
                </a:cubicBezTo>
                <a:lnTo>
                  <a:pt x="55986" y="839788"/>
                </a:lnTo>
                <a:cubicBezTo>
                  <a:pt x="25066" y="839788"/>
                  <a:pt x="0" y="814723"/>
                  <a:pt x="0" y="783802"/>
                </a:cubicBezTo>
                <a:close/>
              </a:path>
            </a:pathLst>
          </a:custGeom>
          <a:gradFill flip="none" rotWithShape="1">
            <a:gsLst>
              <a:gs pos="23000">
                <a:schemeClr val="accent1"/>
              </a:gs>
              <a:gs pos="100000">
                <a:schemeClr val="accent1">
                  <a:lumMod val="80000"/>
                  <a:lumOff val="2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38100">
            <a:noFill/>
          </a:ln>
          <a:effectLst>
            <a:outerShdw blurRad="411480" dist="123444" dir="5400000" sx="92000" sy="92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755" tIns="180000" rIns="98755" bIns="49378" rtlCol="0" anchor="ctr"/>
          <a:lstStyle/>
          <a:p>
            <a:pPr algn="ctr"/>
            <a:r>
              <a:rPr lang="zh-CN" altLang="en-US" sz="1945">
                <a:solidFill>
                  <a:schemeClr val="bg1"/>
                </a:solidFill>
                <a:effectLst>
                  <a:outerShdw blurRad="137160" dist="41148" dir="2699997" algn="tl">
                    <a:srgbClr val="000000">
                      <a:alpha val="40000"/>
                    </a:srgbClr>
                  </a:outerShdw>
                </a:effectLst>
                <a:latin typeface="+mj-ea"/>
                <a:ea typeface="+mj-ea"/>
              </a:rPr>
              <a:t>职责一</a:t>
            </a:r>
            <a:endParaRPr lang="zh-CN" altLang="en-US" sz="1945">
              <a:solidFill>
                <a:schemeClr val="bg1"/>
              </a:solidFill>
              <a:effectLst>
                <a:outerShdw blurRad="137160" dist="41148" dir="2699997" algn="tl">
                  <a:srgbClr val="000000">
                    <a:alpha val="40000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50" name="紫荆的职场Point4"/>
          <p:cNvSpPr/>
          <p:nvPr>
            <p:custDataLst>
              <p:tags r:id="rId3"/>
            </p:custDataLst>
          </p:nvPr>
        </p:nvSpPr>
        <p:spPr>
          <a:xfrm>
            <a:off x="1885022" y="2552700"/>
            <a:ext cx="254000" cy="254000"/>
          </a:xfrm>
          <a:prstGeom prst="ellipse">
            <a:avLst/>
          </a:prstGeom>
          <a:gradFill>
            <a:gsLst>
              <a:gs pos="0">
                <a:schemeClr val="accent1">
                  <a:lumMod val="93000"/>
                  <a:lumOff val="7000"/>
                </a:schemeClr>
              </a:gs>
              <a:gs pos="100000">
                <a:schemeClr val="accent1">
                  <a:lumMod val="93000"/>
                  <a:lumOff val="7000"/>
                </a:schemeClr>
              </a:gs>
            </a:gsLst>
            <a:lin ang="108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dirty="0"/>
              <a:t>✔</a:t>
            </a:r>
            <a:endParaRPr lang="zh-CN" altLang="en-US" sz="1100" dirty="0"/>
          </a:p>
        </p:txBody>
      </p:sp>
      <p:sp>
        <p:nvSpPr>
          <p:cNvPr id="35" name="紫荆的职场Point5"/>
          <p:cNvSpPr/>
          <p:nvPr>
            <p:custDataLst>
              <p:tags r:id="rId4"/>
            </p:custDataLst>
          </p:nvPr>
        </p:nvSpPr>
        <p:spPr>
          <a:xfrm>
            <a:off x="6707922" y="1049020"/>
            <a:ext cx="1473200" cy="1227665"/>
          </a:xfrm>
          <a:custGeom>
            <a:avLst/>
            <a:gdLst>
              <a:gd name="connsiteX0" fmla="*/ 0 w 1007745"/>
              <a:gd name="connsiteY0" fmla="*/ 783802 h 839787"/>
              <a:gd name="connsiteX1" fmla="*/ 0 w 1007745"/>
              <a:gd name="connsiteY1" fmla="*/ 111972 h 839787"/>
              <a:gd name="connsiteX2" fmla="*/ 111972 w 1007745"/>
              <a:gd name="connsiteY2" fmla="*/ 0 h 839787"/>
              <a:gd name="connsiteX3" fmla="*/ 366091 w 1007745"/>
              <a:gd name="connsiteY3" fmla="*/ 0 h 839787"/>
              <a:gd name="connsiteX4" fmla="*/ 453541 w 1007745"/>
              <a:gd name="connsiteY4" fmla="*/ 41989 h 839787"/>
              <a:gd name="connsiteX5" fmla="*/ 515070 w 1007745"/>
              <a:gd name="connsiteY5" fmla="*/ 119026 h 839787"/>
              <a:gd name="connsiteX6" fmla="*/ 558739 w 1007745"/>
              <a:gd name="connsiteY6" fmla="*/ 140021 h 839787"/>
              <a:gd name="connsiteX7" fmla="*/ 951759 w 1007745"/>
              <a:gd name="connsiteY7" fmla="*/ 140021 h 839787"/>
              <a:gd name="connsiteX8" fmla="*/ 1007745 w 1007745"/>
              <a:gd name="connsiteY8" fmla="*/ 196006 h 839787"/>
              <a:gd name="connsiteX9" fmla="*/ 1007745 w 1007745"/>
              <a:gd name="connsiteY9" fmla="*/ 783802 h 839787"/>
              <a:gd name="connsiteX10" fmla="*/ 951759 w 1007745"/>
              <a:gd name="connsiteY10" fmla="*/ 839788 h 839787"/>
              <a:gd name="connsiteX11" fmla="*/ 55986 w 1007745"/>
              <a:gd name="connsiteY11" fmla="*/ 839788 h 839787"/>
              <a:gd name="connsiteX12" fmla="*/ 0 w 1007745"/>
              <a:gd name="connsiteY12" fmla="*/ 783802 h 839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07745" h="839787">
                <a:moveTo>
                  <a:pt x="0" y="783802"/>
                </a:moveTo>
                <a:lnTo>
                  <a:pt x="0" y="111972"/>
                </a:lnTo>
                <a:cubicBezTo>
                  <a:pt x="0" y="50131"/>
                  <a:pt x="50131" y="0"/>
                  <a:pt x="111972" y="0"/>
                </a:cubicBezTo>
                <a:lnTo>
                  <a:pt x="366091" y="0"/>
                </a:lnTo>
                <a:cubicBezTo>
                  <a:pt x="400108" y="-13"/>
                  <a:pt x="432283" y="15437"/>
                  <a:pt x="453541" y="41989"/>
                </a:cubicBezTo>
                <a:lnTo>
                  <a:pt x="515070" y="119026"/>
                </a:lnTo>
                <a:cubicBezTo>
                  <a:pt x="525685" y="132287"/>
                  <a:pt x="541753" y="140010"/>
                  <a:pt x="558739" y="140021"/>
                </a:cubicBezTo>
                <a:lnTo>
                  <a:pt x="951759" y="140021"/>
                </a:lnTo>
                <a:cubicBezTo>
                  <a:pt x="982680" y="140021"/>
                  <a:pt x="1007745" y="165087"/>
                  <a:pt x="1007745" y="196006"/>
                </a:cubicBezTo>
                <a:lnTo>
                  <a:pt x="1007745" y="783802"/>
                </a:lnTo>
                <a:cubicBezTo>
                  <a:pt x="1007745" y="814723"/>
                  <a:pt x="982680" y="839788"/>
                  <a:pt x="951759" y="839788"/>
                </a:cubicBezTo>
                <a:lnTo>
                  <a:pt x="55986" y="839788"/>
                </a:lnTo>
                <a:cubicBezTo>
                  <a:pt x="25066" y="839788"/>
                  <a:pt x="0" y="814723"/>
                  <a:pt x="0" y="783802"/>
                </a:cubicBezTo>
                <a:close/>
              </a:path>
            </a:pathLst>
          </a:custGeom>
          <a:gradFill flip="none" rotWithShape="1">
            <a:gsLst>
              <a:gs pos="23000">
                <a:schemeClr val="accent3"/>
              </a:gs>
              <a:gs pos="100000">
                <a:schemeClr val="accent3">
                  <a:lumMod val="9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38100">
            <a:noFill/>
          </a:ln>
          <a:effectLst>
            <a:outerShdw blurRad="411480" dist="123444" dir="5400000" sx="92000" sy="92000" algn="ctr" rotWithShape="0">
              <a:schemeClr val="accent3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755" tIns="216000" rIns="98755" bIns="49378" rtlCol="0" anchor="ctr"/>
          <a:lstStyle/>
          <a:p>
            <a:pPr algn="ctr"/>
            <a:r>
              <a:rPr lang="zh-CN" altLang="en-US" sz="1945">
                <a:solidFill>
                  <a:schemeClr val="bg1"/>
                </a:solidFill>
                <a:effectLst>
                  <a:outerShdw blurRad="137160" dist="41148" dir="2699997" algn="tl">
                    <a:srgbClr val="000000">
                      <a:alpha val="40000"/>
                    </a:srgbClr>
                  </a:outerShdw>
                </a:effectLst>
                <a:latin typeface="+mj-ea"/>
                <a:ea typeface="+mj-ea"/>
                <a:sym typeface="+mn-ea"/>
              </a:rPr>
              <a:t>职责三</a:t>
            </a:r>
            <a:endParaRPr lang="zh-CN" altLang="en-US" sz="1945">
              <a:solidFill>
                <a:schemeClr val="bg1"/>
              </a:solidFill>
              <a:effectLst>
                <a:outerShdw blurRad="137160" dist="41148" dir="2699997" algn="tl">
                  <a:srgbClr val="000000">
                    <a:alpha val="40000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51" name="紫荆的职场Point6"/>
          <p:cNvSpPr/>
          <p:nvPr>
            <p:custDataLst>
              <p:tags r:id="rId5"/>
            </p:custDataLst>
          </p:nvPr>
        </p:nvSpPr>
        <p:spPr>
          <a:xfrm>
            <a:off x="7317522" y="2552700"/>
            <a:ext cx="254000" cy="254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dirty="0"/>
              <a:t>✔</a:t>
            </a:r>
            <a:endParaRPr lang="zh-CN" altLang="en-US" sz="1100" dirty="0"/>
          </a:p>
        </p:txBody>
      </p:sp>
      <p:sp>
        <p:nvSpPr>
          <p:cNvPr id="33" name="紫荆的职场Point7"/>
          <p:cNvSpPr/>
          <p:nvPr>
            <p:custDataLst>
              <p:tags r:id="rId6"/>
            </p:custDataLst>
          </p:nvPr>
        </p:nvSpPr>
        <p:spPr>
          <a:xfrm>
            <a:off x="3991672" y="1049020"/>
            <a:ext cx="1473200" cy="1227665"/>
          </a:xfrm>
          <a:custGeom>
            <a:avLst/>
            <a:gdLst>
              <a:gd name="connsiteX0" fmla="*/ 0 w 1007745"/>
              <a:gd name="connsiteY0" fmla="*/ 783802 h 839787"/>
              <a:gd name="connsiteX1" fmla="*/ 0 w 1007745"/>
              <a:gd name="connsiteY1" fmla="*/ 111972 h 839787"/>
              <a:gd name="connsiteX2" fmla="*/ 111972 w 1007745"/>
              <a:gd name="connsiteY2" fmla="*/ 0 h 839787"/>
              <a:gd name="connsiteX3" fmla="*/ 366091 w 1007745"/>
              <a:gd name="connsiteY3" fmla="*/ 0 h 839787"/>
              <a:gd name="connsiteX4" fmla="*/ 453541 w 1007745"/>
              <a:gd name="connsiteY4" fmla="*/ 41989 h 839787"/>
              <a:gd name="connsiteX5" fmla="*/ 515070 w 1007745"/>
              <a:gd name="connsiteY5" fmla="*/ 119026 h 839787"/>
              <a:gd name="connsiteX6" fmla="*/ 558739 w 1007745"/>
              <a:gd name="connsiteY6" fmla="*/ 140021 h 839787"/>
              <a:gd name="connsiteX7" fmla="*/ 951759 w 1007745"/>
              <a:gd name="connsiteY7" fmla="*/ 140021 h 839787"/>
              <a:gd name="connsiteX8" fmla="*/ 1007745 w 1007745"/>
              <a:gd name="connsiteY8" fmla="*/ 196006 h 839787"/>
              <a:gd name="connsiteX9" fmla="*/ 1007745 w 1007745"/>
              <a:gd name="connsiteY9" fmla="*/ 783802 h 839787"/>
              <a:gd name="connsiteX10" fmla="*/ 951759 w 1007745"/>
              <a:gd name="connsiteY10" fmla="*/ 839788 h 839787"/>
              <a:gd name="connsiteX11" fmla="*/ 55986 w 1007745"/>
              <a:gd name="connsiteY11" fmla="*/ 839788 h 839787"/>
              <a:gd name="connsiteX12" fmla="*/ 0 w 1007745"/>
              <a:gd name="connsiteY12" fmla="*/ 783802 h 839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07745" h="839787">
                <a:moveTo>
                  <a:pt x="0" y="783802"/>
                </a:moveTo>
                <a:lnTo>
                  <a:pt x="0" y="111972"/>
                </a:lnTo>
                <a:cubicBezTo>
                  <a:pt x="0" y="50131"/>
                  <a:pt x="50131" y="0"/>
                  <a:pt x="111972" y="0"/>
                </a:cubicBezTo>
                <a:lnTo>
                  <a:pt x="366091" y="0"/>
                </a:lnTo>
                <a:cubicBezTo>
                  <a:pt x="400108" y="-13"/>
                  <a:pt x="432283" y="15437"/>
                  <a:pt x="453541" y="41989"/>
                </a:cubicBezTo>
                <a:lnTo>
                  <a:pt x="515070" y="119026"/>
                </a:lnTo>
                <a:cubicBezTo>
                  <a:pt x="525685" y="132287"/>
                  <a:pt x="541753" y="140010"/>
                  <a:pt x="558739" y="140021"/>
                </a:cubicBezTo>
                <a:lnTo>
                  <a:pt x="951759" y="140021"/>
                </a:lnTo>
                <a:cubicBezTo>
                  <a:pt x="982680" y="140021"/>
                  <a:pt x="1007745" y="165087"/>
                  <a:pt x="1007745" y="196006"/>
                </a:cubicBezTo>
                <a:lnTo>
                  <a:pt x="1007745" y="783802"/>
                </a:lnTo>
                <a:cubicBezTo>
                  <a:pt x="1007745" y="814723"/>
                  <a:pt x="982680" y="839788"/>
                  <a:pt x="951759" y="839788"/>
                </a:cubicBezTo>
                <a:lnTo>
                  <a:pt x="55986" y="839788"/>
                </a:lnTo>
                <a:cubicBezTo>
                  <a:pt x="25066" y="839788"/>
                  <a:pt x="0" y="814723"/>
                  <a:pt x="0" y="783802"/>
                </a:cubicBezTo>
                <a:close/>
              </a:path>
            </a:pathLst>
          </a:custGeom>
          <a:gradFill flip="none" rotWithShape="1">
            <a:gsLst>
              <a:gs pos="23000">
                <a:schemeClr val="accent2"/>
              </a:gs>
              <a:gs pos="100000">
                <a:schemeClr val="accent2">
                  <a:lumMod val="85000"/>
                  <a:lumOff val="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38100">
            <a:noFill/>
          </a:ln>
          <a:effectLst>
            <a:outerShdw blurRad="411480" dist="123444" dir="5400000" sx="92000" sy="92000" algn="ctr" rotWithShape="0">
              <a:schemeClr val="accent2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755" tIns="216000" rIns="98755" bIns="49378" rtlCol="0" anchor="ctr"/>
          <a:lstStyle/>
          <a:p>
            <a:pPr algn="ctr"/>
            <a:r>
              <a:rPr lang="zh-CN" altLang="en-US" sz="1945">
                <a:solidFill>
                  <a:schemeClr val="bg1"/>
                </a:solidFill>
                <a:effectLst>
                  <a:outerShdw blurRad="137160" dist="41148" dir="2699997" algn="tl">
                    <a:srgbClr val="000000">
                      <a:alpha val="40000"/>
                    </a:srgbClr>
                  </a:outerShdw>
                </a:effectLst>
                <a:latin typeface="+mj-ea"/>
                <a:ea typeface="+mj-ea"/>
                <a:sym typeface="+mn-ea"/>
              </a:rPr>
              <a:t>职责二</a:t>
            </a:r>
            <a:endParaRPr lang="zh-CN" altLang="en-US" sz="1945">
              <a:solidFill>
                <a:schemeClr val="bg1"/>
              </a:solidFill>
              <a:effectLst>
                <a:outerShdw blurRad="137160" dist="41148" dir="2699997" algn="tl">
                  <a:srgbClr val="000000">
                    <a:alpha val="40000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52" name="紫荆的职场Point8"/>
          <p:cNvSpPr/>
          <p:nvPr>
            <p:custDataLst>
              <p:tags r:id="rId7"/>
            </p:custDataLst>
          </p:nvPr>
        </p:nvSpPr>
        <p:spPr>
          <a:xfrm>
            <a:off x="4601272" y="2552700"/>
            <a:ext cx="254000" cy="254000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/>
              <a:t>✔</a:t>
            </a:r>
            <a:endParaRPr lang="zh-CN" altLang="en-US" sz="1100"/>
          </a:p>
        </p:txBody>
      </p:sp>
      <p:sp>
        <p:nvSpPr>
          <p:cNvPr id="28" name="紫荆的职场Point9"/>
          <p:cNvSpPr/>
          <p:nvPr>
            <p:custDataLst>
              <p:tags r:id="rId8"/>
            </p:custDataLst>
          </p:nvPr>
        </p:nvSpPr>
        <p:spPr>
          <a:xfrm>
            <a:off x="9424172" y="1049020"/>
            <a:ext cx="1473200" cy="1227665"/>
          </a:xfrm>
          <a:custGeom>
            <a:avLst/>
            <a:gdLst>
              <a:gd name="connsiteX0" fmla="*/ 0 w 1007745"/>
              <a:gd name="connsiteY0" fmla="*/ 783802 h 839787"/>
              <a:gd name="connsiteX1" fmla="*/ 0 w 1007745"/>
              <a:gd name="connsiteY1" fmla="*/ 111972 h 839787"/>
              <a:gd name="connsiteX2" fmla="*/ 111972 w 1007745"/>
              <a:gd name="connsiteY2" fmla="*/ 0 h 839787"/>
              <a:gd name="connsiteX3" fmla="*/ 366091 w 1007745"/>
              <a:gd name="connsiteY3" fmla="*/ 0 h 839787"/>
              <a:gd name="connsiteX4" fmla="*/ 453541 w 1007745"/>
              <a:gd name="connsiteY4" fmla="*/ 41989 h 839787"/>
              <a:gd name="connsiteX5" fmla="*/ 515070 w 1007745"/>
              <a:gd name="connsiteY5" fmla="*/ 119026 h 839787"/>
              <a:gd name="connsiteX6" fmla="*/ 558739 w 1007745"/>
              <a:gd name="connsiteY6" fmla="*/ 140021 h 839787"/>
              <a:gd name="connsiteX7" fmla="*/ 951759 w 1007745"/>
              <a:gd name="connsiteY7" fmla="*/ 140021 h 839787"/>
              <a:gd name="connsiteX8" fmla="*/ 1007745 w 1007745"/>
              <a:gd name="connsiteY8" fmla="*/ 196006 h 839787"/>
              <a:gd name="connsiteX9" fmla="*/ 1007745 w 1007745"/>
              <a:gd name="connsiteY9" fmla="*/ 783802 h 839787"/>
              <a:gd name="connsiteX10" fmla="*/ 951759 w 1007745"/>
              <a:gd name="connsiteY10" fmla="*/ 839788 h 839787"/>
              <a:gd name="connsiteX11" fmla="*/ 55986 w 1007745"/>
              <a:gd name="connsiteY11" fmla="*/ 839788 h 839787"/>
              <a:gd name="connsiteX12" fmla="*/ 0 w 1007745"/>
              <a:gd name="connsiteY12" fmla="*/ 783802 h 839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07745" h="839787">
                <a:moveTo>
                  <a:pt x="0" y="783802"/>
                </a:moveTo>
                <a:lnTo>
                  <a:pt x="0" y="111972"/>
                </a:lnTo>
                <a:cubicBezTo>
                  <a:pt x="0" y="50131"/>
                  <a:pt x="50131" y="0"/>
                  <a:pt x="111972" y="0"/>
                </a:cubicBezTo>
                <a:lnTo>
                  <a:pt x="366091" y="0"/>
                </a:lnTo>
                <a:cubicBezTo>
                  <a:pt x="400108" y="-13"/>
                  <a:pt x="432283" y="15437"/>
                  <a:pt x="453541" y="41989"/>
                </a:cubicBezTo>
                <a:lnTo>
                  <a:pt x="515070" y="119026"/>
                </a:lnTo>
                <a:cubicBezTo>
                  <a:pt x="525685" y="132287"/>
                  <a:pt x="541753" y="140010"/>
                  <a:pt x="558739" y="140021"/>
                </a:cubicBezTo>
                <a:lnTo>
                  <a:pt x="951759" y="140021"/>
                </a:lnTo>
                <a:cubicBezTo>
                  <a:pt x="982680" y="140021"/>
                  <a:pt x="1007745" y="165087"/>
                  <a:pt x="1007745" y="196006"/>
                </a:cubicBezTo>
                <a:lnTo>
                  <a:pt x="1007745" y="783802"/>
                </a:lnTo>
                <a:cubicBezTo>
                  <a:pt x="1007745" y="814723"/>
                  <a:pt x="982680" y="839788"/>
                  <a:pt x="951759" y="839788"/>
                </a:cubicBezTo>
                <a:lnTo>
                  <a:pt x="55986" y="839788"/>
                </a:lnTo>
                <a:cubicBezTo>
                  <a:pt x="25066" y="839788"/>
                  <a:pt x="0" y="814723"/>
                  <a:pt x="0" y="783802"/>
                </a:cubicBezTo>
                <a:close/>
              </a:path>
            </a:pathLst>
          </a:custGeom>
          <a:gradFill flip="none" rotWithShape="1">
            <a:gsLst>
              <a:gs pos="23000">
                <a:schemeClr val="accent1"/>
              </a:gs>
              <a:gs pos="100000">
                <a:schemeClr val="accent1">
                  <a:lumMod val="80000"/>
                  <a:lumOff val="2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38100">
            <a:noFill/>
          </a:ln>
          <a:effectLst>
            <a:outerShdw blurRad="411480" dist="123444" dir="5400000" sx="92000" sy="92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755" tIns="216000" rIns="98755" bIns="49378" rtlCol="0" anchor="ctr"/>
          <a:lstStyle/>
          <a:p>
            <a:pPr algn="ctr"/>
            <a:r>
              <a:rPr lang="zh-CN" altLang="en-US" sz="1945">
                <a:solidFill>
                  <a:schemeClr val="bg1"/>
                </a:solidFill>
                <a:effectLst>
                  <a:outerShdw blurRad="137160" dist="41148" dir="2699997" algn="tl">
                    <a:srgbClr val="000000">
                      <a:alpha val="40000"/>
                    </a:srgbClr>
                  </a:outerShdw>
                </a:effectLst>
                <a:latin typeface="+mj-ea"/>
                <a:ea typeface="+mj-ea"/>
                <a:sym typeface="+mn-ea"/>
              </a:rPr>
              <a:t>职责四</a:t>
            </a:r>
            <a:endParaRPr lang="zh-CN" altLang="en-US" sz="1945">
              <a:solidFill>
                <a:schemeClr val="bg1"/>
              </a:solidFill>
              <a:effectLst>
                <a:outerShdw blurRad="137160" dist="41148" dir="2699997" algn="tl">
                  <a:srgbClr val="000000">
                    <a:alpha val="40000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53" name="紫荆的职场Point10"/>
          <p:cNvSpPr/>
          <p:nvPr>
            <p:custDataLst>
              <p:tags r:id="rId9"/>
            </p:custDataLst>
          </p:nvPr>
        </p:nvSpPr>
        <p:spPr>
          <a:xfrm>
            <a:off x="10033772" y="2552700"/>
            <a:ext cx="254000" cy="254000"/>
          </a:xfrm>
          <a:prstGeom prst="ellipse">
            <a:avLst/>
          </a:prstGeom>
          <a:gradFill>
            <a:gsLst>
              <a:gs pos="0">
                <a:schemeClr val="accent1">
                  <a:lumMod val="93000"/>
                  <a:lumOff val="7000"/>
                </a:schemeClr>
              </a:gs>
              <a:gs pos="100000">
                <a:schemeClr val="accent1">
                  <a:lumMod val="93000"/>
                  <a:lumOff val="7000"/>
                </a:schemeClr>
              </a:gs>
            </a:gsLst>
            <a:lin ang="108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dirty="0"/>
              <a:t>✔</a:t>
            </a:r>
            <a:endParaRPr lang="zh-CN" altLang="en-US" sz="1100" dirty="0"/>
          </a:p>
        </p:txBody>
      </p:sp>
      <p:cxnSp>
        <p:nvCxnSpPr>
          <p:cNvPr id="54" name="紫荆的职场Point11"/>
          <p:cNvCxnSpPr/>
          <p:nvPr>
            <p:custDataLst>
              <p:tags r:id="rId10"/>
            </p:custDataLst>
          </p:nvPr>
        </p:nvCxnSpPr>
        <p:spPr>
          <a:xfrm>
            <a:off x="3370148" y="2276685"/>
            <a:ext cx="0" cy="4282865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紫荆的职场Point12"/>
          <p:cNvCxnSpPr/>
          <p:nvPr>
            <p:custDataLst>
              <p:tags r:id="rId11"/>
            </p:custDataLst>
          </p:nvPr>
        </p:nvCxnSpPr>
        <p:spPr>
          <a:xfrm>
            <a:off x="653897" y="2276685"/>
            <a:ext cx="0" cy="4282865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紫荆的职场Point13"/>
          <p:cNvCxnSpPr/>
          <p:nvPr>
            <p:custDataLst>
              <p:tags r:id="rId12"/>
            </p:custDataLst>
          </p:nvPr>
        </p:nvCxnSpPr>
        <p:spPr>
          <a:xfrm>
            <a:off x="6086399" y="2276685"/>
            <a:ext cx="0" cy="4282865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紫荆的职场Point14"/>
          <p:cNvCxnSpPr/>
          <p:nvPr>
            <p:custDataLst>
              <p:tags r:id="rId13"/>
            </p:custDataLst>
          </p:nvPr>
        </p:nvCxnSpPr>
        <p:spPr>
          <a:xfrm>
            <a:off x="8802650" y="2276685"/>
            <a:ext cx="0" cy="4282865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紫荆的职场Point15"/>
          <p:cNvCxnSpPr/>
          <p:nvPr>
            <p:custDataLst>
              <p:tags r:id="rId14"/>
            </p:custDataLst>
          </p:nvPr>
        </p:nvCxnSpPr>
        <p:spPr>
          <a:xfrm>
            <a:off x="11518900" y="2276685"/>
            <a:ext cx="0" cy="4282865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" name="紫荆的职场Point19"/>
          <p:cNvSpPr txBox="1"/>
          <p:nvPr>
            <p:custDataLst>
              <p:tags r:id="rId15"/>
            </p:custDataLst>
          </p:nvPr>
        </p:nvSpPr>
        <p:spPr>
          <a:xfrm>
            <a:off x="635635" y="2874010"/>
            <a:ext cx="2690495" cy="327279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1600">
                <a:solidFill>
                  <a:schemeClr val="tx1">
                    <a:lumMod val="75000"/>
                    <a:lumOff val="25000"/>
                  </a:schemeClr>
                </a:solidFill>
              </a:rPr>
              <a:t>通过口头、邮件、微信、</a:t>
            </a:r>
            <a:r>
              <a:rPr lang="en-US" altLang="zh-CN" sz="1600">
                <a:solidFill>
                  <a:schemeClr val="tx1">
                    <a:lumMod val="75000"/>
                    <a:lumOff val="25000"/>
                  </a:schemeClr>
                </a:solidFill>
              </a:rPr>
              <a:t>QQ</a:t>
            </a:r>
            <a:r>
              <a:rPr lang="zh-CN" altLang="en-US" sz="1600">
                <a:solidFill>
                  <a:schemeClr val="tx1">
                    <a:lumMod val="75000"/>
                    <a:lumOff val="25000"/>
                  </a:schemeClr>
                </a:solidFill>
              </a:rPr>
              <a:t>等途径接到营业担当及客户下达的询价内容，及时整理并确认好客户信息、型号、数量后按照紧急程度依次处理，报价之后打印报价单与询价底单装订留档。制作合同书则按照不同客户的要求模板确认付款方式、纳期等信息盖章扫描回复</a:t>
            </a:r>
            <a:endParaRPr lang="zh-CN" altLang="en-US" sz="16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30" name="紫荆的职场Point33"/>
          <p:cNvCxnSpPr/>
          <p:nvPr>
            <p:custDataLst>
              <p:tags r:id="rId16"/>
            </p:custDataLst>
          </p:nvPr>
        </p:nvCxnSpPr>
        <p:spPr>
          <a:xfrm>
            <a:off x="11345161" y="2276685"/>
            <a:ext cx="0" cy="4282865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>
            <p:custDataLst>
              <p:tags r:id="rId17"/>
            </p:custDataLst>
          </p:nvPr>
        </p:nvSpPr>
        <p:spPr>
          <a:xfrm>
            <a:off x="3484245" y="2874010"/>
            <a:ext cx="2485390" cy="34105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lnSpc>
                <a:spcPct val="120000"/>
              </a:lnSpc>
            </a:pPr>
            <a:r>
              <a:rPr lang="zh-CN" altLang="en-US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询价产品为公司代理品牌需当天提供报价（</a:t>
            </a:r>
            <a:r>
              <a:rPr lang="en-US" altLang="zh-CN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SMC</a:t>
            </a:r>
            <a:r>
              <a:rPr lang="zh-CN" altLang="en-US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申请特价除外），其他品牌产品如需确认品牌型号等情况需</a:t>
            </a:r>
            <a:r>
              <a:rPr lang="en-US" altLang="zh-CN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24</a:t>
            </a:r>
            <a:r>
              <a:rPr lang="zh-CN" altLang="en-US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小时内提供报价；报价单价按照公司的各个客户折扣权限进行报价及特价申请，各个品牌折扣权限按照公司标准执行，对应领导签字确认</a:t>
            </a:r>
            <a:endParaRPr lang="zh-CN" altLang="en-US" sz="160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18"/>
            </p:custDataLst>
          </p:nvPr>
        </p:nvSpPr>
        <p:spPr>
          <a:xfrm>
            <a:off x="6190615" y="2933700"/>
            <a:ext cx="2507615" cy="31546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/>
            <a:r>
              <a:rPr lang="zh-CN" altLang="en-US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报价单及销售订单的客户及对应联系人、产品型号、数量、单价、货期等信息必须准确无误录入天思系统，保持信息一致。报价单按照对应担当文件夹依次归档留存，底单需标记好标价、纳期、折扣及其他备注信息，留作之后查询使用。</a:t>
            </a:r>
            <a:endParaRPr lang="zh-CN" altLang="en-US" sz="160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19"/>
            </p:custDataLst>
          </p:nvPr>
        </p:nvSpPr>
        <p:spPr>
          <a:xfrm>
            <a:off x="8846820" y="2940050"/>
            <a:ext cx="2296160" cy="31483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/>
            <a:r>
              <a:rPr lang="zh-CN" altLang="en-US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在报价或销售合同制作中，如遇到有错误的型号或折扣的问题，在第一时间与对应的营业担当沟通。如果担当当天不能给予回复，需督促营业担当在次日尽早把信息确认清楚，不能影响报价时效</a:t>
            </a:r>
            <a:endParaRPr lang="zh-CN" altLang="en-US" sz="160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  <a:sym typeface="+mn-e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紫荆的职场Point1"/>
          <p:cNvSpPr>
            <a:spLocks noGrp="1"/>
          </p:cNvSpPr>
          <p:nvPr>
            <p:ph type="title"/>
          </p:nvPr>
        </p:nvSpPr>
        <p:spPr>
          <a:xfrm>
            <a:off x="330200" y="241935"/>
            <a:ext cx="6811010" cy="589280"/>
          </a:xfrm>
        </p:spPr>
        <p:txBody>
          <a:bodyPr>
            <a:normAutofit/>
          </a:bodyPr>
          <a:lstStyle/>
          <a:p>
            <a:r>
              <a:rPr lang="zh-CN" altLang="en-US" dirty="0"/>
              <a:t>岗位职责</a:t>
            </a:r>
            <a:r>
              <a:rPr lang="en-US" altLang="zh-CN" dirty="0"/>
              <a:t>---</a:t>
            </a:r>
            <a:r>
              <a:rPr lang="zh-CN" altLang="en-US" dirty="0"/>
              <a:t>系统合同制成并定期归档</a:t>
            </a:r>
            <a:endParaRPr lang="zh-CN" altLang="en-US" dirty="0"/>
          </a:p>
        </p:txBody>
      </p:sp>
      <p:cxnSp>
        <p:nvCxnSpPr>
          <p:cNvPr id="49" name="紫荆的职场Point2"/>
          <p:cNvCxnSpPr/>
          <p:nvPr>
            <p:custDataLst>
              <p:tags r:id="rId1"/>
            </p:custDataLst>
          </p:nvPr>
        </p:nvCxnSpPr>
        <p:spPr>
          <a:xfrm flipV="1">
            <a:off x="182880" y="2665095"/>
            <a:ext cx="8750935" cy="14605"/>
          </a:xfrm>
          <a:prstGeom prst="line">
            <a:avLst/>
          </a:prstGeom>
          <a:noFill/>
          <a:ln w="41275">
            <a:gradFill flip="none" rotWithShape="1">
              <a:gsLst>
                <a:gs pos="46000">
                  <a:schemeClr val="accent1">
                    <a:lumMod val="97000"/>
                  </a:schemeClr>
                </a:gs>
                <a:gs pos="100000">
                  <a:schemeClr val="accent1">
                    <a:alpha val="0"/>
                  </a:schemeClr>
                </a:gs>
              </a:gsLst>
              <a:lin ang="10800000" scaled="1"/>
              <a:tileRect/>
            </a:gradFill>
            <a:tailEnd type="arrow" w="med" len="sm"/>
          </a:ln>
          <a:effectLst>
            <a:outerShdw blurRad="63500" dist="101600" dir="4800000" sx="102000" sy="102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4" name="紫荆的职场Point3"/>
          <p:cNvSpPr/>
          <p:nvPr>
            <p:custDataLst>
              <p:tags r:id="rId2"/>
            </p:custDataLst>
          </p:nvPr>
        </p:nvSpPr>
        <p:spPr>
          <a:xfrm>
            <a:off x="1275422" y="1049020"/>
            <a:ext cx="1473200" cy="1227665"/>
          </a:xfrm>
          <a:custGeom>
            <a:avLst/>
            <a:gdLst>
              <a:gd name="connsiteX0" fmla="*/ 0 w 1007745"/>
              <a:gd name="connsiteY0" fmla="*/ 783802 h 839787"/>
              <a:gd name="connsiteX1" fmla="*/ 0 w 1007745"/>
              <a:gd name="connsiteY1" fmla="*/ 111972 h 839787"/>
              <a:gd name="connsiteX2" fmla="*/ 111972 w 1007745"/>
              <a:gd name="connsiteY2" fmla="*/ 0 h 839787"/>
              <a:gd name="connsiteX3" fmla="*/ 366091 w 1007745"/>
              <a:gd name="connsiteY3" fmla="*/ 0 h 839787"/>
              <a:gd name="connsiteX4" fmla="*/ 453541 w 1007745"/>
              <a:gd name="connsiteY4" fmla="*/ 41989 h 839787"/>
              <a:gd name="connsiteX5" fmla="*/ 515070 w 1007745"/>
              <a:gd name="connsiteY5" fmla="*/ 119026 h 839787"/>
              <a:gd name="connsiteX6" fmla="*/ 558739 w 1007745"/>
              <a:gd name="connsiteY6" fmla="*/ 140021 h 839787"/>
              <a:gd name="connsiteX7" fmla="*/ 951759 w 1007745"/>
              <a:gd name="connsiteY7" fmla="*/ 140021 h 839787"/>
              <a:gd name="connsiteX8" fmla="*/ 1007745 w 1007745"/>
              <a:gd name="connsiteY8" fmla="*/ 196006 h 839787"/>
              <a:gd name="connsiteX9" fmla="*/ 1007745 w 1007745"/>
              <a:gd name="connsiteY9" fmla="*/ 783802 h 839787"/>
              <a:gd name="connsiteX10" fmla="*/ 951759 w 1007745"/>
              <a:gd name="connsiteY10" fmla="*/ 839788 h 839787"/>
              <a:gd name="connsiteX11" fmla="*/ 55986 w 1007745"/>
              <a:gd name="connsiteY11" fmla="*/ 839788 h 839787"/>
              <a:gd name="connsiteX12" fmla="*/ 0 w 1007745"/>
              <a:gd name="connsiteY12" fmla="*/ 783802 h 839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07745" h="839787">
                <a:moveTo>
                  <a:pt x="0" y="783802"/>
                </a:moveTo>
                <a:lnTo>
                  <a:pt x="0" y="111972"/>
                </a:lnTo>
                <a:cubicBezTo>
                  <a:pt x="0" y="50131"/>
                  <a:pt x="50131" y="0"/>
                  <a:pt x="111972" y="0"/>
                </a:cubicBezTo>
                <a:lnTo>
                  <a:pt x="366091" y="0"/>
                </a:lnTo>
                <a:cubicBezTo>
                  <a:pt x="400108" y="-13"/>
                  <a:pt x="432283" y="15437"/>
                  <a:pt x="453541" y="41989"/>
                </a:cubicBezTo>
                <a:lnTo>
                  <a:pt x="515070" y="119026"/>
                </a:lnTo>
                <a:cubicBezTo>
                  <a:pt x="525685" y="132287"/>
                  <a:pt x="541753" y="140010"/>
                  <a:pt x="558739" y="140021"/>
                </a:cubicBezTo>
                <a:lnTo>
                  <a:pt x="951759" y="140021"/>
                </a:lnTo>
                <a:cubicBezTo>
                  <a:pt x="982680" y="140021"/>
                  <a:pt x="1007745" y="165087"/>
                  <a:pt x="1007745" y="196006"/>
                </a:cubicBezTo>
                <a:lnTo>
                  <a:pt x="1007745" y="783802"/>
                </a:lnTo>
                <a:cubicBezTo>
                  <a:pt x="1007745" y="814723"/>
                  <a:pt x="982680" y="839788"/>
                  <a:pt x="951759" y="839788"/>
                </a:cubicBezTo>
                <a:lnTo>
                  <a:pt x="55986" y="839788"/>
                </a:lnTo>
                <a:cubicBezTo>
                  <a:pt x="25066" y="839788"/>
                  <a:pt x="0" y="814723"/>
                  <a:pt x="0" y="783802"/>
                </a:cubicBezTo>
                <a:close/>
              </a:path>
            </a:pathLst>
          </a:custGeom>
          <a:gradFill flip="none" rotWithShape="1">
            <a:gsLst>
              <a:gs pos="23000">
                <a:schemeClr val="accent1"/>
              </a:gs>
              <a:gs pos="100000">
                <a:schemeClr val="accent1">
                  <a:lumMod val="80000"/>
                  <a:lumOff val="2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38100">
            <a:noFill/>
          </a:ln>
          <a:effectLst>
            <a:outerShdw blurRad="411480" dist="123444" dir="5400000" sx="92000" sy="92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755" tIns="180000" rIns="98755" bIns="49378" rtlCol="0" anchor="ctr"/>
          <a:lstStyle/>
          <a:p>
            <a:pPr algn="ctr"/>
            <a:r>
              <a:rPr lang="zh-CN" altLang="en-US" sz="1945">
                <a:solidFill>
                  <a:schemeClr val="bg1"/>
                </a:solidFill>
                <a:effectLst>
                  <a:outerShdw blurRad="137160" dist="41148" dir="2699997" algn="tl">
                    <a:srgbClr val="000000">
                      <a:alpha val="40000"/>
                    </a:srgbClr>
                  </a:outerShdw>
                </a:effectLst>
                <a:latin typeface="+mj-ea"/>
                <a:ea typeface="+mj-ea"/>
              </a:rPr>
              <a:t>职责五</a:t>
            </a:r>
            <a:endParaRPr lang="zh-CN" altLang="en-US" sz="1945">
              <a:solidFill>
                <a:schemeClr val="bg1"/>
              </a:solidFill>
              <a:effectLst>
                <a:outerShdw blurRad="137160" dist="41148" dir="2699997" algn="tl">
                  <a:srgbClr val="000000">
                    <a:alpha val="40000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50" name="紫荆的职场Point4"/>
          <p:cNvSpPr/>
          <p:nvPr>
            <p:custDataLst>
              <p:tags r:id="rId3"/>
            </p:custDataLst>
          </p:nvPr>
        </p:nvSpPr>
        <p:spPr>
          <a:xfrm>
            <a:off x="1885022" y="2552700"/>
            <a:ext cx="254000" cy="254000"/>
          </a:xfrm>
          <a:prstGeom prst="ellipse">
            <a:avLst/>
          </a:prstGeom>
          <a:gradFill>
            <a:gsLst>
              <a:gs pos="0">
                <a:schemeClr val="accent1">
                  <a:lumMod val="93000"/>
                  <a:lumOff val="7000"/>
                </a:schemeClr>
              </a:gs>
              <a:gs pos="100000">
                <a:schemeClr val="accent1">
                  <a:lumMod val="93000"/>
                  <a:lumOff val="7000"/>
                </a:schemeClr>
              </a:gs>
            </a:gsLst>
            <a:lin ang="108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dirty="0"/>
              <a:t>✔</a:t>
            </a:r>
            <a:endParaRPr lang="zh-CN" altLang="en-US" sz="1100" dirty="0"/>
          </a:p>
        </p:txBody>
      </p:sp>
      <p:sp>
        <p:nvSpPr>
          <p:cNvPr id="35" name="紫荆的职场Point5"/>
          <p:cNvSpPr/>
          <p:nvPr>
            <p:custDataLst>
              <p:tags r:id="rId4"/>
            </p:custDataLst>
          </p:nvPr>
        </p:nvSpPr>
        <p:spPr>
          <a:xfrm>
            <a:off x="6707922" y="1049020"/>
            <a:ext cx="1473200" cy="1227665"/>
          </a:xfrm>
          <a:custGeom>
            <a:avLst/>
            <a:gdLst>
              <a:gd name="connsiteX0" fmla="*/ 0 w 1007745"/>
              <a:gd name="connsiteY0" fmla="*/ 783802 h 839787"/>
              <a:gd name="connsiteX1" fmla="*/ 0 w 1007745"/>
              <a:gd name="connsiteY1" fmla="*/ 111972 h 839787"/>
              <a:gd name="connsiteX2" fmla="*/ 111972 w 1007745"/>
              <a:gd name="connsiteY2" fmla="*/ 0 h 839787"/>
              <a:gd name="connsiteX3" fmla="*/ 366091 w 1007745"/>
              <a:gd name="connsiteY3" fmla="*/ 0 h 839787"/>
              <a:gd name="connsiteX4" fmla="*/ 453541 w 1007745"/>
              <a:gd name="connsiteY4" fmla="*/ 41989 h 839787"/>
              <a:gd name="connsiteX5" fmla="*/ 515070 w 1007745"/>
              <a:gd name="connsiteY5" fmla="*/ 119026 h 839787"/>
              <a:gd name="connsiteX6" fmla="*/ 558739 w 1007745"/>
              <a:gd name="connsiteY6" fmla="*/ 140021 h 839787"/>
              <a:gd name="connsiteX7" fmla="*/ 951759 w 1007745"/>
              <a:gd name="connsiteY7" fmla="*/ 140021 h 839787"/>
              <a:gd name="connsiteX8" fmla="*/ 1007745 w 1007745"/>
              <a:gd name="connsiteY8" fmla="*/ 196006 h 839787"/>
              <a:gd name="connsiteX9" fmla="*/ 1007745 w 1007745"/>
              <a:gd name="connsiteY9" fmla="*/ 783802 h 839787"/>
              <a:gd name="connsiteX10" fmla="*/ 951759 w 1007745"/>
              <a:gd name="connsiteY10" fmla="*/ 839788 h 839787"/>
              <a:gd name="connsiteX11" fmla="*/ 55986 w 1007745"/>
              <a:gd name="connsiteY11" fmla="*/ 839788 h 839787"/>
              <a:gd name="connsiteX12" fmla="*/ 0 w 1007745"/>
              <a:gd name="connsiteY12" fmla="*/ 783802 h 839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07745" h="839787">
                <a:moveTo>
                  <a:pt x="0" y="783802"/>
                </a:moveTo>
                <a:lnTo>
                  <a:pt x="0" y="111972"/>
                </a:lnTo>
                <a:cubicBezTo>
                  <a:pt x="0" y="50131"/>
                  <a:pt x="50131" y="0"/>
                  <a:pt x="111972" y="0"/>
                </a:cubicBezTo>
                <a:lnTo>
                  <a:pt x="366091" y="0"/>
                </a:lnTo>
                <a:cubicBezTo>
                  <a:pt x="400108" y="-13"/>
                  <a:pt x="432283" y="15437"/>
                  <a:pt x="453541" y="41989"/>
                </a:cubicBezTo>
                <a:lnTo>
                  <a:pt x="515070" y="119026"/>
                </a:lnTo>
                <a:cubicBezTo>
                  <a:pt x="525685" y="132287"/>
                  <a:pt x="541753" y="140010"/>
                  <a:pt x="558739" y="140021"/>
                </a:cubicBezTo>
                <a:lnTo>
                  <a:pt x="951759" y="140021"/>
                </a:lnTo>
                <a:cubicBezTo>
                  <a:pt x="982680" y="140021"/>
                  <a:pt x="1007745" y="165087"/>
                  <a:pt x="1007745" y="196006"/>
                </a:cubicBezTo>
                <a:lnTo>
                  <a:pt x="1007745" y="783802"/>
                </a:lnTo>
                <a:cubicBezTo>
                  <a:pt x="1007745" y="814723"/>
                  <a:pt x="982680" y="839788"/>
                  <a:pt x="951759" y="839788"/>
                </a:cubicBezTo>
                <a:lnTo>
                  <a:pt x="55986" y="839788"/>
                </a:lnTo>
                <a:cubicBezTo>
                  <a:pt x="25066" y="839788"/>
                  <a:pt x="0" y="814723"/>
                  <a:pt x="0" y="783802"/>
                </a:cubicBezTo>
                <a:close/>
              </a:path>
            </a:pathLst>
          </a:custGeom>
          <a:gradFill flip="none" rotWithShape="1">
            <a:gsLst>
              <a:gs pos="23000">
                <a:schemeClr val="accent3"/>
              </a:gs>
              <a:gs pos="100000">
                <a:schemeClr val="accent3">
                  <a:lumMod val="9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38100">
            <a:noFill/>
          </a:ln>
          <a:effectLst>
            <a:outerShdw blurRad="411480" dist="123444" dir="5400000" sx="92000" sy="92000" algn="ctr" rotWithShape="0">
              <a:schemeClr val="accent3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755" tIns="216000" rIns="98755" bIns="49378" rtlCol="0" anchor="ctr"/>
          <a:lstStyle/>
          <a:p>
            <a:pPr algn="ctr"/>
            <a:r>
              <a:rPr lang="zh-CN" altLang="en-US" sz="1945">
                <a:solidFill>
                  <a:schemeClr val="bg1"/>
                </a:solidFill>
                <a:effectLst>
                  <a:outerShdw blurRad="137160" dist="41148" dir="2699997" algn="tl">
                    <a:srgbClr val="000000">
                      <a:alpha val="40000"/>
                    </a:srgbClr>
                  </a:outerShdw>
                </a:effectLst>
                <a:latin typeface="+mj-ea"/>
                <a:ea typeface="+mj-ea"/>
                <a:sym typeface="+mn-ea"/>
              </a:rPr>
              <a:t>职责七</a:t>
            </a:r>
            <a:endParaRPr lang="zh-CN" altLang="en-US" sz="1945">
              <a:solidFill>
                <a:schemeClr val="bg1"/>
              </a:solidFill>
              <a:effectLst>
                <a:outerShdw blurRad="137160" dist="41148" dir="2699997" algn="tl">
                  <a:srgbClr val="000000">
                    <a:alpha val="40000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51" name="紫荆的职场Point6"/>
          <p:cNvSpPr/>
          <p:nvPr>
            <p:custDataLst>
              <p:tags r:id="rId5"/>
            </p:custDataLst>
          </p:nvPr>
        </p:nvSpPr>
        <p:spPr>
          <a:xfrm>
            <a:off x="7317522" y="2552700"/>
            <a:ext cx="254000" cy="254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dirty="0"/>
              <a:t>✔</a:t>
            </a:r>
            <a:endParaRPr lang="zh-CN" altLang="en-US" sz="1100" dirty="0"/>
          </a:p>
        </p:txBody>
      </p:sp>
      <p:sp>
        <p:nvSpPr>
          <p:cNvPr id="33" name="紫荆的职场Point7"/>
          <p:cNvSpPr/>
          <p:nvPr>
            <p:custDataLst>
              <p:tags r:id="rId6"/>
            </p:custDataLst>
          </p:nvPr>
        </p:nvSpPr>
        <p:spPr>
          <a:xfrm>
            <a:off x="3991672" y="1049020"/>
            <a:ext cx="1473200" cy="1227665"/>
          </a:xfrm>
          <a:custGeom>
            <a:avLst/>
            <a:gdLst>
              <a:gd name="connsiteX0" fmla="*/ 0 w 1007745"/>
              <a:gd name="connsiteY0" fmla="*/ 783802 h 839787"/>
              <a:gd name="connsiteX1" fmla="*/ 0 w 1007745"/>
              <a:gd name="connsiteY1" fmla="*/ 111972 h 839787"/>
              <a:gd name="connsiteX2" fmla="*/ 111972 w 1007745"/>
              <a:gd name="connsiteY2" fmla="*/ 0 h 839787"/>
              <a:gd name="connsiteX3" fmla="*/ 366091 w 1007745"/>
              <a:gd name="connsiteY3" fmla="*/ 0 h 839787"/>
              <a:gd name="connsiteX4" fmla="*/ 453541 w 1007745"/>
              <a:gd name="connsiteY4" fmla="*/ 41989 h 839787"/>
              <a:gd name="connsiteX5" fmla="*/ 515070 w 1007745"/>
              <a:gd name="connsiteY5" fmla="*/ 119026 h 839787"/>
              <a:gd name="connsiteX6" fmla="*/ 558739 w 1007745"/>
              <a:gd name="connsiteY6" fmla="*/ 140021 h 839787"/>
              <a:gd name="connsiteX7" fmla="*/ 951759 w 1007745"/>
              <a:gd name="connsiteY7" fmla="*/ 140021 h 839787"/>
              <a:gd name="connsiteX8" fmla="*/ 1007745 w 1007745"/>
              <a:gd name="connsiteY8" fmla="*/ 196006 h 839787"/>
              <a:gd name="connsiteX9" fmla="*/ 1007745 w 1007745"/>
              <a:gd name="connsiteY9" fmla="*/ 783802 h 839787"/>
              <a:gd name="connsiteX10" fmla="*/ 951759 w 1007745"/>
              <a:gd name="connsiteY10" fmla="*/ 839788 h 839787"/>
              <a:gd name="connsiteX11" fmla="*/ 55986 w 1007745"/>
              <a:gd name="connsiteY11" fmla="*/ 839788 h 839787"/>
              <a:gd name="connsiteX12" fmla="*/ 0 w 1007745"/>
              <a:gd name="connsiteY12" fmla="*/ 783802 h 839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07745" h="839787">
                <a:moveTo>
                  <a:pt x="0" y="783802"/>
                </a:moveTo>
                <a:lnTo>
                  <a:pt x="0" y="111972"/>
                </a:lnTo>
                <a:cubicBezTo>
                  <a:pt x="0" y="50131"/>
                  <a:pt x="50131" y="0"/>
                  <a:pt x="111972" y="0"/>
                </a:cubicBezTo>
                <a:lnTo>
                  <a:pt x="366091" y="0"/>
                </a:lnTo>
                <a:cubicBezTo>
                  <a:pt x="400108" y="-13"/>
                  <a:pt x="432283" y="15437"/>
                  <a:pt x="453541" y="41989"/>
                </a:cubicBezTo>
                <a:lnTo>
                  <a:pt x="515070" y="119026"/>
                </a:lnTo>
                <a:cubicBezTo>
                  <a:pt x="525685" y="132287"/>
                  <a:pt x="541753" y="140010"/>
                  <a:pt x="558739" y="140021"/>
                </a:cubicBezTo>
                <a:lnTo>
                  <a:pt x="951759" y="140021"/>
                </a:lnTo>
                <a:cubicBezTo>
                  <a:pt x="982680" y="140021"/>
                  <a:pt x="1007745" y="165087"/>
                  <a:pt x="1007745" y="196006"/>
                </a:cubicBezTo>
                <a:lnTo>
                  <a:pt x="1007745" y="783802"/>
                </a:lnTo>
                <a:cubicBezTo>
                  <a:pt x="1007745" y="814723"/>
                  <a:pt x="982680" y="839788"/>
                  <a:pt x="951759" y="839788"/>
                </a:cubicBezTo>
                <a:lnTo>
                  <a:pt x="55986" y="839788"/>
                </a:lnTo>
                <a:cubicBezTo>
                  <a:pt x="25066" y="839788"/>
                  <a:pt x="0" y="814723"/>
                  <a:pt x="0" y="783802"/>
                </a:cubicBezTo>
                <a:close/>
              </a:path>
            </a:pathLst>
          </a:custGeom>
          <a:gradFill flip="none" rotWithShape="1">
            <a:gsLst>
              <a:gs pos="23000">
                <a:schemeClr val="accent2"/>
              </a:gs>
              <a:gs pos="100000">
                <a:schemeClr val="accent2">
                  <a:lumMod val="85000"/>
                  <a:lumOff val="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38100">
            <a:noFill/>
          </a:ln>
          <a:effectLst>
            <a:outerShdw blurRad="411480" dist="123444" dir="5400000" sx="92000" sy="92000" algn="ctr" rotWithShape="0">
              <a:schemeClr val="accent2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755" tIns="216000" rIns="98755" bIns="49378" rtlCol="0" anchor="ctr"/>
          <a:lstStyle/>
          <a:p>
            <a:pPr algn="ctr"/>
            <a:r>
              <a:rPr lang="zh-CN" altLang="en-US" sz="1945">
                <a:solidFill>
                  <a:schemeClr val="bg1"/>
                </a:solidFill>
                <a:effectLst>
                  <a:outerShdw blurRad="137160" dist="41148" dir="2699997" algn="tl">
                    <a:srgbClr val="000000">
                      <a:alpha val="40000"/>
                    </a:srgbClr>
                  </a:outerShdw>
                </a:effectLst>
                <a:latin typeface="+mj-ea"/>
                <a:ea typeface="+mj-ea"/>
                <a:sym typeface="+mn-ea"/>
              </a:rPr>
              <a:t>职责六</a:t>
            </a:r>
            <a:endParaRPr lang="zh-CN" altLang="en-US" sz="1945">
              <a:solidFill>
                <a:schemeClr val="bg1"/>
              </a:solidFill>
              <a:effectLst>
                <a:outerShdw blurRad="137160" dist="41148" dir="2699997" algn="tl">
                  <a:srgbClr val="000000">
                    <a:alpha val="40000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52" name="紫荆的职场Point8"/>
          <p:cNvSpPr/>
          <p:nvPr>
            <p:custDataLst>
              <p:tags r:id="rId7"/>
            </p:custDataLst>
          </p:nvPr>
        </p:nvSpPr>
        <p:spPr>
          <a:xfrm>
            <a:off x="4601272" y="2552700"/>
            <a:ext cx="254000" cy="254000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/>
              <a:t>✔</a:t>
            </a:r>
            <a:endParaRPr lang="zh-CN" altLang="en-US" sz="1100"/>
          </a:p>
        </p:txBody>
      </p:sp>
      <p:cxnSp>
        <p:nvCxnSpPr>
          <p:cNvPr id="54" name="紫荆的职场Point11"/>
          <p:cNvCxnSpPr/>
          <p:nvPr>
            <p:custDataLst>
              <p:tags r:id="rId8"/>
            </p:custDataLst>
          </p:nvPr>
        </p:nvCxnSpPr>
        <p:spPr>
          <a:xfrm>
            <a:off x="3370148" y="2276685"/>
            <a:ext cx="0" cy="4282865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紫荆的职场Point12"/>
          <p:cNvCxnSpPr/>
          <p:nvPr>
            <p:custDataLst>
              <p:tags r:id="rId9"/>
            </p:custDataLst>
          </p:nvPr>
        </p:nvCxnSpPr>
        <p:spPr>
          <a:xfrm>
            <a:off x="653897" y="2276685"/>
            <a:ext cx="0" cy="4282865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紫荆的职场Point13"/>
          <p:cNvCxnSpPr/>
          <p:nvPr>
            <p:custDataLst>
              <p:tags r:id="rId10"/>
            </p:custDataLst>
          </p:nvPr>
        </p:nvCxnSpPr>
        <p:spPr>
          <a:xfrm>
            <a:off x="6086399" y="2276685"/>
            <a:ext cx="0" cy="4282865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紫荆的职场Point14"/>
          <p:cNvCxnSpPr/>
          <p:nvPr>
            <p:custDataLst>
              <p:tags r:id="rId11"/>
            </p:custDataLst>
          </p:nvPr>
        </p:nvCxnSpPr>
        <p:spPr>
          <a:xfrm>
            <a:off x="8802650" y="2276685"/>
            <a:ext cx="0" cy="4282865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" name="紫荆的职场Point19"/>
          <p:cNvSpPr txBox="1"/>
          <p:nvPr>
            <p:custDataLst>
              <p:tags r:id="rId12"/>
            </p:custDataLst>
          </p:nvPr>
        </p:nvSpPr>
        <p:spPr>
          <a:xfrm>
            <a:off x="635635" y="2874010"/>
            <a:ext cx="2690495" cy="327279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1600">
                <a:solidFill>
                  <a:schemeClr val="tx1">
                    <a:lumMod val="75000"/>
                    <a:lumOff val="25000"/>
                  </a:schemeClr>
                </a:solidFill>
              </a:rPr>
              <a:t>客户回传的订单要与原订单及报价单相对比，确认纳期、价格是否有变化，如有不同及时问清原因加以处理；如订单为客户模板，需审核合同条款是否可行，着急的单据要加盖</a:t>
            </a:r>
            <a:r>
              <a:rPr lang="en-US" altLang="zh-CN" sz="1600">
                <a:solidFill>
                  <a:schemeClr val="tx1">
                    <a:lumMod val="75000"/>
                    <a:lumOff val="25000"/>
                  </a:schemeClr>
                </a:solidFill>
              </a:rPr>
              <a:t>“</a:t>
            </a:r>
            <a:r>
              <a:rPr lang="zh-CN" altLang="en-US" sz="1600">
                <a:solidFill>
                  <a:schemeClr val="tx1">
                    <a:lumMod val="75000"/>
                    <a:lumOff val="25000"/>
                  </a:schemeClr>
                </a:solidFill>
              </a:rPr>
              <a:t>加急</a:t>
            </a:r>
            <a:r>
              <a:rPr lang="en-US" altLang="zh-CN" sz="1600">
                <a:solidFill>
                  <a:schemeClr val="tx1">
                    <a:lumMod val="75000"/>
                    <a:lumOff val="25000"/>
                  </a:schemeClr>
                </a:solidFill>
              </a:rPr>
              <a:t>”</a:t>
            </a:r>
            <a:r>
              <a:rPr lang="zh-CN" altLang="en-US" sz="1600">
                <a:solidFill>
                  <a:schemeClr val="tx1">
                    <a:lumMod val="75000"/>
                    <a:lumOff val="25000"/>
                  </a:schemeClr>
                </a:solidFill>
              </a:rPr>
              <a:t>印章，按照客户付款方式确认好货款后，编写合同号并系统转订单</a:t>
            </a:r>
            <a:endParaRPr lang="zh-CN" altLang="en-US" sz="16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文本框 3"/>
          <p:cNvSpPr txBox="1"/>
          <p:nvPr>
            <p:custDataLst>
              <p:tags r:id="rId13"/>
            </p:custDataLst>
          </p:nvPr>
        </p:nvSpPr>
        <p:spPr>
          <a:xfrm>
            <a:off x="3484245" y="2874010"/>
            <a:ext cx="2485390" cy="34105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lnSpc>
                <a:spcPct val="120000"/>
              </a:lnSpc>
            </a:pPr>
            <a:r>
              <a:rPr lang="zh-CN" altLang="en-US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所有销售订单必须由报价单转入生成。经理盖章确认后至采购订货，财务审核完的销售订单每月按顺序依次归档，无遗漏，无空号以便查询。如有漏号的订单，及时查明原因并尽快补充，归档保存。所有单据年底装订成册</a:t>
            </a:r>
            <a:endParaRPr lang="zh-CN" altLang="en-US" sz="160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14"/>
            </p:custDataLst>
          </p:nvPr>
        </p:nvSpPr>
        <p:spPr>
          <a:xfrm>
            <a:off x="6190615" y="2933700"/>
            <a:ext cx="2507615" cy="31546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/>
            <a:r>
              <a:rPr lang="zh-CN" altLang="en-US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在报价或订货前，必须查看系统的库存情况，有库存的在销售订单上标记库存数量，例如：</a:t>
            </a:r>
            <a:r>
              <a:rPr lang="en-US" altLang="zh-CN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“K=</a:t>
            </a:r>
            <a:r>
              <a:rPr lang="zh-CN" altLang="en-US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数字</a:t>
            </a:r>
            <a:r>
              <a:rPr lang="en-US" altLang="zh-CN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”</a:t>
            </a:r>
            <a:r>
              <a:rPr lang="zh-CN" altLang="en-US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（如库存数量大于订单数量，此处写订单数量即可；如库存数量小于订单数量，此处需写实际库存数量）；以便后续流程中库房及采购确认</a:t>
            </a:r>
            <a:endParaRPr lang="zh-CN" altLang="en-US" sz="160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  <a:sym typeface="+mn-ea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PA" val="v5.2.11"/>
</p:tagLst>
</file>

<file path=ppt/tags/tag10.xml><?xml version="1.0" encoding="utf-8"?>
<p:tagLst xmlns:p="http://schemas.openxmlformats.org/presentationml/2006/main">
  <p:tag name="KSO_WM_DIAGRAM_VIRTUALLY_FRAME" val="{&quot;height&quot;:276.28370078740164,&quot;left&quot;:69.80188976377953,&quot;top&quot;:183.23685039370076,&quot;width&quot;:820.3962204724409}"/>
</p:tagLst>
</file>

<file path=ppt/tags/tag100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101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102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103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104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105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106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107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108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109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11.xml><?xml version="1.0" encoding="utf-8"?>
<p:tagLst xmlns:p="http://schemas.openxmlformats.org/presentationml/2006/main">
  <p:tag name="KSO_WM_DIAGRAM_VIRTUALLY_FRAME" val="{&quot;height&quot;:276.28370078740164,&quot;left&quot;:69.80188976377953,&quot;top&quot;:183.23685039370076,&quot;width&quot;:820.3962204724409}"/>
</p:tagLst>
</file>

<file path=ppt/tags/tag110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111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112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113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114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115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116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117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118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119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12.xml><?xml version="1.0" encoding="utf-8"?>
<p:tagLst xmlns:p="http://schemas.openxmlformats.org/presentationml/2006/main">
  <p:tag name="KSO_WM_DIAGRAM_VIRTUALLY_FRAME" val="{&quot;height&quot;:276.28370078740164,&quot;left&quot;:69.80188976377953,&quot;top&quot;:183.23685039370076,&quot;width&quot;:820.3962204724409}"/>
</p:tagLst>
</file>

<file path=ppt/tags/tag120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121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122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123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124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125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126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127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128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129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13.xml><?xml version="1.0" encoding="utf-8"?>
<p:tagLst xmlns:p="http://schemas.openxmlformats.org/presentationml/2006/main">
  <p:tag name="KSO_WM_DIAGRAM_VIRTUALLY_FRAME" val="{&quot;height&quot;:276.28370078740164,&quot;left&quot;:69.80188976377953,&quot;top&quot;:183.23685039370076,&quot;width&quot;:820.3962204724409}"/>
</p:tagLst>
</file>

<file path=ppt/tags/tag130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131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132.xml><?xml version="1.0" encoding="utf-8"?>
<p:tagLst xmlns:p="http://schemas.openxmlformats.org/presentationml/2006/main">
  <p:tag name="ISLIDE.GUIDESSETTING" val="{&quot;Id&quot;:&quot;GuidesStyle_Normal&quot;,&quot;Name&quot;:&quot;正常&quot;,&quot;Kind&quot;:&quot;System&quot;,&quot;OldGuidesSetting&quot;:{&quot;HeaderHeight&quot;:15.0,&quot;FooterHeight&quot;:9.0,&quot;SideMargin&quot;:5.5,&quot;TopMargin&quot;:0.0,&quot;BottomMargin&quot;:0.0,&quot;IntervalMargin&quot;:1.5}}"/>
  <p:tag name="COMMONDATA" val="eyJoZGlkIjoiNDZjYjViNjI0YzU2YzlkNDY4NGU4ZDJlYWIxYjhjODgifQ=="/>
</p:tagLst>
</file>

<file path=ppt/tags/tag14.xml><?xml version="1.0" encoding="utf-8"?>
<p:tagLst xmlns:p="http://schemas.openxmlformats.org/presentationml/2006/main">
  <p:tag name="KSO_WM_DIAGRAM_VIRTUALLY_FRAME" val="{&quot;height&quot;:276.28370078740164,&quot;left&quot;:69.80188976377953,&quot;top&quot;:183.23685039370076,&quot;width&quot;:820.3962204724409}"/>
</p:tagLst>
</file>

<file path=ppt/tags/tag15.xml><?xml version="1.0" encoding="utf-8"?>
<p:tagLst xmlns:p="http://schemas.openxmlformats.org/presentationml/2006/main">
  <p:tag name="KSO_WM_DIAGRAM_VIRTUALLY_FRAME" val="{&quot;height&quot;:276.28370078740164,&quot;left&quot;:69.80188976377953,&quot;top&quot;:183.23685039370076,&quot;width&quot;:820.3962204724409}"/>
</p:tagLst>
</file>

<file path=ppt/tags/tag16.xml><?xml version="1.0" encoding="utf-8"?>
<p:tagLst xmlns:p="http://schemas.openxmlformats.org/presentationml/2006/main">
  <p:tag name="KSO_WM_DIAGRAM_VIRTUALLY_FRAME" val="{&quot;height&quot;:276.28370078740164,&quot;left&quot;:69.80188976377953,&quot;top&quot;:183.23685039370076,&quot;width&quot;:820.3962204724409}"/>
</p:tagLst>
</file>

<file path=ppt/tags/tag17.xml><?xml version="1.0" encoding="utf-8"?>
<p:tagLst xmlns:p="http://schemas.openxmlformats.org/presentationml/2006/main">
  <p:tag name="KSO_WM_DIAGRAM_VIRTUALLY_FRAME" val="{&quot;height&quot;:276.28370078740164,&quot;left&quot;:69.80188976377953,&quot;top&quot;:183.23685039370076,&quot;width&quot;:820.3962204724409}"/>
</p:tagLst>
</file>

<file path=ppt/tags/tag18.xml><?xml version="1.0" encoding="utf-8"?>
<p:tagLst xmlns:p="http://schemas.openxmlformats.org/presentationml/2006/main">
  <p:tag name="KSO_WM_DIAGRAM_VIRTUALLY_FRAME" val="{&quot;height&quot;:276.28370078740164,&quot;left&quot;:69.80188976377953,&quot;top&quot;:183.23685039370076,&quot;width&quot;:820.3962204724409}"/>
</p:tagLst>
</file>

<file path=ppt/tags/tag19.xml><?xml version="1.0" encoding="utf-8"?>
<p:tagLst xmlns:p="http://schemas.openxmlformats.org/presentationml/2006/main">
  <p:tag name="KSO_WM_DIAGRAM_VIRTUALLY_FRAME" val="{&quot;height&quot;:276.28370078740164,&quot;left&quot;:69.80188976377953,&quot;top&quot;:183.23685039370076,&quot;width&quot;:820.3962204724409}"/>
</p:tagLst>
</file>

<file path=ppt/tags/tag2.xml><?xml version="1.0" encoding="utf-8"?>
<p:tagLst xmlns:p="http://schemas.openxmlformats.org/presentationml/2006/main">
  <p:tag name="PA" val="v5.2.11"/>
</p:tagLst>
</file>

<file path=ppt/tags/tag20.xml><?xml version="1.0" encoding="utf-8"?>
<p:tagLst xmlns:p="http://schemas.openxmlformats.org/presentationml/2006/main">
  <p:tag name="KSO_WM_DIAGRAM_VIRTUALLY_FRAME" val="{&quot;height&quot;:276.28370078740164,&quot;left&quot;:69.80188976377953,&quot;top&quot;:183.23685039370076,&quot;width&quot;:820.3962204724409}"/>
</p:tagLst>
</file>

<file path=ppt/tags/tag21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22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23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24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25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26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27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28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29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3.xml><?xml version="1.0" encoding="utf-8"?>
<p:tagLst xmlns:p="http://schemas.openxmlformats.org/presentationml/2006/main">
  <p:tag name="PA" val="v5.2.11"/>
</p:tagLst>
</file>

<file path=ppt/tags/tag30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31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32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33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34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35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36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37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38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39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4.xml><?xml version="1.0" encoding="utf-8"?>
<p:tagLst xmlns:p="http://schemas.openxmlformats.org/presentationml/2006/main">
  <p:tag name="KSO_WM_DIAGRAM_VIRTUALLY_FRAME" val="{&quot;height&quot;:276.28370078740164,&quot;left&quot;:69.80188976377953,&quot;top&quot;:183.23685039370076,&quot;width&quot;:820.3962204724409}"/>
</p:tagLst>
</file>

<file path=ppt/tags/tag40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41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42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43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44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45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46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47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48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49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5.xml><?xml version="1.0" encoding="utf-8"?>
<p:tagLst xmlns:p="http://schemas.openxmlformats.org/presentationml/2006/main">
  <p:tag name="KSO_WM_DIAGRAM_VIRTUALLY_FRAME" val="{&quot;height&quot;:276.28370078740164,&quot;left&quot;:69.80188976377953,&quot;top&quot;:183.23685039370076,&quot;width&quot;:820.3962204724409}"/>
</p:tagLst>
</file>

<file path=ppt/tags/tag50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51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52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53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54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55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56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57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58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59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6.xml><?xml version="1.0" encoding="utf-8"?>
<p:tagLst xmlns:p="http://schemas.openxmlformats.org/presentationml/2006/main">
  <p:tag name="KSO_WM_DIAGRAM_VIRTUALLY_FRAME" val="{&quot;height&quot;:276.28370078740164,&quot;left&quot;:69.80188976377953,&quot;top&quot;:183.23685039370076,&quot;width&quot;:820.3962204724409}"/>
</p:tagLst>
</file>

<file path=ppt/tags/tag60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61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62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63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64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65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66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67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68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69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7.xml><?xml version="1.0" encoding="utf-8"?>
<p:tagLst xmlns:p="http://schemas.openxmlformats.org/presentationml/2006/main">
  <p:tag name="KSO_WM_DIAGRAM_VIRTUALLY_FRAME" val="{&quot;height&quot;:276.28370078740164,&quot;left&quot;:69.80188976377953,&quot;top&quot;:183.23685039370076,&quot;width&quot;:820.3962204724409}"/>
</p:tagLst>
</file>

<file path=ppt/tags/tag70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71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72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73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74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75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76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77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78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79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8.xml><?xml version="1.0" encoding="utf-8"?>
<p:tagLst xmlns:p="http://schemas.openxmlformats.org/presentationml/2006/main">
  <p:tag name="KSO_WM_DIAGRAM_VIRTUALLY_FRAME" val="{&quot;height&quot;:276.28370078740164,&quot;left&quot;:69.80188976377953,&quot;top&quot;:183.23685039370076,&quot;width&quot;:820.3962204724409}"/>
</p:tagLst>
</file>

<file path=ppt/tags/tag80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81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82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83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84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85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86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87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88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89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9.xml><?xml version="1.0" encoding="utf-8"?>
<p:tagLst xmlns:p="http://schemas.openxmlformats.org/presentationml/2006/main">
  <p:tag name="KSO_WM_DIAGRAM_VIRTUALLY_FRAME" val="{&quot;height&quot;:276.28370078740164,&quot;left&quot;:69.80188976377953,&quot;top&quot;:183.23685039370076,&quot;width&quot;:820.3962204724409}"/>
</p:tagLst>
</file>

<file path=ppt/tags/tag90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91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92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93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94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95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96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97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98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ags/tag99.xml><?xml version="1.0" encoding="utf-8"?>
<p:tagLst xmlns:p="http://schemas.openxmlformats.org/presentationml/2006/main">
  <p:tag name="KSO_WM_DIAGRAM_VIRTUALLY_FRAME" val="{&quot;height&quot;:433.9,&quot;left&quot;:14.4,&quot;top&quot;:82.6,&quot;width&quot;:929.1348818897637}"/>
</p:tagLst>
</file>

<file path=ppt/theme/theme1.xml><?xml version="1.0" encoding="utf-8"?>
<a:theme xmlns:a="http://schemas.openxmlformats.org/drawingml/2006/main" name="1_Office 主题​​">
  <a:themeElements>
    <a:clrScheme name="职场蓝青配色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392F6"/>
      </a:accent1>
      <a:accent2>
        <a:srgbClr val="0162D7"/>
      </a:accent2>
      <a:accent3>
        <a:srgbClr val="34D1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29">
      <a:majorFont>
        <a:latin typeface="HarmonyOS Sans SC Black"/>
        <a:ea typeface="HarmonyOS Sans SC Black"/>
        <a:cs typeface=""/>
      </a:majorFont>
      <a:minorFont>
        <a:latin typeface="HarmonyOS Sans SC"/>
        <a:ea typeface="HarmonyOS Sans S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400" smtClean="0">
            <a:solidFill>
              <a:schemeClr val="tx1">
                <a:lumMod val="75000"/>
                <a:lumOff val="25000"/>
              </a:schemeClr>
            </a:solidFill>
            <a:latin typeface="+mn-ea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HarmonyOS Sans SC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HarmonyOS Sans SC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2929</Words>
  <Application>WPS 演示</Application>
  <PresentationFormat>宽屏</PresentationFormat>
  <Paragraphs>281</Paragraphs>
  <Slides>18</Slides>
  <Notes>116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33" baseType="lpstr">
      <vt:lpstr>Arial</vt:lpstr>
      <vt:lpstr>宋体</vt:lpstr>
      <vt:lpstr>Wingdings</vt:lpstr>
      <vt:lpstr>HarmonyOS Sans SC</vt:lpstr>
      <vt:lpstr>HarmonyOS Sans SC Black</vt:lpstr>
      <vt:lpstr>KSOFAEA635EB</vt:lpstr>
      <vt:lpstr>微软雅黑</vt:lpstr>
      <vt:lpstr>Arial Unicode MS</vt:lpstr>
      <vt:lpstr>HarmonyOS Sans SC</vt:lpstr>
      <vt:lpstr>KSOF6A27983F</vt:lpstr>
      <vt:lpstr>KSOFAEA6AA4A</vt:lpstr>
      <vt:lpstr>Saturday Sans Regular</vt:lpstr>
      <vt:lpstr>KSOF9F0DD380</vt:lpstr>
      <vt:lpstr>Segoe Print</vt:lpstr>
      <vt:lpstr>1_Office 主题​​</vt:lpstr>
      <vt:lpstr>PowerPoint 演示文稿</vt:lpstr>
      <vt:lpstr>PowerPoint 演示文稿</vt:lpstr>
      <vt:lpstr>PowerPoint 演示文稿</vt:lpstr>
      <vt:lpstr>岗位目的</vt:lpstr>
      <vt:lpstr>PowerPoint 演示文稿</vt:lpstr>
      <vt:lpstr>岗位描述</vt:lpstr>
      <vt:lpstr>PowerPoint 演示文稿</vt:lpstr>
      <vt:lpstr>岗位职责---客户报价处理及销售合同的订立</vt:lpstr>
      <vt:lpstr>岗位职责---系统合同制成并定期归档</vt:lpstr>
      <vt:lpstr>岗位职责---客户货期把握、送货单据回收等</vt:lpstr>
      <vt:lpstr>岗位职责---发票、客户对账，及时催款、收款</vt:lpstr>
      <vt:lpstr>岗位职责---客户提前订货、退货、借出等问题处理</vt:lpstr>
      <vt:lpstr>岗位职责---客户管理</vt:lpstr>
      <vt:lpstr>岗位职责---发票管理</vt:lpstr>
      <vt:lpstr>岗位职责---销售统计及日常工作</vt:lpstr>
      <vt:lpstr>PowerPoint 演示文稿</vt:lpstr>
      <vt:lpstr>岗位考核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紫荆的职场Point</dc:creator>
  <cp:lastModifiedBy>润锋科技助理87305216转802</cp:lastModifiedBy>
  <cp:revision>235</cp:revision>
  <dcterms:created xsi:type="dcterms:W3CDTF">2024-07-04T16:35:00Z</dcterms:created>
  <dcterms:modified xsi:type="dcterms:W3CDTF">2026-01-15T08:24:40Z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A4F98F96B7C94664A6A1F0B8419E7D76_12</vt:lpwstr>
  </property>
  <property fmtid="{D5CDD505-2E9C-101B-9397-08002B2CF9AE}" pid="3" name="KSOProductBuildVer">
    <vt:lpwstr>2052-12.1.0.24657</vt:lpwstr>
  </property>
</Properties>
</file>