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handoutMasterIdLst>
    <p:handoutMasterId r:id="rId30"/>
  </p:handoutMasterIdLst>
  <p:sldIdLst>
    <p:sldId id="259" r:id="rId3"/>
    <p:sldId id="272" r:id="rId4"/>
    <p:sldId id="283" r:id="rId5"/>
    <p:sldId id="356" r:id="rId6"/>
    <p:sldId id="297" r:id="rId7"/>
    <p:sldId id="357" r:id="rId8"/>
    <p:sldId id="355" r:id="rId9"/>
    <p:sldId id="299" r:id="rId10"/>
    <p:sldId id="351" r:id="rId11"/>
    <p:sldId id="311" r:id="rId12"/>
    <p:sldId id="358" r:id="rId13"/>
    <p:sldId id="289" r:id="rId14"/>
    <p:sldId id="291" r:id="rId15"/>
    <p:sldId id="330" r:id="rId16"/>
    <p:sldId id="320" r:id="rId17"/>
    <p:sldId id="341" r:id="rId18"/>
    <p:sldId id="290" r:id="rId19"/>
    <p:sldId id="292" r:id="rId20"/>
    <p:sldId id="315" r:id="rId21"/>
    <p:sldId id="312" r:id="rId22"/>
    <p:sldId id="317" r:id="rId23"/>
    <p:sldId id="319" r:id="rId24"/>
    <p:sldId id="352" r:id="rId25"/>
    <p:sldId id="353" r:id="rId26"/>
    <p:sldId id="321" r:id="rId27"/>
    <p:sldId id="316" r:id="rId28"/>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56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06.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notesMaster" Target="notesMasters/notesMaster1.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0.png"/><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image" Target="../media/image4.jpeg"/><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1.png"/><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image" Target="../media/image4.jpeg"/><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2.png"/><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image" Target="../media/image4.jpeg"/><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image" Target="../media/image4.jpeg"/><Relationship Id="rId3" Type="http://schemas.openxmlformats.org/officeDocument/2006/relationships/tags" Target="../tags/tag49.xml"/><Relationship Id="rId2" Type="http://schemas.openxmlformats.org/officeDocument/2006/relationships/tags" Target="../tags/tag48.xml"/><Relationship Id="rId10" Type="http://schemas.openxmlformats.org/officeDocument/2006/relationships/slideLayout" Target="../slideLayouts/slideLayout1.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4.png"/><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image" Target="../media/image4.jpeg"/><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image" Target="../media/image4.jpeg"/><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image" Target="../media/image5.jpeg"/></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5.png"/><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image" Target="../media/image4.jpeg"/><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4.jpeg"/><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image" Target="../media/image3.jpeg"/><Relationship Id="rId2" Type="http://schemas.openxmlformats.org/officeDocument/2006/relationships/tags" Target="../tags/tag3.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6.png"/><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image" Target="../media/image4.jpeg"/><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7.png"/><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image" Target="../media/image4.jpeg"/><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8.png"/><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image" Target="../media/image4.jpeg"/><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image" Target="../media/image4.jpeg"/><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image" Target="../media/image4.jpeg"/><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image" Target="../media/image4.jpeg"/><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jpeg"/><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png"/><Relationship Id="rId3" Type="http://schemas.openxmlformats.org/officeDocument/2006/relationships/tags" Target="../tags/tag13.xml"/><Relationship Id="rId2" Type="http://schemas.openxmlformats.org/officeDocument/2006/relationships/image" Target="../media/image4.jpe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jpeg"/><Relationship Id="rId2" Type="http://schemas.openxmlformats.org/officeDocument/2006/relationships/tags" Target="../tags/tag15.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image" Target="../media/image4.jpeg"/><Relationship Id="rId2" Type="http://schemas.openxmlformats.org/officeDocument/2006/relationships/tags" Target="../tags/tag17.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png"/><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image" Target="../media/image4.jpeg"/><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image" Target="../media/image4.jpeg"/><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PA_文本框 3"/>
          <p:cNvSpPr txBox="1"/>
          <p:nvPr>
            <p:custDataLst>
              <p:tags r:id="rId2"/>
            </p:custDataLst>
          </p:nvPr>
        </p:nvSpPr>
        <p:spPr>
          <a:xfrm>
            <a:off x="1307511" y="1962159"/>
            <a:ext cx="9814519" cy="1999615"/>
          </a:xfrm>
          <a:prstGeom prst="rect">
            <a:avLst/>
          </a:prstGeom>
          <a:noFill/>
        </p:spPr>
        <p:txBody>
          <a:bodyPr wrap="square" rtlCol="0">
            <a:spAutoFit/>
          </a:bodyPr>
          <a:lstStyle/>
          <a:p>
            <a:pPr algn="ctr"/>
            <a:r>
              <a:rPr lang="zh-CN" sz="6000" b="1" dirty="0">
                <a:ln w="17780" cmpd="sng">
                  <a:noFill/>
                  <a:prstDash val="solid"/>
                  <a:miter lim="800000"/>
                </a:ln>
                <a:solidFill>
                  <a:schemeClr val="bg1"/>
                </a:solidFill>
                <a:latin typeface="微软雅黑" panose="020B0503020204020204" charset="-122"/>
                <a:ea typeface="微软雅黑" panose="020B0503020204020204" charset="-122"/>
              </a:rPr>
              <a:t>大连润锋科技有限公司</a:t>
            </a:r>
            <a:endParaRPr lang="zh-CN" sz="6000" b="1" dirty="0">
              <a:ln w="17780" cmpd="sng">
                <a:noFill/>
                <a:prstDash val="solid"/>
                <a:miter lim="800000"/>
              </a:ln>
              <a:solidFill>
                <a:schemeClr val="bg1"/>
              </a:solidFill>
              <a:latin typeface="微软雅黑" panose="020B0503020204020204" charset="-122"/>
              <a:ea typeface="微软雅黑" panose="020B0503020204020204" charset="-122"/>
            </a:endParaRPr>
          </a:p>
          <a:p>
            <a:pPr algn="ctr"/>
            <a:endParaRPr lang="zh-CN" sz="3200" b="1" dirty="0">
              <a:ln w="17780" cmpd="sng">
                <a:noFill/>
                <a:prstDash val="solid"/>
                <a:miter lim="800000"/>
              </a:ln>
              <a:solidFill>
                <a:schemeClr val="bg1"/>
              </a:solidFill>
              <a:latin typeface="微软雅黑" panose="020B0503020204020204" charset="-122"/>
              <a:ea typeface="微软雅黑" panose="020B0503020204020204" charset="-122"/>
            </a:endParaRPr>
          </a:p>
          <a:p>
            <a:pPr algn="ctr"/>
            <a:r>
              <a:rPr lang="zh-CN" altLang="en-US" sz="3200" b="1" dirty="0">
                <a:ln w="17780" cmpd="sng">
                  <a:noFill/>
                  <a:prstDash val="solid"/>
                  <a:miter lim="800000"/>
                </a:ln>
                <a:solidFill>
                  <a:schemeClr val="bg1"/>
                </a:solidFill>
                <a:latin typeface="微软雅黑" panose="020B0503020204020204" charset="-122"/>
                <a:ea typeface="微软雅黑" panose="020B0503020204020204" charset="-122"/>
              </a:rPr>
              <a:t>财务基础知识入职培训</a:t>
            </a:r>
            <a:r>
              <a:rPr lang="zh-CN" altLang="en-US" sz="2000" b="1" dirty="0">
                <a:ln w="17780" cmpd="sng">
                  <a:noFill/>
                  <a:prstDash val="solid"/>
                  <a:miter lim="800000"/>
                </a:ln>
                <a:solidFill>
                  <a:schemeClr val="bg1"/>
                </a:solidFill>
                <a:latin typeface="微软雅黑" panose="020B0503020204020204" charset="-122"/>
                <a:ea typeface="微软雅黑" panose="020B0503020204020204" charset="-122"/>
              </a:rPr>
              <a:t>（</a:t>
            </a:r>
            <a:r>
              <a:rPr lang="en-US" altLang="zh-CN" sz="2000" b="1" dirty="0">
                <a:ln w="17780" cmpd="sng">
                  <a:noFill/>
                  <a:prstDash val="solid"/>
                  <a:miter lim="800000"/>
                </a:ln>
                <a:solidFill>
                  <a:schemeClr val="bg1"/>
                </a:solidFill>
                <a:latin typeface="微软雅黑" panose="020B0503020204020204" charset="-122"/>
                <a:ea typeface="微软雅黑" panose="020B0503020204020204" charset="-122"/>
              </a:rPr>
              <a:t>20260225</a:t>
            </a:r>
            <a:r>
              <a:rPr lang="zh-CN" altLang="en-US" sz="2000" b="1" dirty="0">
                <a:ln w="17780" cmpd="sng">
                  <a:noFill/>
                  <a:prstDash val="solid"/>
                  <a:miter lim="800000"/>
                </a:ln>
                <a:solidFill>
                  <a:schemeClr val="bg1"/>
                </a:solidFill>
                <a:latin typeface="微软雅黑" panose="020B0503020204020204" charset="-122"/>
                <a:ea typeface="微软雅黑" panose="020B0503020204020204" charset="-122"/>
              </a:rPr>
              <a:t>）</a:t>
            </a:r>
            <a:endParaRPr lang="zh-CN" altLang="en-US" sz="2000" b="1" dirty="0">
              <a:ln w="17780" cmpd="sng">
                <a:noFill/>
                <a:prstDash val="solid"/>
                <a:miter lim="800000"/>
              </a:ln>
              <a:solidFill>
                <a:schemeClr val="bg1"/>
              </a:solidFill>
              <a:latin typeface="微软雅黑" panose="020B0503020204020204" charset="-122"/>
              <a:ea typeface="微软雅黑" panose="020B0503020204020204" charset="-122"/>
            </a:endParaRPr>
          </a:p>
        </p:txBody>
      </p:sp>
      <p:sp>
        <p:nvSpPr>
          <p:cNvPr id="2" name="PA_文本框 198"/>
          <p:cNvSpPr txBox="1">
            <a:spLocks noChangeArrowheads="1"/>
          </p:cNvSpPr>
          <p:nvPr>
            <p:custDataLst>
              <p:tags r:id="rId3"/>
            </p:custDataLst>
          </p:nvPr>
        </p:nvSpPr>
        <p:spPr bwMode="ltGray">
          <a:xfrm>
            <a:off x="2922370" y="1050084"/>
            <a:ext cx="6347260" cy="911860"/>
          </a:xfrm>
          <a:prstGeom prst="rect">
            <a:avLst/>
          </a:prstGeom>
          <a:noFill/>
          <a:ln>
            <a:noFill/>
          </a:ln>
          <a:effectLst/>
        </p:spPr>
        <p:txBody>
          <a:bodyPr wrap="square" lIns="81667" tIns="40833" rIns="81667" bIns="40833">
            <a:spAutoFit/>
          </a:bodyPr>
          <a:lstStyle>
            <a:lvl1pPr algn="l" defTabSz="815975" fontAlgn="base">
              <a:defRPr>
                <a:solidFill>
                  <a:schemeClr val="tx1"/>
                </a:solidFill>
                <a:latin typeface="Arial" panose="020B0604020202020204" pitchFamily="34" charset="0"/>
              </a:defRPr>
            </a:lvl1pPr>
            <a:lvl2pPr marL="408305" algn="l" defTabSz="815975" fontAlgn="base">
              <a:defRPr>
                <a:solidFill>
                  <a:schemeClr val="tx1"/>
                </a:solidFill>
                <a:latin typeface="Arial" panose="020B0604020202020204" pitchFamily="34" charset="0"/>
              </a:defRPr>
            </a:lvl2pPr>
            <a:lvl3pPr marL="815975" algn="l" defTabSz="815975" fontAlgn="base">
              <a:defRPr>
                <a:solidFill>
                  <a:schemeClr val="tx1"/>
                </a:solidFill>
                <a:latin typeface="Arial" panose="020B0604020202020204" pitchFamily="34" charset="0"/>
              </a:defRPr>
            </a:lvl3pPr>
            <a:lvl4pPr marL="1225550" algn="l" defTabSz="815975" fontAlgn="base">
              <a:defRPr>
                <a:solidFill>
                  <a:schemeClr val="tx1"/>
                </a:solidFill>
                <a:latin typeface="Arial" panose="020B0604020202020204" pitchFamily="34" charset="0"/>
              </a:defRPr>
            </a:lvl4pPr>
            <a:lvl5pPr marL="1633855" algn="l" defTabSz="815975" fontAlgn="base">
              <a:defRPr>
                <a:solidFill>
                  <a:schemeClr val="tx1"/>
                </a:solidFill>
                <a:latin typeface="Arial" panose="020B0604020202020204" pitchFamily="34" charset="0"/>
              </a:defRPr>
            </a:lvl5pPr>
            <a:lvl6pPr marL="2091055" defTabSz="815975" fontAlgn="base">
              <a:spcBef>
                <a:spcPct val="0"/>
              </a:spcBef>
              <a:spcAft>
                <a:spcPct val="0"/>
              </a:spcAft>
              <a:defRPr>
                <a:solidFill>
                  <a:schemeClr val="tx1"/>
                </a:solidFill>
                <a:latin typeface="Arial" panose="020B0604020202020204" pitchFamily="34" charset="0"/>
              </a:defRPr>
            </a:lvl6pPr>
            <a:lvl7pPr marL="2548255" defTabSz="815975" fontAlgn="base">
              <a:spcBef>
                <a:spcPct val="0"/>
              </a:spcBef>
              <a:spcAft>
                <a:spcPct val="0"/>
              </a:spcAft>
              <a:defRPr>
                <a:solidFill>
                  <a:schemeClr val="tx1"/>
                </a:solidFill>
                <a:latin typeface="Arial" panose="020B0604020202020204" pitchFamily="34" charset="0"/>
              </a:defRPr>
            </a:lvl7pPr>
            <a:lvl8pPr marL="3005455" defTabSz="815975" fontAlgn="base">
              <a:spcBef>
                <a:spcPct val="0"/>
              </a:spcBef>
              <a:spcAft>
                <a:spcPct val="0"/>
              </a:spcAft>
              <a:defRPr>
                <a:solidFill>
                  <a:schemeClr val="tx1"/>
                </a:solidFill>
                <a:latin typeface="Arial" panose="020B0604020202020204" pitchFamily="34" charset="0"/>
              </a:defRPr>
            </a:lvl8pPr>
            <a:lvl9pPr marL="3462655" defTabSz="815975" fontAlgn="base">
              <a:spcBef>
                <a:spcPct val="0"/>
              </a:spcBef>
              <a:spcAft>
                <a:spcPct val="0"/>
              </a:spcAft>
              <a:defRPr>
                <a:solidFill>
                  <a:schemeClr val="tx1"/>
                </a:solidFill>
                <a:latin typeface="Arial" panose="020B0604020202020204" pitchFamily="34" charset="0"/>
              </a:defRPr>
            </a:lvl9pPr>
          </a:lstStyle>
          <a:p>
            <a:pPr algn="ctr"/>
            <a:r>
              <a:rPr lang="en-US" altLang="zh-CN" sz="5400" b="1" dirty="0">
                <a:solidFill>
                  <a:schemeClr val="bg1"/>
                </a:solidFill>
                <a:latin typeface="微软雅黑" panose="020B0503020204020204" charset="-122"/>
                <a:ea typeface="微软雅黑" panose="020B0503020204020204" charset="-122"/>
              </a:rPr>
              <a:t>DaLian RunFeng</a:t>
            </a:r>
            <a:endParaRPr lang="en-US" altLang="zh-CN" sz="5400" b="1" dirty="0">
              <a:solidFill>
                <a:schemeClr val="bg1"/>
              </a:solidFill>
              <a:latin typeface="微软雅黑" panose="020B0503020204020204" charset="-122"/>
              <a:ea typeface="微软雅黑" panose="020B0503020204020204" charset="-122"/>
            </a:endParaRPr>
          </a:p>
        </p:txBody>
      </p:sp>
      <p:sp>
        <p:nvSpPr>
          <p:cNvPr id="9" name="文本框 8"/>
          <p:cNvSpPr txBox="1"/>
          <p:nvPr/>
        </p:nvSpPr>
        <p:spPr>
          <a:xfrm>
            <a:off x="7616825" y="5337810"/>
            <a:ext cx="3177540" cy="400110"/>
          </a:xfrm>
          <a:prstGeom prst="rect">
            <a:avLst/>
          </a:prstGeom>
          <a:noFill/>
        </p:spPr>
        <p:txBody>
          <a:bodyPr wrap="square" rtlCol="0">
            <a:spAutoFit/>
          </a:bodyPr>
          <a:lstStyle/>
          <a:p>
            <a:r>
              <a:rPr lang="zh-CN" altLang="en-US" sz="2000" b="1" dirty="0">
                <a:solidFill>
                  <a:schemeClr val="bg1"/>
                </a:solidFill>
              </a:rPr>
              <a:t>主讲人：雷波</a:t>
            </a:r>
            <a:endParaRPr lang="en-US" altLang="zh-CN" sz="24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decel="100000" fill="hold" grpId="0" nodeType="afterEffect">
                                  <p:stCondLst>
                                    <p:cond delay="0"/>
                                  </p:stCondLst>
                                  <p:iterate type="lt">
                                    <p:tmPct val="10000"/>
                                  </p:iterate>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40770" cy="1333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50755" y="-6350"/>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custDataLst>
              <p:tags r:id="rId6"/>
            </p:custDataLst>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712470" y="801370"/>
            <a:ext cx="10528300" cy="5359285"/>
          </a:xfrm>
          <a:prstGeom prst="rect">
            <a:avLst/>
          </a:prstGeom>
          <a:noFill/>
        </p:spPr>
        <p:txBody>
          <a:bodyPr wrap="square" rtlCol="0" anchor="t">
            <a:noAutofit/>
          </a:bodyPr>
          <a:lstStyle/>
          <a:p>
            <a:pPr>
              <a:lnSpc>
                <a:spcPct val="130000"/>
              </a:lnSpc>
            </a:pPr>
            <a:r>
              <a:rPr lang="zh-CN" altLang="en-US" sz="1600" dirty="0">
                <a:latin typeface="+mj-ea"/>
                <a:ea typeface="+mj-ea"/>
                <a:cs typeface="+mj-ea"/>
                <a:sym typeface="+mn-ea"/>
              </a:rPr>
              <a:t>五、其他金融工具：迪链等</a:t>
            </a:r>
            <a:endParaRPr lang="en-US" altLang="zh-CN" sz="1600" dirty="0">
              <a:latin typeface="+mj-ea"/>
              <a:ea typeface="+mj-ea"/>
              <a:cs typeface="+mj-ea"/>
              <a:sym typeface="+mn-ea"/>
            </a:endParaRPr>
          </a:p>
          <a:p>
            <a:pPr>
              <a:lnSpc>
                <a:spcPct val="130000"/>
              </a:lnSpc>
            </a:pPr>
            <a:r>
              <a:rPr lang="zh-CN" altLang="en-US" sz="1600" b="0" i="0" dirty="0">
                <a:solidFill>
                  <a:srgbClr val="222222"/>
                </a:solidFill>
                <a:effectLst/>
                <a:latin typeface="-apple-system-font"/>
              </a:rPr>
              <a:t>       </a:t>
            </a:r>
            <a:r>
              <a:rPr lang="zh-CN" altLang="en-US" sz="1400" b="0" i="0" dirty="0">
                <a:solidFill>
                  <a:srgbClr val="222222"/>
                </a:solidFill>
                <a:effectLst/>
                <a:latin typeface="-apple-system-font"/>
              </a:rPr>
              <a:t>“迪链”是比亚迪旗下的一款</a:t>
            </a:r>
            <a:r>
              <a:rPr lang="en-US" altLang="zh-CN" sz="1400" b="0" i="0" dirty="0">
                <a:solidFill>
                  <a:srgbClr val="222222"/>
                </a:solidFill>
                <a:effectLst/>
                <a:latin typeface="-apple-system-font"/>
              </a:rPr>
              <a:t>《</a:t>
            </a:r>
            <a:r>
              <a:rPr lang="zh-CN" altLang="en-US" sz="1400" b="0" i="0" dirty="0">
                <a:solidFill>
                  <a:srgbClr val="222222"/>
                </a:solidFill>
                <a:effectLst/>
                <a:latin typeface="-apple-system-font"/>
              </a:rPr>
              <a:t>电子确权类产品</a:t>
            </a:r>
            <a:r>
              <a:rPr lang="en-US" altLang="zh-CN" sz="1400" b="0" i="0" dirty="0">
                <a:solidFill>
                  <a:srgbClr val="222222"/>
                </a:solidFill>
                <a:effectLst/>
                <a:latin typeface="-apple-system-font"/>
              </a:rPr>
              <a:t>》,</a:t>
            </a:r>
            <a:r>
              <a:rPr lang="zh-CN" altLang="en-US" sz="1400" b="0" i="0" dirty="0">
                <a:solidFill>
                  <a:srgbClr val="222222"/>
                </a:solidFill>
                <a:effectLst/>
                <a:latin typeface="-apple-system-font"/>
              </a:rPr>
              <a:t>供应商在完成供应以后，收到迪链作为回款结算凭证，同时根据自身的需求，可以在</a:t>
            </a:r>
            <a:r>
              <a:rPr lang="zh-CN" altLang="en-US" sz="1400" dirty="0">
                <a:ln w="22225">
                  <a:solidFill>
                    <a:schemeClr val="accent2"/>
                  </a:solidFill>
                  <a:prstDash val="solid"/>
                </a:ln>
                <a:solidFill>
                  <a:schemeClr val="accent2">
                    <a:lumMod val="40000"/>
                    <a:lumOff val="60000"/>
                  </a:schemeClr>
                </a:solidFill>
                <a:latin typeface="+mj-ea"/>
                <a:ea typeface="+mj-ea"/>
                <a:cs typeface="+mj-ea"/>
              </a:rPr>
              <a:t>迪链供应链信息平台</a:t>
            </a:r>
            <a:r>
              <a:rPr lang="zh-CN" altLang="en-US" sz="1400" b="0" i="0" dirty="0">
                <a:solidFill>
                  <a:srgbClr val="222222"/>
                </a:solidFill>
                <a:effectLst/>
                <a:latin typeface="-apple-system-font"/>
              </a:rPr>
              <a:t>对它进行相应的拆分、转让和融资。</a:t>
            </a:r>
            <a:endParaRPr lang="en-US" altLang="zh-CN" sz="1400" b="0" i="0" dirty="0">
              <a:solidFill>
                <a:srgbClr val="222222"/>
              </a:solidFill>
              <a:effectLst/>
              <a:latin typeface="-apple-system-font"/>
            </a:endParaRPr>
          </a:p>
          <a:p>
            <a:pPr>
              <a:lnSpc>
                <a:spcPct val="130000"/>
              </a:lnSpc>
            </a:pPr>
            <a:r>
              <a:rPr lang="zh-CN" altLang="en-US" sz="1400" dirty="0">
                <a:solidFill>
                  <a:srgbClr val="222222"/>
                </a:solidFill>
                <a:latin typeface="-apple-system-font"/>
                <a:ea typeface="+mj-ea"/>
                <a:cs typeface="+mj-ea"/>
                <a:sym typeface="+mn-ea"/>
              </a:rPr>
              <a:t>          目前公司只接受伊通和美德乐支付的迪链。</a:t>
            </a:r>
            <a:endParaRPr lang="zh-CN" altLang="en-US" sz="1400" dirty="0">
              <a:latin typeface="+mj-ea"/>
              <a:ea typeface="+mj-ea"/>
              <a:cs typeface="+mj-ea"/>
              <a:sym typeface="+mn-ea"/>
            </a:endParaRPr>
          </a:p>
        </p:txBody>
      </p:sp>
      <p:pic>
        <p:nvPicPr>
          <p:cNvPr id="3" name="图片 2"/>
          <p:cNvPicPr>
            <a:picLocks noChangeAspect="1"/>
          </p:cNvPicPr>
          <p:nvPr>
            <p:custDataLst>
              <p:tags r:id="rId7"/>
            </p:custDataLst>
          </p:nvPr>
        </p:nvPicPr>
        <p:blipFill>
          <a:blip r:embed="rId8"/>
          <a:stretch>
            <a:fillRect/>
          </a:stretch>
        </p:blipFill>
        <p:spPr>
          <a:xfrm>
            <a:off x="1622425" y="2137410"/>
            <a:ext cx="8228330" cy="42824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40770" cy="1333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50755" y="-6350"/>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custDataLst>
              <p:tags r:id="rId6"/>
            </p:custDataLst>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1623695" y="1847215"/>
            <a:ext cx="8290560" cy="4380230"/>
          </a:xfrm>
          <a:prstGeom prst="rect">
            <a:avLst/>
          </a:prstGeom>
          <a:noFill/>
        </p:spPr>
        <p:txBody>
          <a:bodyPr wrap="square" rtlCol="0" anchor="t">
            <a:noAutofit/>
          </a:bodyPr>
          <a:lstStyle/>
          <a:p>
            <a:pPr algn="l">
              <a:lnSpc>
                <a:spcPct val="130000"/>
              </a:lnSpc>
            </a:pPr>
            <a:endParaRPr lang="zh-CN" altLang="en-US" sz="1400" dirty="0">
              <a:latin typeface="+mj-ea"/>
              <a:ea typeface="+mj-ea"/>
              <a:cs typeface="+mj-ea"/>
              <a:sym typeface="+mn-ea"/>
            </a:endParaRPr>
          </a:p>
        </p:txBody>
      </p:sp>
      <p:pic>
        <p:nvPicPr>
          <p:cNvPr id="8" name="图片 7"/>
          <p:cNvPicPr/>
          <p:nvPr/>
        </p:nvPicPr>
        <p:blipFill>
          <a:blip r:embed="rId7"/>
          <a:stretch>
            <a:fillRect/>
          </a:stretch>
        </p:blipFill>
        <p:spPr>
          <a:xfrm>
            <a:off x="1690370" y="1826260"/>
            <a:ext cx="8359140" cy="4306570"/>
          </a:xfrm>
          <a:prstGeom prst="rect">
            <a:avLst/>
          </a:prstGeom>
        </p:spPr>
      </p:pic>
      <p:sp>
        <p:nvSpPr>
          <p:cNvPr id="9" name="文本框 8"/>
          <p:cNvSpPr txBox="1"/>
          <p:nvPr/>
        </p:nvSpPr>
        <p:spPr>
          <a:xfrm>
            <a:off x="1168400" y="949325"/>
            <a:ext cx="9279890" cy="521970"/>
          </a:xfrm>
          <a:prstGeom prst="rect">
            <a:avLst/>
          </a:prstGeom>
          <a:noFill/>
        </p:spPr>
        <p:txBody>
          <a:bodyPr wrap="square" rtlCol="0">
            <a:spAutoFit/>
          </a:bodyPr>
          <a:p>
            <a:r>
              <a:rPr lang="en-US" altLang="zh-CN" sz="1400"/>
              <a:t>      </a:t>
            </a:r>
            <a:r>
              <a:rPr lang="zh-CN" altLang="en-US" sz="1400"/>
              <a:t>迪链、建信融通这类工具本质上属于电子债权凭证，而商业承兑汇票（商票）是受《票据法》保护的标准化票据。</a:t>
            </a:r>
            <a:r>
              <a:rPr lang="en-US" altLang="zh-CN" sz="1400"/>
              <a:t> </a:t>
            </a:r>
            <a:r>
              <a:rPr lang="zh-CN" altLang="en-US" sz="1400"/>
              <a:t>虽然两者都是核心企业用于延期支付的信用工具，但在法律基础、风险机制和流通性上存在根本差异。</a:t>
            </a:r>
            <a:endParaRPr lang="zh-CN" alt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Freeform 3"/>
          <p:cNvSpPr/>
          <p:nvPr>
            <p:custDataLst>
              <p:tags r:id="rId2"/>
            </p:custDataLst>
          </p:nvPr>
        </p:nvSpPr>
        <p:spPr>
          <a:xfrm>
            <a:off x="1588" y="794"/>
            <a:ext cx="7907338" cy="6856075"/>
          </a:xfrm>
          <a:custGeom>
            <a:avLst/>
            <a:gdLst>
              <a:gd name="connsiteX0" fmla="*/ 0 w 7909378"/>
              <a:gd name="connsiteY0" fmla="*/ 0 h 6858000"/>
              <a:gd name="connsiteX1" fmla="*/ 3932040 w 7909378"/>
              <a:gd name="connsiteY1" fmla="*/ 0 h 6858000"/>
              <a:gd name="connsiteX2" fmla="*/ 7909378 w 7909378"/>
              <a:gd name="connsiteY2" fmla="*/ 6858000 h 6858000"/>
              <a:gd name="connsiteX3" fmla="*/ 0 w 79093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09378" h="6858000">
                <a:moveTo>
                  <a:pt x="0" y="0"/>
                </a:moveTo>
                <a:lnTo>
                  <a:pt x="3932040" y="0"/>
                </a:lnTo>
                <a:lnTo>
                  <a:pt x="7909378" y="6858000"/>
                </a:lnTo>
                <a:lnTo>
                  <a:pt x="0" y="685800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20" name="TextBox 1"/>
          <p:cNvSpPr txBox="1"/>
          <p:nvPr>
            <p:custDataLst>
              <p:tags r:id="rId3"/>
            </p:custDataLst>
          </p:nvPr>
        </p:nvSpPr>
        <p:spPr>
          <a:xfrm>
            <a:off x="773150" y="2803368"/>
            <a:ext cx="3693319" cy="2257349"/>
          </a:xfrm>
          <a:prstGeom prst="rect">
            <a:avLst/>
          </a:prstGeom>
          <a:noFill/>
        </p:spPr>
        <p:txBody>
          <a:bodyPr wrap="none" lIns="0" tIns="0" rIns="0" rtlCol="0">
            <a:spAutoFit/>
          </a:bodyPr>
          <a:lstStyle/>
          <a:p>
            <a:pPr algn="ctr">
              <a:lnSpc>
                <a:spcPts val="9200"/>
              </a:lnSpc>
            </a:pPr>
            <a:r>
              <a:rPr lang="zh-CN" altLang="en-US" sz="4800" dirty="0">
                <a:solidFill>
                  <a:schemeClr val="bg1"/>
                </a:solidFill>
                <a:latin typeface="微软雅黑" panose="020B0503020204020204" charset="-122"/>
                <a:ea typeface="微软雅黑" panose="020B0503020204020204" charset="-122"/>
                <a:cs typeface="微软雅黑" panose="020B0503020204020204" charset="-122"/>
              </a:rPr>
              <a:t>贰</a:t>
            </a:r>
            <a:r>
              <a:rPr lang="en-US" altLang="zh-CN" sz="6000" dirty="0">
                <a:solidFill>
                  <a:schemeClr val="bg1"/>
                </a:solidFill>
                <a:latin typeface="微软雅黑" panose="020B0503020204020204" charset="-122"/>
                <a:ea typeface="微软雅黑" panose="020B0503020204020204" charset="-122"/>
                <a:cs typeface="微软雅黑" panose="020B0503020204020204" charset="-122"/>
              </a:rPr>
              <a:t> </a:t>
            </a:r>
            <a:endParaRPr lang="en-US" altLang="zh-CN" sz="6000" dirty="0">
              <a:solidFill>
                <a:schemeClr val="bg1"/>
              </a:solidFill>
              <a:latin typeface="微软雅黑" panose="020B0503020204020204" charset="-122"/>
              <a:ea typeface="微软雅黑" panose="020B0503020204020204" charset="-122"/>
              <a:cs typeface="微软雅黑" panose="020B0503020204020204" charset="-122"/>
            </a:endParaRPr>
          </a:p>
          <a:p>
            <a:pPr algn="ctr">
              <a:lnSpc>
                <a:spcPts val="9200"/>
              </a:lnSpc>
            </a:pPr>
            <a:r>
              <a:rPr lang="zh-CN" altLang="en-US" sz="4800" dirty="0">
                <a:solidFill>
                  <a:schemeClr val="bg1"/>
                </a:solidFill>
                <a:latin typeface="微软雅黑" panose="020B0503020204020204" charset="-122"/>
                <a:ea typeface="微软雅黑" panose="020B0503020204020204" charset="-122"/>
                <a:cs typeface="微软雅黑" panose="020B0503020204020204" charset="-122"/>
              </a:rPr>
              <a:t>发票相关知识</a:t>
            </a:r>
            <a:endParaRPr lang="zh-CN" altLang="en-US" sz="48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Freeform 4"/>
          <p:cNvSpPr/>
          <p:nvPr>
            <p:custDataLst>
              <p:tags r:id="rId4"/>
            </p:custDataLst>
          </p:nvPr>
        </p:nvSpPr>
        <p:spPr>
          <a:xfrm rot="19786510">
            <a:off x="6712745" y="2051844"/>
            <a:ext cx="660400" cy="5334000"/>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9" name="Freeform 5"/>
          <p:cNvSpPr/>
          <p:nvPr>
            <p:custDataLst>
              <p:tags r:id="rId5"/>
            </p:custDataLst>
          </p:nvPr>
        </p:nvSpPr>
        <p:spPr>
          <a:xfrm rot="19786510">
            <a:off x="5480844" y="883444"/>
            <a:ext cx="819943" cy="6632575"/>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cxnSp>
        <p:nvCxnSpPr>
          <p:cNvPr id="2" name="直接连接符 1"/>
          <p:cNvCxnSpPr/>
          <p:nvPr/>
        </p:nvCxnSpPr>
        <p:spPr>
          <a:xfrm>
            <a:off x="1191491" y="4045527"/>
            <a:ext cx="290945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1944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522518" y="-1622"/>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贰</a:t>
            </a:r>
            <a:endParaRPr lang="en-US" altLang="zh-CN" sz="2000" b="1" dirty="0">
              <a:solidFill>
                <a:schemeClr val="bg1"/>
              </a:solidFill>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r>
              <a:rPr lang="zh-CN" altLang="en-US" sz="2800" b="1" dirty="0">
                <a:solidFill>
                  <a:srgbClr val="3C797C"/>
                </a:solidFill>
              </a:rPr>
              <a:t>发票相关知识：</a:t>
            </a:r>
            <a:endParaRPr lang="zh-CN" altLang="en-US" sz="2800" b="1" dirty="0">
              <a:solidFill>
                <a:srgbClr val="3C797C"/>
              </a:solidFill>
            </a:endParaRPr>
          </a:p>
        </p:txBody>
      </p:sp>
      <p:sp>
        <p:nvSpPr>
          <p:cNvPr id="2" name="矩形 1"/>
          <p:cNvSpPr/>
          <p:nvPr>
            <p:custDataLst>
              <p:tags r:id="rId7"/>
            </p:custDataLst>
          </p:nvPr>
        </p:nvSpPr>
        <p:spPr>
          <a:xfrm>
            <a:off x="770255" y="683260"/>
            <a:ext cx="10544175" cy="5683885"/>
          </a:xfrm>
          <a:prstGeom prst="rect">
            <a:avLst/>
          </a:prstGeom>
        </p:spPr>
        <p:txBody>
          <a:bodyPr wrap="square">
            <a:noAutofit/>
          </a:bodyPr>
          <a:lstStyle/>
          <a:p>
            <a:pPr>
              <a:lnSpc>
                <a:spcPct val="130000"/>
              </a:lnSpc>
            </a:pPr>
            <a:r>
              <a:rPr lang="zh-CN" altLang="en-US" sz="1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一、 </a:t>
            </a:r>
            <a:r>
              <a:rPr lang="zh-CN" altLang="en-US" sz="1600" dirty="0">
                <a:latin typeface="+mj-ea"/>
                <a:ea typeface="+mj-ea"/>
                <a:cs typeface="+mj-ea"/>
                <a:sym typeface="+mn-ea"/>
              </a:rPr>
              <a:t>进项发票（取得发票）</a:t>
            </a:r>
            <a:r>
              <a:rPr lang="zh-CN" altLang="en-US" sz="1600" dirty="0">
                <a:latin typeface="+mj-ea"/>
                <a:ea typeface="+mj-ea"/>
                <a:cs typeface="+mj-ea"/>
                <a:sym typeface="+mn-ea"/>
              </a:rPr>
              <a:t>：</a:t>
            </a:r>
            <a:endParaRPr lang="en-US" altLang="zh-CN" sz="1600" dirty="0">
              <a:latin typeface="+mj-ea"/>
              <a:ea typeface="+mj-ea"/>
              <a:cs typeface="+mj-ea"/>
              <a:sym typeface="+mn-ea"/>
            </a:endParaRPr>
          </a:p>
          <a:p>
            <a:pPr>
              <a:lnSpc>
                <a:spcPct val="130000"/>
              </a:lnSpc>
            </a:pPr>
            <a:r>
              <a:rPr lang="en-US" altLang="zh-CN" sz="1600" dirty="0">
                <a:latin typeface="+mj-ea"/>
                <a:ea typeface="+mj-ea"/>
                <a:cs typeface="+mj-ea"/>
                <a:sym typeface="+mn-ea"/>
              </a:rPr>
              <a:t>      </a:t>
            </a:r>
            <a:r>
              <a:rPr lang="en-US" altLang="zh-CN" sz="1400" dirty="0">
                <a:latin typeface="+mj-ea"/>
                <a:ea typeface="+mj-ea"/>
                <a:cs typeface="+mj-ea"/>
                <a:sym typeface="+mn-ea"/>
              </a:rPr>
              <a:t> </a:t>
            </a:r>
            <a:r>
              <a:rPr lang="zh-CN" altLang="en-US" sz="1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zh-CN" altLang="en-US" sz="1400" dirty="0">
                <a:latin typeface="+mj-ea"/>
                <a:ea typeface="+mj-ea"/>
                <a:cs typeface="+mj-ea"/>
                <a:sym typeface="+mn-ea"/>
              </a:rPr>
              <a:t>报销时取得的发票种类分为：增值税专用发票和普通发票，目前收到的这两种发票大多数都是全电发票。</a:t>
            </a:r>
            <a:endParaRPr lang="en-US" altLang="zh-CN" sz="1400" dirty="0">
              <a:latin typeface="+mj-ea"/>
              <a:ea typeface="+mj-ea"/>
              <a:cs typeface="+mj-ea"/>
              <a:sym typeface="+mn-ea"/>
            </a:endParaRPr>
          </a:p>
          <a:p>
            <a:pPr>
              <a:lnSpc>
                <a:spcPct val="130000"/>
              </a:lnSpc>
            </a:pPr>
            <a:r>
              <a:rPr lang="en-US" altLang="zh-CN" sz="1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zh-CN" altLang="en-US" sz="1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zh-CN" altLang="en-US" sz="1400" dirty="0">
                <a:latin typeface="+mj-ea"/>
                <a:ea typeface="+mj-ea"/>
                <a:cs typeface="+mj-ea"/>
                <a:sym typeface="+mn-ea"/>
              </a:rPr>
              <a:t> 取得发票注意事项：（报销发票）</a:t>
            </a:r>
            <a:endParaRPr lang="en-US" altLang="zh-CN" sz="1400" dirty="0">
              <a:latin typeface="+mj-ea"/>
              <a:ea typeface="+mj-ea"/>
              <a:cs typeface="+mj-ea"/>
              <a:sym typeface="+mn-ea"/>
            </a:endParaRPr>
          </a:p>
          <a:p>
            <a:pPr>
              <a:lnSpc>
                <a:spcPct val="130000"/>
              </a:lnSpc>
            </a:pPr>
            <a:r>
              <a:rPr lang="zh-CN" altLang="en-US" sz="1600" dirty="0">
                <a:latin typeface="+mj-ea"/>
                <a:ea typeface="+mj-ea"/>
                <a:cs typeface="+mj-ea"/>
                <a:sym typeface="+mn-ea"/>
              </a:rPr>
              <a:t>      </a:t>
            </a:r>
            <a:r>
              <a:rPr lang="en-US" altLang="zh-CN" sz="1600" dirty="0">
                <a:latin typeface="+mj-ea"/>
                <a:ea typeface="+mj-ea"/>
                <a:cs typeface="+mj-ea"/>
                <a:sym typeface="+mn-ea"/>
              </a:rPr>
              <a:t>                                                                                                    </a:t>
            </a:r>
            <a:endParaRPr lang="en-US" altLang="zh-CN" sz="12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a:p>
            <a:endParaRPr lang="en-US" altLang="zh-CN" sz="1600" dirty="0">
              <a:latin typeface="+mj-ea"/>
              <a:ea typeface="+mj-ea"/>
              <a:cs typeface="+mj-ea"/>
            </a:endParaRPr>
          </a:p>
        </p:txBody>
      </p:sp>
      <p:sp>
        <p:nvSpPr>
          <p:cNvPr id="6" name="文本框 5"/>
          <p:cNvSpPr txBox="1"/>
          <p:nvPr/>
        </p:nvSpPr>
        <p:spPr>
          <a:xfrm>
            <a:off x="8491220" y="1847850"/>
            <a:ext cx="2760345" cy="4277995"/>
          </a:xfrm>
          <a:prstGeom prst="rect">
            <a:avLst/>
          </a:prstGeom>
          <a:noFill/>
        </p:spPr>
        <p:txBody>
          <a:bodyPr wrap="square" rtlCol="0">
            <a:noAutofit/>
          </a:bodyPr>
          <a:lstStyle/>
          <a:p>
            <a:r>
              <a:rPr lang="en-US" altLang="zh-CN" sz="1200" dirty="0">
                <a:latin typeface="+mj-ea"/>
                <a:ea typeface="+mj-ea"/>
                <a:cs typeface="+mj-ea"/>
                <a:sym typeface="+mn-ea"/>
              </a:rPr>
              <a:t>1.  </a:t>
            </a:r>
            <a:r>
              <a:rPr lang="zh-CN" altLang="en-US" sz="1200" dirty="0">
                <a:latin typeface="+mj-ea"/>
                <a:ea typeface="+mj-ea"/>
                <a:cs typeface="+mj-ea"/>
                <a:sym typeface="+mn-ea"/>
              </a:rPr>
              <a:t>单位名称必须是“大连润锋科技有限公司”，不能开成个人，另外注意税号是否正确；</a:t>
            </a:r>
            <a:r>
              <a:rPr lang="en-US" altLang="zh-CN" sz="1200" dirty="0">
                <a:latin typeface="+mj-ea"/>
                <a:ea typeface="+mj-ea"/>
                <a:cs typeface="+mj-ea"/>
                <a:sym typeface="+mn-ea"/>
              </a:rPr>
              <a:t> </a:t>
            </a:r>
            <a:endParaRPr lang="en-US" altLang="zh-CN" sz="1200" dirty="0">
              <a:latin typeface="+mj-ea"/>
              <a:ea typeface="+mj-ea"/>
              <a:cs typeface="+mj-ea"/>
              <a:sym typeface="+mn-ea"/>
            </a:endParaRPr>
          </a:p>
          <a:p>
            <a:endParaRPr lang="en-US" altLang="zh-CN" sz="1200" dirty="0">
              <a:latin typeface="+mj-ea"/>
              <a:ea typeface="+mj-ea"/>
              <a:cs typeface="+mj-ea"/>
              <a:sym typeface="+mn-ea"/>
            </a:endParaRPr>
          </a:p>
          <a:p>
            <a:r>
              <a:rPr lang="en-US" altLang="zh-CN" sz="1200" dirty="0">
                <a:latin typeface="+mj-ea"/>
                <a:ea typeface="+mj-ea"/>
                <a:cs typeface="+mj-ea"/>
                <a:sym typeface="+mn-ea"/>
              </a:rPr>
              <a:t>2. </a:t>
            </a:r>
            <a:r>
              <a:rPr lang="zh-CN" altLang="en-US" sz="1200" dirty="0">
                <a:latin typeface="+mj-ea"/>
                <a:ea typeface="+mj-ea"/>
                <a:cs typeface="+mj-ea"/>
                <a:sym typeface="+mn-ea"/>
              </a:rPr>
              <a:t>销售方的名称要与报销单或者请款单相一致；</a:t>
            </a:r>
            <a:endParaRPr lang="zh-CN" altLang="en-US" sz="1200" dirty="0">
              <a:latin typeface="+mj-ea"/>
              <a:ea typeface="+mj-ea"/>
              <a:cs typeface="+mj-ea"/>
              <a:sym typeface="+mn-ea"/>
            </a:endParaRPr>
          </a:p>
          <a:p>
            <a:endParaRPr lang="zh-CN" altLang="en-US" sz="1200" dirty="0">
              <a:latin typeface="+mj-ea"/>
              <a:ea typeface="+mj-ea"/>
              <a:cs typeface="+mj-ea"/>
              <a:sym typeface="+mn-ea"/>
            </a:endParaRPr>
          </a:p>
          <a:p>
            <a:r>
              <a:rPr lang="en-US" altLang="zh-CN" sz="1200" dirty="0">
                <a:latin typeface="+mj-ea"/>
                <a:ea typeface="+mj-ea"/>
                <a:cs typeface="+mj-ea"/>
                <a:sym typeface="+mn-ea"/>
              </a:rPr>
              <a:t>3. </a:t>
            </a:r>
            <a:r>
              <a:rPr lang="zh-CN" altLang="en-US" sz="1200" dirty="0">
                <a:latin typeface="+mj-ea"/>
                <a:ea typeface="+mj-ea"/>
                <a:cs typeface="+mj-ea"/>
                <a:sym typeface="+mn-ea"/>
              </a:rPr>
              <a:t>发票票面整洁，内容填写完整，打印时按实际大小横版打印</a:t>
            </a:r>
            <a:r>
              <a:rPr lang="zh-CN" sz="1200" dirty="0">
                <a:latin typeface="+mj-ea"/>
                <a:ea typeface="+mj-ea"/>
                <a:cs typeface="+mj-ea"/>
                <a:sym typeface="+mn-ea"/>
              </a:rPr>
              <a:t>。</a:t>
            </a:r>
            <a:endParaRPr lang="en-US" altLang="zh-CN" sz="1200" dirty="0">
              <a:latin typeface="+mj-ea"/>
              <a:ea typeface="+mj-ea"/>
              <a:cs typeface="+mj-ea"/>
              <a:sym typeface="+mn-ea"/>
            </a:endParaRPr>
          </a:p>
          <a:p>
            <a:endParaRPr lang="zh-CN" altLang="en-US" sz="1200"/>
          </a:p>
        </p:txBody>
      </p:sp>
      <p:pic>
        <p:nvPicPr>
          <p:cNvPr id="8" name="图片 7"/>
          <p:cNvPicPr/>
          <p:nvPr/>
        </p:nvPicPr>
        <p:blipFill>
          <a:blip r:embed="rId8"/>
          <a:stretch>
            <a:fillRect/>
          </a:stretch>
        </p:blipFill>
        <p:spPr>
          <a:xfrm>
            <a:off x="1007745" y="1847850"/>
            <a:ext cx="6995160" cy="427799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1944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522518" y="-1622"/>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贰</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发票相关知识：</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2" name="矩形 1"/>
          <p:cNvSpPr/>
          <p:nvPr>
            <p:custDataLst>
              <p:tags r:id="rId7"/>
            </p:custDataLst>
          </p:nvPr>
        </p:nvSpPr>
        <p:spPr>
          <a:xfrm>
            <a:off x="770255" y="683491"/>
            <a:ext cx="10544290" cy="560959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lang="zh-CN" altLang="en-US" sz="1600" dirty="0">
                <a:latin typeface="+mj-ea"/>
                <a:ea typeface="+mj-ea"/>
                <a:cs typeface="+mj-ea"/>
                <a:sym typeface="+mn-ea"/>
              </a:rPr>
              <a:t>●</a:t>
            </a:r>
            <a:r>
              <a:rPr lang="en-US" altLang="zh-CN" sz="1600" dirty="0">
                <a:solidFill>
                  <a:prstClr val="black"/>
                </a:solidFill>
                <a:latin typeface="微软雅黑" panose="020B0503020204020204" charset="-122"/>
                <a:ea typeface="微软雅黑" panose="020B0503020204020204" charset="-122"/>
                <a:cs typeface="+mj-ea"/>
                <a:sym typeface="+mn-ea"/>
              </a:rPr>
              <a:t>.</a:t>
            </a:r>
            <a:r>
              <a:rPr lang="zh-CN" altLang="en-US" sz="1600" dirty="0">
                <a:solidFill>
                  <a:prstClr val="black"/>
                </a:solidFill>
                <a:latin typeface="微软雅黑" panose="020B0503020204020204" charset="-122"/>
                <a:ea typeface="微软雅黑" panose="020B0503020204020204" charset="-122"/>
                <a:cs typeface="+mj-ea"/>
                <a:sym typeface="+mn-ea"/>
              </a:rPr>
              <a:t> </a:t>
            </a:r>
            <a:r>
              <a:rPr lang="en-US" altLang="zh-CN" sz="1600" dirty="0">
                <a:latin typeface="+mj-ea"/>
                <a:ea typeface="+mj-ea"/>
                <a:cs typeface="+mj-ea"/>
                <a:sym typeface="+mn-ea"/>
              </a:rPr>
              <a:t> </a:t>
            </a:r>
            <a:r>
              <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电子发票和全电发票报销的时候，要注意以下几点：</a:t>
            </a: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     </a:t>
            </a: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1. </a:t>
            </a:r>
            <a:r>
              <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增值税专用发票报销的时候，报销单需附</a:t>
            </a: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2</a:t>
            </a:r>
            <a:r>
              <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张打印好的专用发票</a:t>
            </a: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    </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r>
              <a:rPr lang="en-US" altLang="zh-CN" sz="1400" dirty="0">
                <a:solidFill>
                  <a:prstClr val="black"/>
                </a:solidFill>
                <a:latin typeface="微软雅黑" panose="020B0503020204020204" charset="-122"/>
                <a:ea typeface="微软雅黑" panose="020B0503020204020204" charset="-122"/>
                <a:cs typeface="+mj-ea"/>
                <a:sym typeface="+mn-ea"/>
              </a:rPr>
              <a:t>    </a:t>
            </a: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 2. </a:t>
            </a:r>
            <a:r>
              <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普通发票报销的时候，报销单需附</a:t>
            </a: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1</a:t>
            </a:r>
            <a:r>
              <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张打印好的发票</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     3. </a:t>
            </a:r>
            <a:r>
              <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出差的住宿费尽量开增值税专用发票，其他电子产品也尽量开具增值税专用发票。</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     4. </a:t>
            </a:r>
            <a:r>
              <a:rPr kumimoji="0" lang="zh-CN" altLang="en-US"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rPr>
              <a:t>发票按以下要求的方式打印，样式如下：</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r>
              <a:rPr lang="en-US" altLang="zh-CN" sz="1600" dirty="0">
                <a:solidFill>
                  <a:prstClr val="black"/>
                </a:solidFill>
                <a:latin typeface="微软雅黑" panose="020B0503020204020204" charset="-122"/>
                <a:ea typeface="微软雅黑" panose="020B0503020204020204" charset="-122"/>
                <a:cs typeface="+mj-ea"/>
                <a:sym typeface="+mn-ea"/>
              </a:rPr>
              <a:t> </a:t>
            </a: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00" b="1" i="0" u="none" strike="noStrike" kern="1200" cap="none" spc="30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pic>
        <p:nvPicPr>
          <p:cNvPr id="6" name="图片 5"/>
          <p:cNvPicPr>
            <a:picLocks noChangeAspect="1"/>
          </p:cNvPicPr>
          <p:nvPr>
            <p:custDataLst>
              <p:tags r:id="rId8"/>
            </p:custDataLst>
          </p:nvPr>
        </p:nvPicPr>
        <p:blipFill>
          <a:blip r:embed="rId9"/>
          <a:stretch>
            <a:fillRect/>
          </a:stretch>
        </p:blipFill>
        <p:spPr>
          <a:xfrm>
            <a:off x="4425315" y="2366645"/>
            <a:ext cx="6125845" cy="42303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1944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522518" y="-1622"/>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贰</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发票相关知识：</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2" name="矩形 1"/>
          <p:cNvSpPr/>
          <p:nvPr>
            <p:custDataLst>
              <p:tags r:id="rId6"/>
            </p:custDataLst>
          </p:nvPr>
        </p:nvSpPr>
        <p:spPr>
          <a:xfrm>
            <a:off x="770255" y="683491"/>
            <a:ext cx="10544290" cy="4130675"/>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00" b="1" i="0" u="none" strike="noStrike" kern="1200" cap="none" spc="30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pic>
        <p:nvPicPr>
          <p:cNvPr id="9" name="图片 8"/>
          <p:cNvPicPr>
            <a:picLocks noChangeAspect="1"/>
          </p:cNvPicPr>
          <p:nvPr>
            <p:custDataLst>
              <p:tags r:id="rId7"/>
            </p:custDataLst>
          </p:nvPr>
        </p:nvPicPr>
        <p:blipFill>
          <a:blip r:embed="rId8"/>
          <a:stretch>
            <a:fillRect/>
          </a:stretch>
        </p:blipFill>
        <p:spPr>
          <a:xfrm>
            <a:off x="1819275" y="866775"/>
            <a:ext cx="8581390" cy="535368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1944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522518" y="-1622"/>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贰</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发票相关知识：</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2" name="矩形 1"/>
          <p:cNvSpPr/>
          <p:nvPr>
            <p:custDataLst>
              <p:tags r:id="rId7"/>
            </p:custDataLst>
          </p:nvPr>
        </p:nvSpPr>
        <p:spPr>
          <a:xfrm>
            <a:off x="1019810" y="788035"/>
            <a:ext cx="9911715" cy="7225665"/>
          </a:xfrm>
          <a:prstGeom prst="rect">
            <a:avLst/>
          </a:prstGeom>
        </p:spPr>
        <p:txBody>
          <a:bodyPr wrap="square">
            <a:noAutofit/>
          </a:bodyPr>
          <a:lstStyle/>
          <a:p>
            <a:pPr marL="0" marR="0" lvl="0" indent="0" algn="l" defTabSz="914400" rtl="0" eaLnBrk="1" fontAlgn="auto" latinLnBrk="0" hangingPunct="1">
              <a:lnSpc>
                <a:spcPct val="130000"/>
              </a:lnSpc>
              <a:spcBef>
                <a:spcPts val="0"/>
              </a:spcBef>
              <a:spcAft>
                <a:spcPts val="0"/>
              </a:spcAft>
              <a:buClrTx/>
              <a:buSzTx/>
              <a:buFontTx/>
              <a:buNone/>
              <a:defRPr/>
            </a:pPr>
            <a:r>
              <a:rPr lang="zh-CN" altLang="en-US" sz="1600" dirty="0">
                <a:latin typeface="+mj-ea"/>
                <a:ea typeface="+mj-ea"/>
                <a:cs typeface="+mj-ea"/>
                <a:sym typeface="+mn-ea"/>
              </a:rPr>
              <a:t>二、</a:t>
            </a:r>
            <a:r>
              <a:rPr lang="en-US" altLang="zh-CN" sz="1600" dirty="0">
                <a:solidFill>
                  <a:prstClr val="black"/>
                </a:solidFill>
                <a:latin typeface="微软雅黑" panose="020B0503020204020204" charset="-122"/>
                <a:ea typeface="微软雅黑" panose="020B0503020204020204" charset="-122"/>
                <a:cs typeface="+mj-ea"/>
                <a:sym typeface="+mn-ea"/>
              </a:rPr>
              <a:t> </a:t>
            </a:r>
            <a:r>
              <a:rPr lang="zh-CN" altLang="en-US" sz="1600" dirty="0">
                <a:solidFill>
                  <a:prstClr val="black"/>
                </a:solidFill>
                <a:latin typeface="微软雅黑" panose="020B0503020204020204" charset="-122"/>
                <a:ea typeface="微软雅黑" panose="020B0503020204020204" charset="-122"/>
                <a:cs typeface="+mj-ea"/>
                <a:sym typeface="+mn-ea"/>
              </a:rPr>
              <a:t>销项发票：</a:t>
            </a:r>
            <a:endParaRPr lang="zh-CN" altLang="en-US" sz="1600" dirty="0">
              <a:solidFill>
                <a:prstClr val="black"/>
              </a:solidFill>
              <a:latin typeface="微软雅黑" panose="020B0503020204020204" charset="-122"/>
              <a:ea typeface="微软雅黑" panose="020B0503020204020204" charset="-122"/>
              <a:cs typeface="+mj-ea"/>
              <a:sym typeface="+mn-ea"/>
            </a:endParaRPr>
          </a:p>
          <a:p>
            <a:pPr marR="0" lvl="0" indent="0" algn="l" defTabSz="914400" rtl="0" fontAlgn="auto">
              <a:lnSpc>
                <a:spcPts val="2540"/>
              </a:lnSpc>
              <a:spcBef>
                <a:spcPts val="0"/>
              </a:spcBef>
              <a:spcAft>
                <a:spcPts val="0"/>
              </a:spcAft>
              <a:buClrTx/>
              <a:buSzTx/>
              <a:buFontTx/>
              <a:buNone/>
              <a:defRPr/>
            </a:pPr>
            <a:r>
              <a:rPr lang="zh-CN" altLang="en-US" sz="1600" dirty="0">
                <a:solidFill>
                  <a:prstClr val="black"/>
                </a:solidFill>
                <a:latin typeface="微软雅黑" panose="020B0503020204020204" charset="-122"/>
                <a:ea typeface="微软雅黑" panose="020B0503020204020204" charset="-122"/>
                <a:cs typeface="+mj-ea"/>
                <a:sym typeface="+mn-ea"/>
              </a:rPr>
              <a:t> </a:t>
            </a:r>
            <a:r>
              <a:rPr lang="en-US" altLang="zh-CN" sz="1200" dirty="0">
                <a:solidFill>
                  <a:prstClr val="black"/>
                </a:solidFill>
                <a:latin typeface="微软雅黑" panose="020B0503020204020204" charset="-122"/>
                <a:ea typeface="微软雅黑" panose="020B0503020204020204" charset="-122"/>
                <a:cs typeface="+mj-ea"/>
                <a:sym typeface="+mn-ea"/>
              </a:rPr>
              <a:t>  1. </a:t>
            </a:r>
            <a:r>
              <a:rPr lang="zh-CN" altLang="en-US" sz="1200" dirty="0">
                <a:solidFill>
                  <a:prstClr val="black"/>
                </a:solidFill>
                <a:latin typeface="微软雅黑" panose="020B0503020204020204" charset="-122"/>
                <a:ea typeface="微软雅黑" panose="020B0503020204020204" charset="-122"/>
                <a:cs typeface="+mj-ea"/>
                <a:sym typeface="+mn-ea"/>
              </a:rPr>
              <a:t>在合同内容交付结束后，业务人员须根据客户的需求及时、准确地开具增值税发票，发票分为：增值税专用发票和增值税普通发票，但无论开具专票还是普票，对公司而言，均需依法申报缴纳增值税。</a:t>
            </a:r>
            <a:r>
              <a:rPr lang="en-US" altLang="zh-CN" sz="1200" dirty="0">
                <a:solidFill>
                  <a:prstClr val="black"/>
                </a:solidFill>
                <a:latin typeface="微软雅黑" panose="020B0503020204020204" charset="-122"/>
                <a:ea typeface="微软雅黑" panose="020B0503020204020204" charset="-122"/>
                <a:cs typeface="+mj-ea"/>
                <a:sym typeface="+mn-ea"/>
              </a:rPr>
              <a:t>  </a:t>
            </a:r>
            <a:endParaRPr lang="en-US" altLang="zh-CN"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2. </a:t>
            </a:r>
            <a:r>
              <a:rPr lang="zh-CN" altLang="en-US" sz="1200" dirty="0">
                <a:latin typeface="+mj-ea"/>
                <a:ea typeface="+mj-ea"/>
                <a:cs typeface="+mj-ea"/>
                <a:sym typeface="+mn-ea"/>
              </a:rPr>
              <a:t>可开具的发票内容：</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原则上只能按照营业执照上的经营范围开具发票，</a:t>
            </a:r>
            <a:r>
              <a:rPr lang="zh-CN" altLang="en-US" sz="1200" dirty="0">
                <a:latin typeface="+mj-ea"/>
                <a:ea typeface="+mj-ea"/>
                <a:cs typeface="+mj-ea"/>
                <a:sym typeface="+mn-ea"/>
              </a:rPr>
              <a:t>我公司作为一般纳税人，发生不同业务时，需严格按照纳税义务适用对应税率：</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solidFill>
                  <a:prstClr val="black"/>
                </a:solidFill>
                <a:latin typeface="微软雅黑" panose="020B0503020204020204" charset="-122"/>
                <a:ea typeface="微软雅黑" panose="020B0503020204020204" charset="-122"/>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en-US" altLang="zh-CN" sz="1200" dirty="0">
                <a:solidFill>
                  <a:prstClr val="black"/>
                </a:solidFill>
                <a:latin typeface="微软雅黑" panose="020B0503020204020204" charset="-122"/>
                <a:ea typeface="微软雅黑" panose="020B0503020204020204" charset="-122"/>
                <a:cs typeface="+mj-ea"/>
                <a:sym typeface="+mn-ea"/>
              </a:rPr>
              <a:t>13%：适用于普通货物销售、设备销售等业务（主营业务）。</a:t>
            </a:r>
            <a:endParaRPr lang="en-US" altLang="zh-CN" sz="1200" dirty="0">
              <a:solidFill>
                <a:prstClr val="black"/>
              </a:solidFill>
              <a:latin typeface="微软雅黑" panose="020B0503020204020204" charset="-122"/>
              <a:ea typeface="微软雅黑" panose="020B0503020204020204" charset="-122"/>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solidFill>
                  <a:prstClr val="black"/>
                </a:solidFill>
                <a:latin typeface="微软雅黑" panose="020B0503020204020204" charset="-122"/>
                <a:ea typeface="微软雅黑" panose="020B0503020204020204" charset="-122"/>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en-US" altLang="zh-CN" sz="1200" dirty="0">
                <a:solidFill>
                  <a:prstClr val="black"/>
                </a:solidFill>
                <a:latin typeface="微软雅黑" panose="020B0503020204020204" charset="-122"/>
                <a:ea typeface="微软雅黑" panose="020B0503020204020204" charset="-122"/>
                <a:cs typeface="+mj-ea"/>
                <a:sym typeface="+mn-ea"/>
              </a:rPr>
              <a:t>9%：适用于提供建筑安装服务、不动产租赁等业务（如设备安装费）。</a:t>
            </a:r>
            <a:endParaRPr lang="en-US" altLang="zh-CN" sz="1200" dirty="0">
              <a:solidFill>
                <a:prstClr val="black"/>
              </a:solidFill>
              <a:latin typeface="微软雅黑" panose="020B0503020204020204" charset="-122"/>
              <a:ea typeface="微软雅黑" panose="020B0503020204020204" charset="-122"/>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solidFill>
                  <a:prstClr val="black"/>
                </a:solidFill>
                <a:latin typeface="微软雅黑" panose="020B0503020204020204" charset="-122"/>
                <a:ea typeface="微软雅黑" panose="020B0503020204020204" charset="-122"/>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solidFill>
                  <a:prstClr val="black"/>
                </a:solidFill>
                <a:latin typeface="微软雅黑" panose="020B0503020204020204" charset="-122"/>
                <a:ea typeface="微软雅黑" panose="020B0503020204020204" charset="-122"/>
                <a:cs typeface="+mj-ea"/>
                <a:sym typeface="+mn-ea"/>
              </a:rPr>
              <a:t>  6%：适用于提供现代服务业服务（如编程调试</a:t>
            </a:r>
            <a:r>
              <a:rPr lang="zh-CN" altLang="en-US" sz="1200" dirty="0">
                <a:solidFill>
                  <a:prstClr val="black"/>
                </a:solidFill>
                <a:latin typeface="微软雅黑" panose="020B0503020204020204" charset="-122"/>
                <a:ea typeface="微软雅黑" panose="020B0503020204020204" charset="-122"/>
                <a:cs typeface="+mj-ea"/>
                <a:sym typeface="+mn-ea"/>
              </a:rPr>
              <a:t>费</a:t>
            </a:r>
            <a:r>
              <a:rPr lang="en-US" altLang="zh-CN" sz="1200" dirty="0">
                <a:solidFill>
                  <a:prstClr val="black"/>
                </a:solidFill>
                <a:latin typeface="微软雅黑" panose="020B0503020204020204" charset="-122"/>
                <a:ea typeface="微软雅黑" panose="020B0503020204020204" charset="-122"/>
                <a:cs typeface="+mj-ea"/>
                <a:sym typeface="+mn-ea"/>
              </a:rPr>
              <a:t>、</a:t>
            </a:r>
            <a:r>
              <a:rPr lang="en-US" altLang="zh-CN" sz="1200" dirty="0">
                <a:solidFill>
                  <a:prstClr val="black"/>
                </a:solidFill>
                <a:latin typeface="微软雅黑" panose="020B0503020204020204" charset="-122"/>
                <a:ea typeface="微软雅黑" panose="020B0503020204020204" charset="-122"/>
                <a:cs typeface="+mj-ea"/>
                <a:sym typeface="+mn-ea"/>
              </a:rPr>
              <a:t>技术服务费</a:t>
            </a:r>
            <a:r>
              <a:rPr lang="en-US" altLang="zh-CN" sz="1200" dirty="0">
                <a:solidFill>
                  <a:prstClr val="black"/>
                </a:solidFill>
                <a:latin typeface="微软雅黑" panose="020B0503020204020204" charset="-122"/>
                <a:ea typeface="微软雅黑" panose="020B0503020204020204" charset="-122"/>
                <a:cs typeface="+mj-ea"/>
                <a:sym typeface="+mn-ea"/>
              </a:rPr>
              <a:t>等）</a:t>
            </a:r>
            <a:endParaRPr lang="en-US" altLang="zh-CN" sz="1200" dirty="0">
              <a:solidFill>
                <a:prstClr val="black"/>
              </a:solidFill>
              <a:latin typeface="微软雅黑" panose="020B0503020204020204" charset="-122"/>
              <a:ea typeface="微软雅黑" panose="020B0503020204020204" charset="-122"/>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solidFill>
                  <a:prstClr val="black"/>
                </a:solidFill>
                <a:latin typeface="微软雅黑" panose="020B0503020204020204" charset="-122"/>
                <a:ea typeface="微软雅黑" panose="020B0503020204020204" charset="-122"/>
                <a:cs typeface="+mj-ea"/>
                <a:sym typeface="+mn-ea"/>
              </a:rPr>
              <a:t>   </a:t>
            </a:r>
            <a:r>
              <a:rPr lang="en-US" altLang="zh-CN" sz="1200" dirty="0">
                <a:latin typeface="+mj-ea"/>
                <a:ea typeface="+mj-ea"/>
                <a:cs typeface="+mj-ea"/>
                <a:sym typeface="+mn-ea"/>
              </a:rPr>
              <a:t> 3. </a:t>
            </a:r>
            <a:r>
              <a:rPr lang="zh-CN" altLang="en-US" sz="1200" dirty="0">
                <a:latin typeface="+mj-ea"/>
                <a:ea typeface="+mj-ea"/>
                <a:cs typeface="+mj-ea"/>
                <a:sym typeface="+mn-ea"/>
              </a:rPr>
              <a:t>给客户开具销项发票，需要提供以下资料：</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zh-CN" altLang="en-US" sz="1200" dirty="0">
                <a:latin typeface="+mj-ea"/>
                <a:ea typeface="+mj-ea"/>
                <a:cs typeface="+mj-ea"/>
                <a:sym typeface="+mn-ea"/>
              </a:rPr>
              <a:t> </a:t>
            </a:r>
            <a:r>
              <a:rPr lang="en-US" altLang="zh-CN" sz="1200" dirty="0">
                <a:latin typeface="+mj-ea"/>
                <a:ea typeface="+mj-ea"/>
                <a:cs typeface="+mj-ea"/>
                <a:sym typeface="+mn-ea"/>
              </a:rPr>
              <a:t>   </a:t>
            </a:r>
            <a:r>
              <a:rPr lang="zh-CN" altLang="en-US" sz="1200" dirty="0">
                <a:latin typeface="+mj-ea"/>
                <a:ea typeface="+mj-ea"/>
                <a:cs typeface="+mj-ea"/>
                <a:sym typeface="+mn-ea"/>
              </a:rPr>
              <a:t>开票资料：</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公司名称：大连润锋科技有限公司</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地址：辽宁省大连市沙河口区民权北七街</a:t>
            </a:r>
            <a:r>
              <a:rPr lang="en-US" altLang="zh-CN" sz="1200" dirty="0">
                <a:latin typeface="+mj-ea"/>
                <a:ea typeface="+mj-ea"/>
                <a:cs typeface="+mj-ea"/>
                <a:sym typeface="+mn-ea"/>
              </a:rPr>
              <a:t>12</a:t>
            </a:r>
            <a:r>
              <a:rPr lang="zh-CN" altLang="en-US" sz="1200" dirty="0">
                <a:latin typeface="+mj-ea"/>
                <a:ea typeface="+mj-ea"/>
                <a:cs typeface="+mj-ea"/>
                <a:sym typeface="+mn-ea"/>
              </a:rPr>
              <a:t>号</a:t>
            </a:r>
            <a:r>
              <a:rPr lang="en-US" altLang="zh-CN" sz="1200" dirty="0">
                <a:latin typeface="+mj-ea"/>
                <a:ea typeface="+mj-ea"/>
                <a:cs typeface="+mj-ea"/>
                <a:sym typeface="+mn-ea"/>
              </a:rPr>
              <a:t>4</a:t>
            </a:r>
            <a:r>
              <a:rPr lang="zh-CN" altLang="en-US" sz="1200" dirty="0">
                <a:latin typeface="+mj-ea"/>
                <a:ea typeface="+mj-ea"/>
                <a:cs typeface="+mj-ea"/>
                <a:sym typeface="+mn-ea"/>
              </a:rPr>
              <a:t>层</a:t>
            </a:r>
            <a:r>
              <a:rPr lang="en-US" altLang="zh-CN" sz="1200" dirty="0">
                <a:latin typeface="+mj-ea"/>
                <a:ea typeface="+mj-ea"/>
                <a:cs typeface="+mj-ea"/>
                <a:sym typeface="+mn-ea"/>
              </a:rPr>
              <a:t>2</a:t>
            </a:r>
            <a:r>
              <a:rPr lang="zh-CN" altLang="en-US" sz="1200" dirty="0">
                <a:latin typeface="+mj-ea"/>
                <a:ea typeface="+mj-ea"/>
                <a:cs typeface="+mj-ea"/>
                <a:sym typeface="+mn-ea"/>
              </a:rPr>
              <a:t>号</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电话：</a:t>
            </a:r>
            <a:r>
              <a:rPr lang="en-US" altLang="zh-CN" sz="1200" dirty="0">
                <a:latin typeface="+mj-ea"/>
                <a:ea typeface="+mj-ea"/>
                <a:cs typeface="+mj-ea"/>
                <a:sym typeface="+mn-ea"/>
              </a:rPr>
              <a:t>84305127</a:t>
            </a:r>
            <a:endParaRPr lang="en-US" altLang="zh-CN"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税号：</a:t>
            </a:r>
            <a:r>
              <a:rPr lang="en-US" altLang="zh-CN" sz="1200" dirty="0">
                <a:latin typeface="+mj-ea"/>
                <a:ea typeface="+mj-ea"/>
                <a:cs typeface="+mj-ea"/>
                <a:sym typeface="+mn-ea"/>
              </a:rPr>
              <a:t>9121020478731984XG</a:t>
            </a:r>
            <a:endParaRPr lang="en-US" altLang="zh-CN"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开户行：大连银行金融商务区支行</a:t>
            </a:r>
            <a:endParaRPr lang="zh-CN" altLang="en-US" sz="1200" dirty="0">
              <a:latin typeface="+mj-ea"/>
              <a:ea typeface="+mj-ea"/>
              <a:cs typeface="+mj-ea"/>
              <a:sym typeface="+mn-ea"/>
            </a:endParaRPr>
          </a:p>
          <a:p>
            <a:pPr marR="0" lvl="0" indent="0" algn="l" defTabSz="914400" rtl="0" fontAlgn="auto">
              <a:lnSpc>
                <a:spcPts val="2540"/>
              </a:lnSpc>
              <a:spcBef>
                <a:spcPts val="0"/>
              </a:spcBef>
              <a:spcAft>
                <a:spcPts val="0"/>
              </a:spcAft>
              <a:buClrTx/>
              <a:buSzTx/>
              <a:buFontTx/>
              <a:buNone/>
              <a:defRPr/>
            </a:pPr>
            <a:r>
              <a:rPr lang="en-US" altLang="zh-CN" sz="1200" dirty="0">
                <a:latin typeface="+mj-ea"/>
                <a:ea typeface="+mj-ea"/>
                <a:cs typeface="+mj-ea"/>
                <a:sym typeface="+mn-ea"/>
              </a:rPr>
              <a:t>    </a:t>
            </a:r>
            <a:r>
              <a:rPr lang="zh-CN" altLang="en-US" sz="1200" dirty="0">
                <a:latin typeface="+mj-ea"/>
                <a:ea typeface="+mj-ea"/>
                <a:cs typeface="+mj-ea"/>
                <a:sym typeface="+mn-ea"/>
              </a:rPr>
              <a:t>帐号：</a:t>
            </a:r>
            <a:r>
              <a:rPr lang="en-US" altLang="zh-CN" sz="1200" dirty="0">
                <a:latin typeface="+mj-ea"/>
                <a:ea typeface="+mj-ea"/>
                <a:cs typeface="+mj-ea"/>
                <a:sym typeface="+mn-ea"/>
              </a:rPr>
              <a:t>800901205009193</a:t>
            </a:r>
            <a:endParaRPr lang="en-US" altLang="zh-CN" sz="1200" dirty="0">
              <a:latin typeface="+mj-ea"/>
              <a:ea typeface="+mj-ea"/>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zh-CN" altLang="en-US" sz="1600" dirty="0">
              <a:latin typeface="+mj-ea"/>
              <a:ea typeface="+mj-ea"/>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lang="en-US" altLang="zh-CN" sz="1600" dirty="0">
              <a:solidFill>
                <a:prstClr val="black"/>
              </a:solidFill>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en-US" altLang="zh-CN"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sym typeface="+mn-ea"/>
            </a:endParaRPr>
          </a:p>
          <a:p>
            <a:pPr marL="0" marR="0" lvl="0" indent="0" algn="l" defTabSz="914400" rtl="0" eaLnBrk="1" fontAlgn="auto" latinLnBrk="0" hangingPunct="1">
              <a:lnSpc>
                <a:spcPct val="13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j-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00" b="1" i="0" u="none" strike="noStrike" kern="1200" cap="none" spc="30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Freeform 3"/>
          <p:cNvSpPr/>
          <p:nvPr>
            <p:custDataLst>
              <p:tags r:id="rId2"/>
            </p:custDataLst>
          </p:nvPr>
        </p:nvSpPr>
        <p:spPr>
          <a:xfrm>
            <a:off x="1588" y="794"/>
            <a:ext cx="7907338" cy="6856075"/>
          </a:xfrm>
          <a:custGeom>
            <a:avLst/>
            <a:gdLst>
              <a:gd name="connsiteX0" fmla="*/ 0 w 7909378"/>
              <a:gd name="connsiteY0" fmla="*/ 0 h 6858000"/>
              <a:gd name="connsiteX1" fmla="*/ 3932040 w 7909378"/>
              <a:gd name="connsiteY1" fmla="*/ 0 h 6858000"/>
              <a:gd name="connsiteX2" fmla="*/ 7909378 w 7909378"/>
              <a:gd name="connsiteY2" fmla="*/ 6858000 h 6858000"/>
              <a:gd name="connsiteX3" fmla="*/ 0 w 79093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09378" h="6858000">
                <a:moveTo>
                  <a:pt x="0" y="0"/>
                </a:moveTo>
                <a:lnTo>
                  <a:pt x="3932040" y="0"/>
                </a:lnTo>
                <a:lnTo>
                  <a:pt x="7909378" y="6858000"/>
                </a:lnTo>
                <a:lnTo>
                  <a:pt x="0" y="685800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7" name="Freeform 4"/>
          <p:cNvSpPr/>
          <p:nvPr>
            <p:custDataLst>
              <p:tags r:id="rId3"/>
            </p:custDataLst>
          </p:nvPr>
        </p:nvSpPr>
        <p:spPr>
          <a:xfrm rot="19786510">
            <a:off x="6712745" y="2051844"/>
            <a:ext cx="660400" cy="5334000"/>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9" name="Freeform 5"/>
          <p:cNvSpPr/>
          <p:nvPr>
            <p:custDataLst>
              <p:tags r:id="rId4"/>
            </p:custDataLst>
          </p:nvPr>
        </p:nvSpPr>
        <p:spPr>
          <a:xfrm rot="19786510">
            <a:off x="5480844" y="883444"/>
            <a:ext cx="819943" cy="6632575"/>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2" name="TextBox 1"/>
          <p:cNvSpPr txBox="1"/>
          <p:nvPr>
            <p:custDataLst>
              <p:tags r:id="rId5"/>
            </p:custDataLst>
          </p:nvPr>
        </p:nvSpPr>
        <p:spPr>
          <a:xfrm>
            <a:off x="773148" y="2803368"/>
            <a:ext cx="3693319" cy="2257349"/>
          </a:xfrm>
          <a:prstGeom prst="rect">
            <a:avLst/>
          </a:prstGeom>
          <a:noFill/>
        </p:spPr>
        <p:txBody>
          <a:bodyPr wrap="none" lIns="0" tIns="0" rIns="0" rtlCol="0">
            <a:spAutoFit/>
          </a:bodyPr>
          <a:lstStyle/>
          <a:p>
            <a:pPr algn="ctr">
              <a:lnSpc>
                <a:spcPts val="9200"/>
              </a:lnSpc>
            </a:pPr>
            <a:r>
              <a:rPr lang="zh-CN" altLang="en-US" sz="4800" dirty="0">
                <a:solidFill>
                  <a:schemeClr val="bg1"/>
                </a:solidFill>
                <a:latin typeface="微软雅黑" panose="020B0503020204020204" charset="-122"/>
                <a:ea typeface="微软雅黑" panose="020B0503020204020204" charset="-122"/>
                <a:cs typeface="微软雅黑" panose="020B0503020204020204" charset="-122"/>
              </a:rPr>
              <a:t>叁</a:t>
            </a:r>
            <a:r>
              <a:rPr lang="en-US" altLang="zh-CN" sz="6000" dirty="0">
                <a:solidFill>
                  <a:schemeClr val="bg1"/>
                </a:solidFill>
                <a:latin typeface="微软雅黑" panose="020B0503020204020204" charset="-122"/>
                <a:ea typeface="微软雅黑" panose="020B0503020204020204" charset="-122"/>
                <a:cs typeface="微软雅黑" panose="020B0503020204020204" charset="-122"/>
              </a:rPr>
              <a:t> </a:t>
            </a:r>
            <a:endParaRPr lang="en-US" altLang="zh-CN" sz="6000" dirty="0">
              <a:solidFill>
                <a:schemeClr val="bg1"/>
              </a:solidFill>
              <a:latin typeface="微软雅黑" panose="020B0503020204020204" charset="-122"/>
              <a:ea typeface="微软雅黑" panose="020B0503020204020204" charset="-122"/>
              <a:cs typeface="微软雅黑" panose="020B0503020204020204" charset="-122"/>
            </a:endParaRPr>
          </a:p>
          <a:p>
            <a:pPr algn="ctr">
              <a:lnSpc>
                <a:spcPts val="9200"/>
              </a:lnSpc>
            </a:pPr>
            <a:r>
              <a:rPr lang="zh-CN" altLang="en-US" sz="4800" dirty="0">
                <a:solidFill>
                  <a:schemeClr val="bg1"/>
                </a:solidFill>
                <a:latin typeface="微软雅黑" panose="020B0503020204020204" charset="-122"/>
                <a:ea typeface="微软雅黑" panose="020B0503020204020204" charset="-122"/>
                <a:cs typeface="微软雅黑" panose="020B0503020204020204" charset="-122"/>
              </a:rPr>
              <a:t>费用报销流程</a:t>
            </a:r>
            <a:endParaRPr lang="zh-CN" altLang="en-US" sz="4800" dirty="0">
              <a:solidFill>
                <a:schemeClr val="bg1"/>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1080925" y="3950349"/>
            <a:ext cx="307776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flipV="1">
            <a:off x="0" y="586740"/>
            <a:ext cx="10850880" cy="762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叁</a:t>
            </a:r>
            <a:endParaRPr lang="en-US" altLang="zh-CN" sz="2000" b="1" dirty="0">
              <a:solidFill>
                <a:schemeClr val="bg1"/>
              </a:solidFill>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r>
              <a:rPr lang="zh-CN" altLang="en-US" sz="2800" b="1" dirty="0">
                <a:solidFill>
                  <a:srgbClr val="3C797C"/>
                </a:solidFill>
              </a:rPr>
              <a:t>费用报销流程</a:t>
            </a:r>
            <a:endParaRPr lang="zh-CN" altLang="en-US" sz="2800" b="1" dirty="0">
              <a:solidFill>
                <a:srgbClr val="3C797C"/>
              </a:solidFill>
            </a:endParaRPr>
          </a:p>
        </p:txBody>
      </p:sp>
      <p:sp>
        <p:nvSpPr>
          <p:cNvPr id="10" name="文本框 9"/>
          <p:cNvSpPr txBox="1"/>
          <p:nvPr/>
        </p:nvSpPr>
        <p:spPr>
          <a:xfrm>
            <a:off x="1016000" y="844550"/>
            <a:ext cx="4331855" cy="5173345"/>
          </a:xfrm>
          <a:prstGeom prst="rect">
            <a:avLst/>
          </a:prstGeom>
          <a:noFill/>
        </p:spPr>
        <p:txBody>
          <a:bodyPr wrap="square" rtlCol="0">
            <a:noAutofit/>
          </a:bodyPr>
          <a:lstStyle/>
          <a:p>
            <a:pPr>
              <a:lnSpc>
                <a:spcPct val="130000"/>
              </a:lnSpc>
            </a:pPr>
            <a:r>
              <a:rPr lang="zh-CN" altLang="en-US" sz="1400" dirty="0">
                <a:latin typeface="+mj-ea"/>
                <a:ea typeface="+mj-ea"/>
                <a:cs typeface="+mj-ea"/>
                <a:sym typeface="+mn-ea"/>
              </a:rPr>
              <a:t>● </a:t>
            </a:r>
            <a:r>
              <a:rPr lang="zh-CN" altLang="en-US" dirty="0">
                <a:latin typeface="+mj-ea"/>
                <a:ea typeface="+mj-ea"/>
                <a:cs typeface="+mj-ea"/>
                <a:sym typeface="+mn-ea"/>
              </a:rPr>
              <a:t>报销流程：</a:t>
            </a:r>
            <a:endParaRPr lang="en-US" altLang="zh-CN" dirty="0">
              <a:latin typeface="+mj-ea"/>
              <a:ea typeface="+mj-ea"/>
              <a:cs typeface="+mj-ea"/>
              <a:sym typeface="+mn-ea"/>
            </a:endParaRPr>
          </a:p>
          <a:p>
            <a:pPr>
              <a:lnSpc>
                <a:spcPct val="130000"/>
              </a:lnSpc>
            </a:pPr>
            <a:r>
              <a:rPr lang="en-US" altLang="zh-CN" sz="2400" dirty="0">
                <a:latin typeface="+mj-ea"/>
                <a:ea typeface="+mj-ea"/>
                <a:cs typeface="+mj-ea"/>
                <a:sym typeface="+mn-ea"/>
              </a:rPr>
              <a:t>     </a:t>
            </a:r>
            <a:endParaRPr lang="en-US" altLang="zh-CN" sz="2400" dirty="0">
              <a:latin typeface="+mj-ea"/>
              <a:ea typeface="+mj-ea"/>
              <a:cs typeface="+mj-ea"/>
              <a:sym typeface="+mn-ea"/>
            </a:endParaRPr>
          </a:p>
          <a:p>
            <a:pPr>
              <a:lnSpc>
                <a:spcPct val="130000"/>
              </a:lnSpc>
            </a:pPr>
            <a:endParaRPr lang="en-US" altLang="zh-CN" sz="2400" dirty="0">
              <a:latin typeface="+mj-ea"/>
              <a:ea typeface="+mj-ea"/>
              <a:cs typeface="+mj-ea"/>
              <a:sym typeface="+mn-ea"/>
            </a:endParaRPr>
          </a:p>
          <a:p>
            <a:pPr>
              <a:lnSpc>
                <a:spcPct val="130000"/>
              </a:lnSpc>
            </a:pPr>
            <a:r>
              <a:rPr lang="en-US" altLang="zh-CN" sz="2400" dirty="0">
                <a:latin typeface="+mj-ea"/>
                <a:ea typeface="+mj-ea"/>
                <a:cs typeface="+mj-ea"/>
                <a:sym typeface="+mn-ea"/>
              </a:rPr>
              <a:t>    </a:t>
            </a:r>
            <a:r>
              <a:rPr lang="zh-CN" altLang="en-US" dirty="0">
                <a:latin typeface="+mj-ea"/>
                <a:ea typeface="+mj-ea"/>
                <a:cs typeface="+mj-ea"/>
                <a:sym typeface="+mn-ea"/>
              </a:rPr>
              <a:t>报销人根据实际产生的费用填写费用报销单，附好对应的发票，按公司规定的流程报销</a:t>
            </a:r>
            <a:endParaRPr lang="zh-CN" altLang="en-US" dirty="0">
              <a:latin typeface="+mj-ea"/>
              <a:ea typeface="+mj-ea"/>
              <a:cs typeface="+mj-ea"/>
              <a:sym typeface="+mn-ea"/>
            </a:endParaRPr>
          </a:p>
          <a:p>
            <a:pPr>
              <a:lnSpc>
                <a:spcPct val="130000"/>
              </a:lnSpc>
            </a:pPr>
            <a:endParaRPr lang="zh-CN" altLang="en-US" sz="2400" dirty="0">
              <a:latin typeface="+mj-ea"/>
              <a:ea typeface="+mj-ea"/>
              <a:cs typeface="+mj-ea"/>
              <a:sym typeface="+mn-ea"/>
            </a:endParaRPr>
          </a:p>
          <a:p>
            <a:pPr>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a:t>
            </a:r>
            <a:endParaRPr lang="en-US" altLang="zh-CN" sz="1400" dirty="0">
              <a:latin typeface="+mj-ea"/>
              <a:ea typeface="+mj-ea"/>
              <a:cs typeface="+mj-ea"/>
              <a:sym typeface="+mn-ea"/>
            </a:endParaRPr>
          </a:p>
        </p:txBody>
      </p:sp>
      <p:pic>
        <p:nvPicPr>
          <p:cNvPr id="2" name="图片 1"/>
          <p:cNvPicPr>
            <a:picLocks noChangeAspect="1"/>
          </p:cNvPicPr>
          <p:nvPr>
            <p:custDataLst>
              <p:tags r:id="rId7"/>
            </p:custDataLst>
          </p:nvPr>
        </p:nvPicPr>
        <p:blipFill>
          <a:blip r:embed="rId8"/>
          <a:stretch>
            <a:fillRect/>
          </a:stretch>
        </p:blipFill>
        <p:spPr>
          <a:xfrm>
            <a:off x="6336665" y="939800"/>
            <a:ext cx="3800475" cy="542734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Freeform 3"/>
          <p:cNvSpPr/>
          <p:nvPr>
            <p:custDataLst>
              <p:tags r:id="rId2"/>
            </p:custDataLst>
          </p:nvPr>
        </p:nvSpPr>
        <p:spPr>
          <a:xfrm>
            <a:off x="1588" y="794"/>
            <a:ext cx="7907338" cy="6856075"/>
          </a:xfrm>
          <a:custGeom>
            <a:avLst/>
            <a:gdLst>
              <a:gd name="connsiteX0" fmla="*/ 0 w 7909378"/>
              <a:gd name="connsiteY0" fmla="*/ 0 h 6858000"/>
              <a:gd name="connsiteX1" fmla="*/ 3932040 w 7909378"/>
              <a:gd name="connsiteY1" fmla="*/ 0 h 6858000"/>
              <a:gd name="connsiteX2" fmla="*/ 7909378 w 7909378"/>
              <a:gd name="connsiteY2" fmla="*/ 6858000 h 6858000"/>
              <a:gd name="connsiteX3" fmla="*/ 0 w 79093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09378" h="6858000">
                <a:moveTo>
                  <a:pt x="0" y="0"/>
                </a:moveTo>
                <a:lnTo>
                  <a:pt x="3932040" y="0"/>
                </a:lnTo>
                <a:lnTo>
                  <a:pt x="7909378" y="6858000"/>
                </a:lnTo>
                <a:lnTo>
                  <a:pt x="0" y="685800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3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reeform 4"/>
          <p:cNvSpPr/>
          <p:nvPr>
            <p:custDataLst>
              <p:tags r:id="rId3"/>
            </p:custDataLst>
          </p:nvPr>
        </p:nvSpPr>
        <p:spPr>
          <a:xfrm rot="19786510">
            <a:off x="6712745" y="2051844"/>
            <a:ext cx="660400" cy="5334000"/>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3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5"/>
          <p:cNvSpPr/>
          <p:nvPr>
            <p:custDataLst>
              <p:tags r:id="rId4"/>
            </p:custDataLst>
          </p:nvPr>
        </p:nvSpPr>
        <p:spPr>
          <a:xfrm rot="19786510">
            <a:off x="5480844" y="883444"/>
            <a:ext cx="819943" cy="6632575"/>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3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custDataLst>
              <p:tags r:id="rId5"/>
            </p:custDataLst>
          </p:nvPr>
        </p:nvSpPr>
        <p:spPr>
          <a:xfrm>
            <a:off x="1080926" y="2803368"/>
            <a:ext cx="3077766" cy="2232919"/>
          </a:xfrm>
          <a:prstGeom prst="rect">
            <a:avLst/>
          </a:prstGeom>
          <a:noFill/>
        </p:spPr>
        <p:txBody>
          <a:bodyPr wrap="none" lIns="0" tIns="0" rIns="0" rtlCol="0">
            <a:spAutoFit/>
          </a:bodyPr>
          <a:lstStyle/>
          <a:p>
            <a:pPr marL="0" marR="0" lvl="0" indent="0" algn="ctr" defTabSz="914400" rtl="0" eaLnBrk="1" fontAlgn="auto" latinLnBrk="0" hangingPunct="1">
              <a:lnSpc>
                <a:spcPts val="9200"/>
              </a:lnSpc>
              <a:spcBef>
                <a:spcPts val="0"/>
              </a:spcBef>
              <a:spcAft>
                <a:spcPts val="0"/>
              </a:spcAft>
              <a:buClrTx/>
              <a:buSzTx/>
              <a:buFontTx/>
              <a:buNone/>
              <a:defRPr/>
            </a:pPr>
            <a:r>
              <a:rPr kumimoji="0" lang="zh-CN" altLang="en-US" sz="4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rPr>
              <a:t>肆</a:t>
            </a:r>
            <a:r>
              <a:rPr kumimoji="0" lang="en-US" altLang="zh-CN" sz="6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rPr>
              <a:t> </a:t>
            </a:r>
            <a:endParaRPr kumimoji="0" lang="en-US" altLang="zh-CN" sz="6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rtl="0" eaLnBrk="1" fontAlgn="auto" latinLnBrk="0" hangingPunct="1">
              <a:lnSpc>
                <a:spcPts val="9200"/>
              </a:lnSpc>
              <a:spcBef>
                <a:spcPts val="0"/>
              </a:spcBef>
              <a:spcAft>
                <a:spcPts val="0"/>
              </a:spcAft>
              <a:buClrTx/>
              <a:buSzTx/>
              <a:buFontTx/>
              <a:buNone/>
              <a:defRPr/>
            </a:pPr>
            <a:r>
              <a:rPr kumimoji="0" lang="zh-CN" altLang="en-US" sz="4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rPr>
              <a:t>费用报销规则</a:t>
            </a:r>
            <a:endParaRPr kumimoji="0" lang="zh-CN" altLang="en-US" sz="40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775855" y="4027055"/>
            <a:ext cx="37684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8" name="图片占位符 3"/>
          <p:cNvPicPr>
            <a:picLocks noGrp="1" noChangeAspect="1"/>
          </p:cNvPicPr>
          <p:nvPr>
            <p:custDataLst>
              <p:tags r:id="rId2"/>
            </p:custDataLst>
          </p:nvPr>
        </p:nvPicPr>
        <p:blipFill>
          <a:blip r:embed="rId3" cstate="print">
            <a:extLst>
              <a:ext uri="{28A0092B-C50C-407E-A947-70E740481C1C}">
                <a14:useLocalDpi xmlns:a14="http://schemas.microsoft.com/office/drawing/2010/main" val="0"/>
              </a:ext>
            </a:extLst>
          </a:blip>
          <a:srcRect l="25002" r="25002"/>
          <a:stretch>
            <a:fillRect/>
          </a:stretch>
        </p:blipFill>
        <p:spPr>
          <a:xfrm flipH="1">
            <a:off x="-1" y="57150"/>
            <a:ext cx="7832437" cy="6858000"/>
          </a:xfrm>
          <a:custGeom>
            <a:avLst>
              <a:gd name="T0" fmla="*/ 0 w 1981200"/>
              <a:gd name="T1" fmla="*/ 0 h 2228850"/>
              <a:gd name="T2" fmla="*/ 6096000 w 1981200"/>
              <a:gd name="T3" fmla="*/ 0 h 2228850"/>
              <a:gd name="T4" fmla="*/ 6096000 w 1981200"/>
              <a:gd name="T5" fmla="*/ 6858000 h 2228850"/>
              <a:gd name="T6" fmla="*/ 0 w 1981200"/>
              <a:gd name="T7" fmla="*/ 6858000 h 2228850"/>
              <a:gd name="T8" fmla="*/ 1567542 w 1981200"/>
              <a:gd name="T9" fmla="*/ 3434803 h 2228850"/>
              <a:gd name="T10" fmla="*/ 0 w 1981200"/>
              <a:gd name="T11" fmla="*/ 0 h 2228850"/>
              <a:gd name="T12" fmla="*/ 0 60000 65536"/>
              <a:gd name="T13" fmla="*/ 0 60000 65536"/>
              <a:gd name="T14" fmla="*/ 0 60000 65536"/>
              <a:gd name="T15" fmla="*/ 0 60000 65536"/>
              <a:gd name="T16" fmla="*/ 0 60000 65536"/>
              <a:gd name="T17" fmla="*/ 0 60000 65536"/>
            </a:avLst>
            <a:gdLst>
              <a:gd name="T0-1" fmla="*/ 0 w 1981200"/>
              <a:gd name="T1-2" fmla="*/ 0 h 2228850"/>
              <a:gd name="T2-3" fmla="*/ 6096000 w 1981200"/>
              <a:gd name="T3-4" fmla="*/ 0 h 2228850"/>
              <a:gd name="T4-5" fmla="*/ 6096000 w 1981200"/>
              <a:gd name="T5-6" fmla="*/ 6858000 h 2228850"/>
              <a:gd name="T6-7" fmla="*/ 0 w 1981200"/>
              <a:gd name="T7-8" fmla="*/ 6858000 h 2228850"/>
              <a:gd name="T8-9" fmla="*/ 1567542 w 1981200"/>
              <a:gd name="T9-10" fmla="*/ 3434803 h 2228850"/>
              <a:gd name="T10-11" fmla="*/ 0 w 1981200"/>
              <a:gd name="T11-12" fmla="*/ 0 h 2228850"/>
              <a:gd name="T12-13" fmla="*/ 0 60000 65536"/>
              <a:gd name="T13-14" fmla="*/ 0 60000 65536"/>
              <a:gd name="T14-15" fmla="*/ 0 60000 65536"/>
              <a:gd name="T15-16" fmla="*/ 0 60000 65536"/>
              <a:gd name="T16-17" fmla="*/ 0 60000 65536"/>
              <a:gd name="T17-18" fmla="*/ 0 60000 65536"/>
            </a:gdLst>
            <a:ahLst/>
            <a:cxnLst>
              <a:cxn ang="T12">
                <a:pos x="T0" y="T1"/>
              </a:cxn>
              <a:cxn ang="T13">
                <a:pos x="T2" y="T3"/>
              </a:cxn>
              <a:cxn ang="T14">
                <a:pos x="T4" y="T5"/>
              </a:cxn>
              <a:cxn ang="T15">
                <a:pos x="T6" y="T7"/>
              </a:cxn>
              <a:cxn ang="T16">
                <a:pos x="T8" y="T9"/>
              </a:cxn>
              <a:cxn ang="T17">
                <a:pos x="T10" y="T11"/>
              </a:cxn>
              <a:cxn ang="T12-13">
                <a:pos x="T0-1" y="T1-2"/>
              </a:cxn>
              <a:cxn ang="T13-14">
                <a:pos x="T2-3" y="T3-4"/>
              </a:cxn>
              <a:cxn ang="T14-15">
                <a:pos x="T4-5" y="T5-6"/>
              </a:cxn>
              <a:cxn ang="T15-16">
                <a:pos x="T6-7" y="T7-8"/>
              </a:cxn>
              <a:cxn ang="T16-17">
                <a:pos x="T8-9" y="T9-10"/>
              </a:cxn>
              <a:cxn ang="T17-18">
                <a:pos x="T10-11" y="T11-12"/>
              </a:cxn>
            </a:cxnLst>
            <a:rect l="0" t="0" r="r" b="b"/>
            <a:pathLst>
              <a:path w="1981200" h="2228850">
                <a:moveTo>
                  <a:pt x="0" y="0"/>
                </a:moveTo>
                <a:cubicBezTo>
                  <a:pt x="0" y="0"/>
                  <a:pt x="0" y="0"/>
                  <a:pt x="1981200" y="0"/>
                </a:cubicBezTo>
                <a:lnTo>
                  <a:pt x="1981200" y="2228850"/>
                </a:lnTo>
                <a:cubicBezTo>
                  <a:pt x="1981200" y="2228850"/>
                  <a:pt x="1981200" y="2228850"/>
                  <a:pt x="0" y="2228850"/>
                </a:cubicBezTo>
                <a:cubicBezTo>
                  <a:pt x="313218" y="1957315"/>
                  <a:pt x="509451" y="1561327"/>
                  <a:pt x="509451" y="1116311"/>
                </a:cubicBezTo>
                <a:cubicBezTo>
                  <a:pt x="509451" y="671295"/>
                  <a:pt x="313218" y="271535"/>
                  <a:pt x="0" y="0"/>
                </a:cubicBezTo>
                <a:close/>
              </a:path>
              <a:path w="1981200" h="2228850">
                <a:moveTo>
                  <a:pt x="0" y="0"/>
                </a:moveTo>
                <a:cubicBezTo>
                  <a:pt x="0" y="0"/>
                  <a:pt x="0" y="0"/>
                  <a:pt x="1981200" y="0"/>
                </a:cubicBezTo>
                <a:lnTo>
                  <a:pt x="1981200" y="2228850"/>
                </a:lnTo>
                <a:cubicBezTo>
                  <a:pt x="1981200" y="2228850"/>
                  <a:pt x="1981200" y="2228850"/>
                  <a:pt x="0" y="2228850"/>
                </a:cubicBezTo>
                <a:cubicBezTo>
                  <a:pt x="313218" y="1957315"/>
                  <a:pt x="509451" y="1561327"/>
                  <a:pt x="509451" y="1116311"/>
                </a:cubicBezTo>
                <a:cubicBezTo>
                  <a:pt x="509451" y="671295"/>
                  <a:pt x="313218" y="271535"/>
                  <a:pt x="0" y="0"/>
                </a:cubicBezTo>
                <a:close/>
              </a:path>
            </a:pathLst>
          </a:custGeom>
          <a:pattFill prst="pct5">
            <a:fgClr>
              <a:schemeClr val="tx1"/>
            </a:fgClr>
            <a:bgClr>
              <a:schemeClr val="bg1"/>
            </a:bgClr>
          </a:pattFill>
        </p:spPr>
      </p:pic>
      <p:sp>
        <p:nvSpPr>
          <p:cNvPr id="20" name="TextBox 8"/>
          <p:cNvSpPr txBox="1"/>
          <p:nvPr>
            <p:custDataLst>
              <p:tags r:id="rId4"/>
            </p:custDataLst>
          </p:nvPr>
        </p:nvSpPr>
        <p:spPr>
          <a:xfrm>
            <a:off x="7416800" y="671605"/>
            <a:ext cx="3592945" cy="521970"/>
          </a:xfrm>
          <a:prstGeom prst="rect">
            <a:avLst/>
          </a:prstGeom>
          <a:noFill/>
        </p:spPr>
        <p:txBody>
          <a:bodyPr wrap="square" rtlCol="0">
            <a:spAutoFit/>
          </a:bodyPr>
          <a:lstStyle/>
          <a:p>
            <a:pPr algn="ctr"/>
            <a:r>
              <a:rPr lang="zh-CN" altLang="en-US" sz="2800" b="1" dirty="0">
                <a:solidFill>
                  <a:srgbClr val="3A5F66"/>
                </a:solidFill>
                <a:latin typeface="微软雅黑" panose="020B0503020204020204" charset="-122"/>
                <a:ea typeface="微软雅黑" panose="020B0503020204020204" charset="-122"/>
                <a:sym typeface="+mn-ea"/>
              </a:rPr>
              <a:t>目录</a:t>
            </a:r>
            <a:r>
              <a:rPr lang="en-US" altLang="zh-CN" sz="2800" b="1" dirty="0">
                <a:solidFill>
                  <a:srgbClr val="3A5F66"/>
                </a:solidFill>
                <a:latin typeface="微软雅黑" panose="020B0503020204020204" charset="-122"/>
                <a:ea typeface="微软雅黑" panose="020B0503020204020204" charset="-122"/>
                <a:sym typeface="+mn-ea"/>
              </a:rPr>
              <a:t>Contents</a:t>
            </a:r>
            <a:endParaRPr lang="en-US" altLang="zh-CN" sz="2800" b="1" spc="300" dirty="0">
              <a:solidFill>
                <a:srgbClr val="3A5F66"/>
              </a:solidFill>
              <a:latin typeface="微软雅黑" panose="020B0503020204020204" charset="-122"/>
              <a:ea typeface="微软雅黑" panose="020B0503020204020204" charset="-122"/>
              <a:sym typeface="+mn-ea"/>
            </a:endParaRPr>
          </a:p>
        </p:txBody>
      </p:sp>
      <p:sp>
        <p:nvSpPr>
          <p:cNvPr id="2" name="TextBox 32"/>
          <p:cNvSpPr txBox="1">
            <a:spLocks noChangeArrowheads="1"/>
          </p:cNvSpPr>
          <p:nvPr>
            <p:custDataLst>
              <p:tags r:id="rId5"/>
            </p:custDataLst>
          </p:nvPr>
        </p:nvSpPr>
        <p:spPr bwMode="auto">
          <a:xfrm>
            <a:off x="7213599" y="1904421"/>
            <a:ext cx="429491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l" eaLnBrk="1" hangingPunct="1">
              <a:buClrTx/>
              <a:buSzTx/>
              <a:buFontTx/>
            </a:pPr>
            <a:r>
              <a:rPr lang="zh-CN" altLang="en-US" sz="2000" b="1" dirty="0">
                <a:solidFill>
                  <a:srgbClr val="3A5F66"/>
                </a:solidFill>
                <a:latin typeface="微软雅黑" panose="020B0503020204020204" charset="-122"/>
                <a:ea typeface="微软雅黑" panose="020B0503020204020204" charset="-122"/>
                <a:sym typeface="+mn-ea"/>
              </a:rPr>
              <a:t>    </a:t>
            </a:r>
            <a:r>
              <a:rPr lang="zh-CN" altLang="en-US" sz="2400" b="1" dirty="0">
                <a:solidFill>
                  <a:srgbClr val="3A5F66"/>
                </a:solidFill>
                <a:latin typeface="微软雅黑" panose="020B0503020204020204" charset="-122"/>
                <a:ea typeface="微软雅黑" panose="020B0503020204020204" charset="-122"/>
                <a:sym typeface="+mn-ea"/>
              </a:rPr>
              <a:t>壹 </a:t>
            </a:r>
            <a:r>
              <a:rPr lang="en-US" altLang="zh-CN" sz="2400" b="1" dirty="0">
                <a:solidFill>
                  <a:srgbClr val="3A5F66"/>
                </a:solidFill>
                <a:latin typeface="微软雅黑" panose="020B0503020204020204" charset="-122"/>
                <a:ea typeface="微软雅黑" panose="020B0503020204020204" charset="-122"/>
                <a:sym typeface="+mn-ea"/>
              </a:rPr>
              <a:t>     </a:t>
            </a:r>
            <a:r>
              <a:rPr lang="zh-CN" altLang="en-US" sz="2400" b="1" dirty="0">
                <a:solidFill>
                  <a:srgbClr val="3A5F66"/>
                </a:solidFill>
                <a:latin typeface="微软雅黑" panose="020B0503020204020204" charset="-122"/>
                <a:ea typeface="微软雅黑" panose="020B0503020204020204" charset="-122"/>
                <a:sym typeface="+mn-ea"/>
              </a:rPr>
              <a:t>收款方式简述</a:t>
            </a:r>
            <a:endParaRPr lang="zh-CN" altLang="en-US" sz="2400" b="1" dirty="0">
              <a:solidFill>
                <a:srgbClr val="3A5F66"/>
              </a:solidFill>
              <a:latin typeface="微软雅黑" panose="020B0503020204020204" charset="-122"/>
              <a:ea typeface="微软雅黑" panose="020B0503020204020204" charset="-122"/>
            </a:endParaRPr>
          </a:p>
          <a:p>
            <a:pPr algn="l" eaLnBrk="1" hangingPunct="1">
              <a:buClrTx/>
              <a:buSzTx/>
              <a:buFontTx/>
            </a:pPr>
            <a:endParaRPr lang="en-US" altLang="zh-CN" sz="2400" b="1" dirty="0">
              <a:solidFill>
                <a:srgbClr val="3A5F66"/>
              </a:solidFill>
              <a:latin typeface="微软雅黑" panose="020B0503020204020204" charset="-122"/>
              <a:ea typeface="微软雅黑" panose="020B0503020204020204" charset="-122"/>
              <a:sym typeface="+mn-ea"/>
            </a:endParaRPr>
          </a:p>
          <a:p>
            <a:pPr algn="l" eaLnBrk="1" hangingPunct="1">
              <a:buClrTx/>
              <a:buSzTx/>
              <a:buFontTx/>
            </a:pPr>
            <a:r>
              <a:rPr lang="zh-CN" altLang="en-US" sz="2400" b="1" dirty="0">
                <a:solidFill>
                  <a:srgbClr val="3A5F66"/>
                </a:solidFill>
                <a:latin typeface="微软雅黑" panose="020B0503020204020204" charset="-122"/>
                <a:ea typeface="微软雅黑" panose="020B0503020204020204" charset="-122"/>
                <a:sym typeface="+mn-ea"/>
              </a:rPr>
              <a:t>   贰 </a:t>
            </a:r>
            <a:r>
              <a:rPr lang="en-US" altLang="zh-CN" sz="2400" b="1" dirty="0">
                <a:solidFill>
                  <a:srgbClr val="3A5F66"/>
                </a:solidFill>
                <a:latin typeface="微软雅黑" panose="020B0503020204020204" charset="-122"/>
                <a:ea typeface="微软雅黑" panose="020B0503020204020204" charset="-122"/>
                <a:sym typeface="+mn-ea"/>
              </a:rPr>
              <a:t>     </a:t>
            </a:r>
            <a:r>
              <a:rPr lang="zh-CN" altLang="en-US" sz="2400" b="1" dirty="0">
                <a:solidFill>
                  <a:srgbClr val="3A5F66"/>
                </a:solidFill>
                <a:latin typeface="微软雅黑" panose="020B0503020204020204" charset="-122"/>
                <a:ea typeface="微软雅黑" panose="020B0503020204020204" charset="-122"/>
                <a:sym typeface="+mn-ea"/>
              </a:rPr>
              <a:t>发票相关知识</a:t>
            </a:r>
            <a:endParaRPr lang="zh-CN" altLang="en-US" sz="2400" b="1" dirty="0">
              <a:solidFill>
                <a:srgbClr val="3A5F66"/>
              </a:solidFill>
              <a:latin typeface="微软雅黑" panose="020B0503020204020204" charset="-122"/>
              <a:ea typeface="微软雅黑" panose="020B0503020204020204" charset="-122"/>
            </a:endParaRPr>
          </a:p>
          <a:p>
            <a:pPr algn="l" eaLnBrk="1" hangingPunct="1">
              <a:buClrTx/>
              <a:buSzTx/>
              <a:buFontTx/>
            </a:pPr>
            <a:endParaRPr lang="zh-CN" altLang="en-US" sz="2400" b="1" dirty="0">
              <a:solidFill>
                <a:srgbClr val="3A5F66"/>
              </a:solidFill>
              <a:latin typeface="微软雅黑" panose="020B0503020204020204" charset="-122"/>
              <a:ea typeface="微软雅黑" panose="020B0503020204020204" charset="-122"/>
            </a:endParaRPr>
          </a:p>
          <a:p>
            <a:pPr algn="l" eaLnBrk="1" hangingPunct="1">
              <a:buClrTx/>
              <a:buSzTx/>
              <a:buFontTx/>
            </a:pPr>
            <a:r>
              <a:rPr lang="zh-CN" altLang="en-US" sz="2400" b="1" dirty="0">
                <a:solidFill>
                  <a:srgbClr val="3A5F66"/>
                </a:solidFill>
                <a:latin typeface="微软雅黑" panose="020B0503020204020204" charset="-122"/>
                <a:ea typeface="微软雅黑" panose="020B0503020204020204" charset="-122"/>
                <a:sym typeface="+mn-ea"/>
              </a:rPr>
              <a:t>   叁</a:t>
            </a:r>
            <a:r>
              <a:rPr lang="en-US" altLang="zh-CN" sz="2400" b="1" dirty="0">
                <a:solidFill>
                  <a:srgbClr val="3A5F66"/>
                </a:solidFill>
                <a:latin typeface="微软雅黑" panose="020B0503020204020204" charset="-122"/>
                <a:ea typeface="微软雅黑" panose="020B0503020204020204" charset="-122"/>
                <a:sym typeface="+mn-ea"/>
              </a:rPr>
              <a:t>      </a:t>
            </a:r>
            <a:r>
              <a:rPr lang="zh-CN" altLang="en-US" sz="2400" b="1" dirty="0">
                <a:solidFill>
                  <a:srgbClr val="3A5F66"/>
                </a:solidFill>
                <a:latin typeface="微软雅黑" panose="020B0503020204020204" charset="-122"/>
                <a:ea typeface="微软雅黑" panose="020B0503020204020204" charset="-122"/>
                <a:sym typeface="+mn-ea"/>
              </a:rPr>
              <a:t>费用报销流程</a:t>
            </a:r>
            <a:endParaRPr lang="zh-CN" altLang="en-US" sz="2400" b="1" dirty="0">
              <a:solidFill>
                <a:srgbClr val="3A5F66"/>
              </a:solidFill>
              <a:latin typeface="微软雅黑" panose="020B0503020204020204" charset="-122"/>
              <a:ea typeface="微软雅黑" panose="020B0503020204020204" charset="-122"/>
              <a:sym typeface="+mn-ea"/>
            </a:endParaRPr>
          </a:p>
          <a:p>
            <a:pPr algn="l" eaLnBrk="1" hangingPunct="1">
              <a:buClrTx/>
              <a:buSzTx/>
              <a:buFontTx/>
            </a:pPr>
            <a:endParaRPr lang="zh-CN" altLang="en-US" sz="2400" b="1" dirty="0">
              <a:solidFill>
                <a:srgbClr val="3A5F66"/>
              </a:solidFill>
              <a:latin typeface="微软雅黑" panose="020B0503020204020204" charset="-122"/>
              <a:ea typeface="微软雅黑" panose="020B0503020204020204" charset="-122"/>
            </a:endParaRPr>
          </a:p>
          <a:p>
            <a:pPr algn="l" eaLnBrk="1" hangingPunct="1">
              <a:buClrTx/>
              <a:buSzTx/>
              <a:buFontTx/>
            </a:pPr>
            <a:r>
              <a:rPr lang="zh-CN" altLang="en-US" sz="2400" b="1" dirty="0">
                <a:solidFill>
                  <a:srgbClr val="3A5F66"/>
                </a:solidFill>
                <a:latin typeface="微软雅黑" panose="020B0503020204020204" charset="-122"/>
                <a:ea typeface="微软雅黑" panose="020B0503020204020204" charset="-122"/>
                <a:sym typeface="+mn-ea"/>
              </a:rPr>
              <a:t>   肆</a:t>
            </a:r>
            <a:r>
              <a:rPr lang="en-US" sz="2400" b="1" dirty="0">
                <a:solidFill>
                  <a:srgbClr val="3A5F66"/>
                </a:solidFill>
                <a:latin typeface="微软雅黑" panose="020B0503020204020204" charset="-122"/>
                <a:ea typeface="微软雅黑" panose="020B0503020204020204" charset="-122"/>
                <a:sym typeface="+mn-ea"/>
              </a:rPr>
              <a:t>      </a:t>
            </a:r>
            <a:r>
              <a:rPr lang="zh-CN" altLang="en-US" sz="2400" b="1" dirty="0">
                <a:solidFill>
                  <a:srgbClr val="3A5F66"/>
                </a:solidFill>
                <a:latin typeface="微软雅黑" panose="020B0503020204020204" charset="-122"/>
                <a:ea typeface="微软雅黑" panose="020B0503020204020204" charset="-122"/>
                <a:sym typeface="+mn-ea"/>
              </a:rPr>
              <a:t>费用报销</a:t>
            </a:r>
            <a:r>
              <a:rPr kumimoji="0" lang="zh-CN" altLang="en-US" sz="24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规则</a:t>
            </a:r>
            <a:endParaRPr lang="en-US" sz="2400" b="1" dirty="0">
              <a:solidFill>
                <a:srgbClr val="3A5F66"/>
              </a:solidFill>
              <a:latin typeface="微软雅黑" panose="020B0503020204020204" charset="-122"/>
              <a:ea typeface="微软雅黑" panose="020B0503020204020204" charset="-122"/>
            </a:endParaRPr>
          </a:p>
        </p:txBody>
      </p:sp>
      <p:pic>
        <p:nvPicPr>
          <p:cNvPr id="13" name="Picture 4" descr="46{@@O1SCB]8C0H44@L5N`D"/>
          <p:cNvPicPr>
            <a:picLocks noChangeAspect="1"/>
          </p:cNvPicPr>
          <p:nvPr>
            <p:custDataLst>
              <p:tags r:id="rId6"/>
            </p:custDataLst>
          </p:nvPr>
        </p:nvPicPr>
        <p:blipFill>
          <a:blip r:embed="rId7"/>
          <a:stretch>
            <a:fillRect/>
          </a:stretch>
        </p:blipFill>
        <p:spPr>
          <a:xfrm>
            <a:off x="11009745" y="120696"/>
            <a:ext cx="857250" cy="487363"/>
          </a:xfrm>
          <a:prstGeom prst="rect">
            <a:avLst/>
          </a:prstGeom>
          <a:noFill/>
          <a:ln w="9525">
            <a:noFill/>
          </a:ln>
        </p:spPr>
      </p:pic>
      <p:cxnSp>
        <p:nvCxnSpPr>
          <p:cNvPr id="4" name="直接连接符 3"/>
          <p:cNvCxnSpPr/>
          <p:nvPr/>
        </p:nvCxnSpPr>
        <p:spPr>
          <a:xfrm>
            <a:off x="7416800" y="2355273"/>
            <a:ext cx="347287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7416800" y="3131127"/>
            <a:ext cx="347287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416800" y="3842327"/>
            <a:ext cx="347287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7481455" y="4582077"/>
            <a:ext cx="340821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960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肆</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费用报销规则：</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10" name="文本框 9"/>
          <p:cNvSpPr txBox="1"/>
          <p:nvPr/>
        </p:nvSpPr>
        <p:spPr>
          <a:xfrm>
            <a:off x="585470" y="844550"/>
            <a:ext cx="10710545" cy="5671185"/>
          </a:xfrm>
          <a:prstGeom prst="rect">
            <a:avLst/>
          </a:prstGeom>
          <a:noFill/>
        </p:spPr>
        <p:txBody>
          <a:bodyPr wrap="square" rtlCol="0">
            <a:noAutofit/>
          </a:bodyPr>
          <a:lstStyle/>
          <a:p>
            <a:pPr algn="l">
              <a:lnSpc>
                <a:spcPct val="130000"/>
              </a:lnSpc>
              <a:buClrTx/>
              <a:buSzTx/>
              <a:buFontTx/>
            </a:pPr>
            <a:r>
              <a:rPr lang="zh-CN" altLang="en-US" sz="1800" dirty="0">
                <a:latin typeface="+mj-ea"/>
                <a:ea typeface="+mj-ea"/>
                <a:cs typeface="+mj-ea"/>
                <a:sym typeface="+mn-ea"/>
              </a:rPr>
              <a:t>一、正确填写报销单：</a:t>
            </a:r>
            <a:endParaRPr lang="zh-CN" altLang="en-US" sz="1800" dirty="0">
              <a:latin typeface="+mj-ea"/>
              <a:ea typeface="+mj-ea"/>
              <a:cs typeface="+mj-ea"/>
              <a:sym typeface="+mn-ea"/>
            </a:endParaRPr>
          </a:p>
          <a:p>
            <a:pPr>
              <a:lnSpc>
                <a:spcPct val="130000"/>
              </a:lnSpc>
            </a:pPr>
            <a:r>
              <a:rPr lang="en-US" altLang="zh-CN" sz="1400" dirty="0">
                <a:latin typeface="+mj-ea"/>
                <a:ea typeface="+mj-ea"/>
                <a:cs typeface="+mj-ea"/>
                <a:sym typeface="+mn-ea"/>
              </a:rPr>
              <a:t>       1. </a:t>
            </a:r>
            <a:r>
              <a:rPr lang="zh-CN" altLang="en-US" sz="1400" dirty="0">
                <a:latin typeface="+mj-ea"/>
                <a:ea typeface="+mj-ea"/>
                <a:cs typeface="+mj-ea"/>
                <a:sym typeface="+mn-ea"/>
              </a:rPr>
              <a:t>书写注意事项：</a:t>
            </a:r>
            <a:endParaRPr lang="en-US" altLang="zh-CN" sz="1400" dirty="0">
              <a:latin typeface="+mj-ea"/>
              <a:ea typeface="+mj-ea"/>
              <a:cs typeface="+mj-ea"/>
              <a:sym typeface="+mn-ea"/>
            </a:endParaRPr>
          </a:p>
          <a:p>
            <a:pPr>
              <a:lnSpc>
                <a:spcPct val="130000"/>
              </a:lnSpc>
            </a:pPr>
            <a:r>
              <a:rPr lang="en-US" altLang="zh-CN" sz="1400" dirty="0">
                <a:latin typeface="+mj-ea"/>
                <a:ea typeface="+mj-ea"/>
                <a:cs typeface="+mj-ea"/>
                <a:sym typeface="+mn-ea"/>
              </a:rPr>
              <a:t>           A. </a:t>
            </a:r>
            <a:r>
              <a:rPr lang="zh-CN" altLang="en-US" sz="1400" dirty="0">
                <a:latin typeface="+mj-ea"/>
                <a:ea typeface="+mj-ea"/>
                <a:cs typeface="+mj-ea"/>
                <a:sym typeface="+mn-ea"/>
              </a:rPr>
              <a:t>必须用蓝、黑钢笔或签字笔书写,不可使用圆珠第或铅笔书写；</a:t>
            </a:r>
            <a:endParaRPr lang="en-US" altLang="zh-CN" sz="1400" dirty="0">
              <a:latin typeface="+mj-ea"/>
              <a:ea typeface="+mj-ea"/>
              <a:cs typeface="+mj-ea"/>
              <a:sym typeface="+mn-ea"/>
            </a:endParaRPr>
          </a:p>
          <a:p>
            <a:pPr>
              <a:lnSpc>
                <a:spcPct val="130000"/>
              </a:lnSpc>
            </a:pPr>
            <a:r>
              <a:rPr lang="en-US" altLang="zh-CN" sz="1400" dirty="0">
                <a:latin typeface="+mj-ea"/>
                <a:ea typeface="+mj-ea"/>
                <a:cs typeface="+mj-ea"/>
                <a:sym typeface="+mn-ea"/>
              </a:rPr>
              <a:t>           B. </a:t>
            </a:r>
            <a:r>
              <a:rPr lang="zh-CN" altLang="en-US" sz="1400" dirty="0">
                <a:latin typeface="+mj-ea"/>
                <a:ea typeface="+mj-ea"/>
                <a:cs typeface="+mj-ea"/>
                <a:sym typeface="+mn-ea"/>
              </a:rPr>
              <a:t>中文大写金额数字到</a:t>
            </a:r>
            <a:r>
              <a:rPr lang="en-US" altLang="zh-CN" sz="1400" dirty="0">
                <a:latin typeface="+mj-ea"/>
                <a:ea typeface="+mj-ea"/>
                <a:cs typeface="+mj-ea"/>
                <a:sym typeface="+mn-ea"/>
              </a:rPr>
              <a:t>"</a:t>
            </a:r>
            <a:r>
              <a:rPr lang="zh-CN" altLang="en-US" sz="1400" dirty="0">
                <a:latin typeface="+mj-ea"/>
                <a:ea typeface="+mj-ea"/>
                <a:cs typeface="+mj-ea"/>
                <a:sym typeface="+mn-ea"/>
              </a:rPr>
              <a:t>元</a:t>
            </a:r>
            <a:r>
              <a:rPr lang="en-US" altLang="zh-CN" sz="1400" dirty="0">
                <a:latin typeface="+mj-ea"/>
                <a:ea typeface="+mj-ea"/>
                <a:cs typeface="+mj-ea"/>
                <a:sym typeface="+mn-ea"/>
              </a:rPr>
              <a:t>"</a:t>
            </a:r>
            <a:r>
              <a:rPr lang="zh-CN" altLang="en-US" sz="1400" dirty="0">
                <a:latin typeface="+mj-ea"/>
                <a:ea typeface="+mj-ea"/>
                <a:cs typeface="+mj-ea"/>
                <a:sym typeface="+mn-ea"/>
              </a:rPr>
              <a:t>为止的，在</a:t>
            </a:r>
            <a:r>
              <a:rPr lang="en-US" altLang="zh-CN" sz="1400" dirty="0">
                <a:latin typeface="+mj-ea"/>
                <a:ea typeface="+mj-ea"/>
                <a:cs typeface="+mj-ea"/>
                <a:sym typeface="+mn-ea"/>
              </a:rPr>
              <a:t>"</a:t>
            </a:r>
            <a:r>
              <a:rPr lang="zh-CN" altLang="en-US" sz="1400" dirty="0">
                <a:latin typeface="+mj-ea"/>
                <a:ea typeface="+mj-ea"/>
                <a:cs typeface="+mj-ea"/>
                <a:sym typeface="+mn-ea"/>
              </a:rPr>
              <a:t>元</a:t>
            </a:r>
            <a:r>
              <a:rPr lang="en-US" altLang="zh-CN" sz="1400" dirty="0">
                <a:latin typeface="+mj-ea"/>
                <a:ea typeface="+mj-ea"/>
                <a:cs typeface="+mj-ea"/>
                <a:sym typeface="+mn-ea"/>
              </a:rPr>
              <a:t>"</a:t>
            </a:r>
            <a:r>
              <a:rPr lang="zh-CN" altLang="en-US" sz="1400" dirty="0">
                <a:latin typeface="+mj-ea"/>
                <a:ea typeface="+mj-ea"/>
                <a:cs typeface="+mj-ea"/>
                <a:sym typeface="+mn-ea"/>
              </a:rPr>
              <a:t>之后，应写</a:t>
            </a:r>
            <a:r>
              <a:rPr lang="en-US" altLang="zh-CN" sz="1400" dirty="0">
                <a:latin typeface="+mj-ea"/>
                <a:ea typeface="+mj-ea"/>
                <a:cs typeface="+mj-ea"/>
                <a:sym typeface="+mn-ea"/>
              </a:rPr>
              <a:t>"</a:t>
            </a:r>
            <a:r>
              <a:rPr lang="zh-CN" altLang="en-US" sz="1400" dirty="0">
                <a:latin typeface="+mj-ea"/>
                <a:ea typeface="+mj-ea"/>
                <a:cs typeface="+mj-ea"/>
                <a:sym typeface="+mn-ea"/>
              </a:rPr>
              <a:t>整</a:t>
            </a:r>
            <a:r>
              <a:rPr lang="en-US" altLang="zh-CN" sz="1400" dirty="0">
                <a:latin typeface="+mj-ea"/>
                <a:ea typeface="+mj-ea"/>
                <a:cs typeface="+mj-ea"/>
                <a:sym typeface="+mn-ea"/>
              </a:rPr>
              <a:t>"</a:t>
            </a:r>
            <a:r>
              <a:rPr lang="zh-CN" altLang="en-US" sz="1400" dirty="0">
                <a:latin typeface="+mj-ea"/>
                <a:ea typeface="+mj-ea"/>
                <a:cs typeface="+mj-ea"/>
                <a:sym typeface="+mn-ea"/>
              </a:rPr>
              <a:t>（或正</a:t>
            </a:r>
            <a:r>
              <a:rPr lang="en-US" altLang="zh-CN" sz="1400" dirty="0">
                <a:latin typeface="+mj-ea"/>
                <a:ea typeface="+mj-ea"/>
                <a:cs typeface="+mj-ea"/>
                <a:sym typeface="+mn-ea"/>
              </a:rPr>
              <a:t>);</a:t>
            </a:r>
            <a:endParaRPr lang="en-US" altLang="zh-CN" sz="1400" dirty="0">
              <a:latin typeface="+mj-ea"/>
              <a:ea typeface="+mj-ea"/>
              <a:cs typeface="+mj-ea"/>
              <a:sym typeface="+mn-ea"/>
            </a:endParaRPr>
          </a:p>
          <a:p>
            <a:pPr>
              <a:lnSpc>
                <a:spcPct val="130000"/>
              </a:lnSpc>
            </a:pPr>
            <a:r>
              <a:rPr lang="en-US" altLang="zh-CN" sz="1400" dirty="0">
                <a:latin typeface="+mj-ea"/>
                <a:ea typeface="+mj-ea"/>
                <a:cs typeface="+mj-ea"/>
                <a:sym typeface="+mn-ea"/>
              </a:rPr>
              <a:t>           C. </a:t>
            </a:r>
            <a:r>
              <a:rPr lang="zh-CN" altLang="en-US" sz="1400" dirty="0">
                <a:latin typeface="+mj-ea"/>
                <a:ea typeface="+mj-ea"/>
                <a:cs typeface="+mj-ea"/>
                <a:sym typeface="+mn-ea"/>
              </a:rPr>
              <a:t>在</a:t>
            </a:r>
            <a:r>
              <a:rPr lang="en-US" altLang="zh-CN" sz="1400" dirty="0">
                <a:latin typeface="+mj-ea"/>
                <a:ea typeface="+mj-ea"/>
                <a:cs typeface="+mj-ea"/>
                <a:sym typeface="+mn-ea"/>
              </a:rPr>
              <a:t>“</a:t>
            </a:r>
            <a:r>
              <a:rPr lang="zh-CN" altLang="en-US" sz="1400" dirty="0">
                <a:latin typeface="+mj-ea"/>
                <a:ea typeface="+mj-ea"/>
                <a:cs typeface="+mj-ea"/>
                <a:sym typeface="+mn-ea"/>
              </a:rPr>
              <a:t>角</a:t>
            </a:r>
            <a:r>
              <a:rPr lang="en-US" altLang="zh-CN" sz="1400" dirty="0">
                <a:latin typeface="+mj-ea"/>
                <a:ea typeface="+mj-ea"/>
                <a:cs typeface="+mj-ea"/>
                <a:sym typeface="+mn-ea"/>
              </a:rPr>
              <a:t>”</a:t>
            </a:r>
            <a:r>
              <a:rPr lang="zh-CN" altLang="en-US" sz="1400" dirty="0">
                <a:latin typeface="+mj-ea"/>
                <a:ea typeface="+mj-ea"/>
                <a:cs typeface="+mj-ea"/>
                <a:sym typeface="+mn-ea"/>
              </a:rPr>
              <a:t>之后可以不写</a:t>
            </a:r>
            <a:r>
              <a:rPr lang="en-US" altLang="zh-CN" sz="1400" dirty="0">
                <a:latin typeface="+mj-ea"/>
                <a:ea typeface="+mj-ea"/>
                <a:cs typeface="+mj-ea"/>
                <a:sym typeface="+mn-ea"/>
              </a:rPr>
              <a:t>“</a:t>
            </a:r>
            <a:r>
              <a:rPr lang="zh-CN" altLang="en-US" sz="1400" dirty="0">
                <a:latin typeface="+mj-ea"/>
                <a:ea typeface="+mj-ea"/>
                <a:cs typeface="+mj-ea"/>
                <a:sym typeface="+mn-ea"/>
              </a:rPr>
              <a:t>整（或正</a:t>
            </a:r>
            <a:r>
              <a:rPr lang="en-US" altLang="zh-CN" sz="1400" dirty="0">
                <a:latin typeface="+mj-ea"/>
                <a:ea typeface="+mj-ea"/>
                <a:cs typeface="+mj-ea"/>
                <a:sym typeface="+mn-ea"/>
              </a:rPr>
              <a:t>”</a:t>
            </a:r>
            <a:r>
              <a:rPr lang="zh-CN" altLang="en-US" sz="1400" dirty="0">
                <a:latin typeface="+mj-ea"/>
                <a:ea typeface="+mj-ea"/>
                <a:cs typeface="+mj-ea"/>
                <a:sym typeface="+mn-ea"/>
              </a:rPr>
              <a:t>）字。大写金额数字有</a:t>
            </a:r>
            <a:r>
              <a:rPr lang="en-US" altLang="zh-CN" sz="1400" dirty="0">
                <a:latin typeface="+mj-ea"/>
                <a:ea typeface="+mj-ea"/>
                <a:cs typeface="+mj-ea"/>
                <a:sym typeface="+mn-ea"/>
              </a:rPr>
              <a:t>“</a:t>
            </a:r>
            <a:r>
              <a:rPr lang="zh-CN" altLang="en-US" sz="1400" dirty="0">
                <a:latin typeface="+mj-ea"/>
                <a:ea typeface="+mj-ea"/>
                <a:cs typeface="+mj-ea"/>
                <a:sym typeface="+mn-ea"/>
              </a:rPr>
              <a:t>分</a:t>
            </a:r>
            <a:r>
              <a:rPr lang="en-US" altLang="zh-CN" sz="1400" dirty="0">
                <a:latin typeface="+mj-ea"/>
                <a:ea typeface="+mj-ea"/>
                <a:cs typeface="+mj-ea"/>
                <a:sym typeface="+mn-ea"/>
              </a:rPr>
              <a:t>”</a:t>
            </a:r>
            <a:r>
              <a:rPr lang="zh-CN" altLang="en-US" sz="1400" dirty="0">
                <a:latin typeface="+mj-ea"/>
                <a:ea typeface="+mj-ea"/>
                <a:cs typeface="+mj-ea"/>
                <a:sym typeface="+mn-ea"/>
              </a:rPr>
              <a:t>的</a:t>
            </a:r>
            <a:r>
              <a:rPr lang="en-US" altLang="zh-CN" sz="1400" dirty="0">
                <a:latin typeface="+mj-ea"/>
                <a:ea typeface="+mj-ea"/>
                <a:cs typeface="+mj-ea"/>
                <a:sym typeface="+mn-ea"/>
              </a:rPr>
              <a:t>“</a:t>
            </a:r>
            <a:r>
              <a:rPr lang="zh-CN" altLang="en-US" sz="1400" dirty="0">
                <a:latin typeface="+mj-ea"/>
                <a:ea typeface="+mj-ea"/>
                <a:cs typeface="+mj-ea"/>
                <a:sym typeface="+mn-ea"/>
              </a:rPr>
              <a:t>分</a:t>
            </a:r>
            <a:r>
              <a:rPr lang="en-US" altLang="zh-CN" sz="1400" dirty="0">
                <a:latin typeface="+mj-ea"/>
                <a:ea typeface="+mj-ea"/>
                <a:cs typeface="+mj-ea"/>
                <a:sym typeface="+mn-ea"/>
              </a:rPr>
              <a:t>”</a:t>
            </a:r>
            <a:r>
              <a:rPr lang="zh-CN" altLang="en-US" sz="1400" dirty="0">
                <a:latin typeface="+mj-ea"/>
                <a:ea typeface="+mj-ea"/>
                <a:cs typeface="+mj-ea"/>
                <a:sym typeface="+mn-ea"/>
              </a:rPr>
              <a:t>后面不得写</a:t>
            </a:r>
            <a:r>
              <a:rPr lang="en-US" altLang="zh-CN" sz="1400" dirty="0">
                <a:latin typeface="+mj-ea"/>
                <a:ea typeface="+mj-ea"/>
                <a:cs typeface="+mj-ea"/>
                <a:sym typeface="+mn-ea"/>
              </a:rPr>
              <a:t>“</a:t>
            </a:r>
            <a:r>
              <a:rPr lang="zh-CN" altLang="en-US" sz="1400" dirty="0">
                <a:latin typeface="+mj-ea"/>
                <a:ea typeface="+mj-ea"/>
                <a:cs typeface="+mj-ea"/>
                <a:sym typeface="+mn-ea"/>
              </a:rPr>
              <a:t>整（或</a:t>
            </a:r>
            <a:r>
              <a:rPr lang="en-US" altLang="zh-CN" sz="1400" dirty="0">
                <a:latin typeface="+mj-ea"/>
                <a:ea typeface="+mj-ea"/>
                <a:cs typeface="+mj-ea"/>
                <a:sym typeface="+mn-ea"/>
              </a:rPr>
              <a:t>”</a:t>
            </a:r>
            <a:r>
              <a:rPr lang="zh-CN" altLang="en-US" sz="1400" dirty="0">
                <a:latin typeface="+mj-ea"/>
                <a:ea typeface="+mj-ea"/>
                <a:cs typeface="+mj-ea"/>
                <a:sym typeface="+mn-ea"/>
              </a:rPr>
              <a:t>正</a:t>
            </a:r>
            <a:r>
              <a:rPr lang="en-US" altLang="zh-CN" sz="1400" dirty="0">
                <a:latin typeface="+mj-ea"/>
                <a:ea typeface="+mj-ea"/>
                <a:cs typeface="+mj-ea"/>
                <a:sym typeface="+mn-ea"/>
              </a:rPr>
              <a:t>“</a:t>
            </a:r>
            <a:r>
              <a:rPr lang="zh-CN" altLang="en-US" sz="1400" dirty="0">
                <a:latin typeface="+mj-ea"/>
                <a:ea typeface="+mj-ea"/>
                <a:cs typeface="+mj-ea"/>
                <a:sym typeface="+mn-ea"/>
              </a:rPr>
              <a:t>）字。</a:t>
            </a:r>
            <a:endParaRPr lang="zh-CN" altLang="en-US" sz="1400" dirty="0">
              <a:latin typeface="+mj-ea"/>
              <a:ea typeface="+mj-ea"/>
              <a:cs typeface="+mj-ea"/>
              <a:sym typeface="+mn-ea"/>
            </a:endParaRPr>
          </a:p>
          <a:p>
            <a:pPr>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D. 要求字迹工整、金额不得涂改，大小写金额必须相符，相关内容填写完整。</a:t>
            </a:r>
            <a:endParaRPr lang="en-US" altLang="zh-CN" sz="1400" dirty="0">
              <a:latin typeface="+mj-ea"/>
              <a:ea typeface="+mj-ea"/>
              <a:cs typeface="+mj-ea"/>
              <a:sym typeface="+mn-ea"/>
            </a:endParaRPr>
          </a:p>
          <a:p>
            <a:pPr>
              <a:lnSpc>
                <a:spcPct val="130000"/>
              </a:lnSpc>
            </a:pPr>
            <a:r>
              <a:rPr lang="en-US" altLang="zh-CN" sz="1400" dirty="0">
                <a:latin typeface="+mj-ea"/>
                <a:ea typeface="+mj-ea"/>
                <a:cs typeface="+mj-ea"/>
                <a:sym typeface="+mn-ea"/>
              </a:rPr>
              <a:t>       2. </a:t>
            </a:r>
            <a:r>
              <a:rPr lang="zh-CN" altLang="en-US" sz="1400" dirty="0">
                <a:latin typeface="+mj-ea"/>
                <a:ea typeface="+mj-ea"/>
                <a:cs typeface="+mj-ea"/>
                <a:sym typeface="+mn-ea"/>
              </a:rPr>
              <a:t>费用报销单的正确填写：</a:t>
            </a:r>
            <a:endParaRPr lang="en-US" altLang="zh-CN" sz="1400" dirty="0">
              <a:latin typeface="+mj-ea"/>
              <a:ea typeface="+mj-ea"/>
              <a:cs typeface="+mj-ea"/>
              <a:sym typeface="+mn-ea"/>
            </a:endParaRPr>
          </a:p>
        </p:txBody>
      </p:sp>
      <p:pic>
        <p:nvPicPr>
          <p:cNvPr id="2" name="图片 1"/>
          <p:cNvPicPr>
            <a:picLocks noChangeAspect="1"/>
          </p:cNvPicPr>
          <p:nvPr/>
        </p:nvPicPr>
        <p:blipFill>
          <a:blip r:embed="rId7"/>
          <a:stretch>
            <a:fillRect/>
          </a:stretch>
        </p:blipFill>
        <p:spPr>
          <a:xfrm>
            <a:off x="3354705" y="2743200"/>
            <a:ext cx="7186930" cy="353314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960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肆</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费用报销规则：</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10" name="文本框 9"/>
          <p:cNvSpPr txBox="1"/>
          <p:nvPr/>
        </p:nvSpPr>
        <p:spPr>
          <a:xfrm>
            <a:off x="585488" y="844550"/>
            <a:ext cx="10710585" cy="5173345"/>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solidFill>
                  <a:prstClr val="black"/>
                </a:solidFill>
                <a:latin typeface="Calibri" panose="020F0502020204030204"/>
                <a:ea typeface="微软雅黑" panose="020B0503020204020204" charset="-122"/>
              </a:rPr>
              <a:t>       3. </a:t>
            </a:r>
            <a:r>
              <a:rPr lang="zh-CN" altLang="en-US" sz="1400" dirty="0">
                <a:solidFill>
                  <a:prstClr val="black"/>
                </a:solidFill>
                <a:latin typeface="Calibri" panose="020F0502020204030204"/>
                <a:ea typeface="微软雅黑" panose="020B0503020204020204" charset="-122"/>
              </a:rPr>
              <a:t>采购请款单的正确填写：</a:t>
            </a:r>
            <a:endParaRPr kumimoji="0" lang="zh-CN" altLang="en-US" sz="14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pic>
        <p:nvPicPr>
          <p:cNvPr id="2" name="图片 1"/>
          <p:cNvPicPr>
            <a:picLocks noChangeAspect="1"/>
          </p:cNvPicPr>
          <p:nvPr>
            <p:custDataLst>
              <p:tags r:id="rId7"/>
            </p:custDataLst>
          </p:nvPr>
        </p:nvPicPr>
        <p:blipFill>
          <a:blip r:embed="rId8"/>
          <a:stretch>
            <a:fillRect/>
          </a:stretch>
        </p:blipFill>
        <p:spPr>
          <a:xfrm>
            <a:off x="1553845" y="1412875"/>
            <a:ext cx="8188325" cy="420560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96073" cy="0"/>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肆</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费用报销规则：</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10" name="文本框 9"/>
          <p:cNvSpPr txBox="1"/>
          <p:nvPr/>
        </p:nvSpPr>
        <p:spPr>
          <a:xfrm>
            <a:off x="668597" y="857250"/>
            <a:ext cx="3790315" cy="58575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4. </a:t>
            </a:r>
            <a:r>
              <a:rPr lang="zh-CN" altLang="en-US" sz="1400" dirty="0">
                <a:solidFill>
                  <a:prstClr val="black"/>
                </a:solidFill>
                <a:latin typeface="Calibri" panose="020F0502020204030204"/>
                <a:ea typeface="微软雅黑" panose="020B0503020204020204" charset="-122"/>
              </a:rPr>
              <a:t>差旅费报销要求</a:t>
            </a:r>
            <a:r>
              <a:rPr kumimoji="0" lang="zh-CN" altLang="en-US" sz="14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a:t>
            </a:r>
            <a:endParaRPr kumimoji="0" lang="en-US" altLang="zh-CN" sz="14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solidFill>
                  <a:prstClr val="black"/>
                </a:solidFill>
                <a:latin typeface="Calibri" panose="020F0502020204030204"/>
                <a:ea typeface="微软雅黑" panose="020B0503020204020204" charset="-122"/>
              </a:rPr>
              <a:t>     </a:t>
            </a:r>
            <a:endParaRPr lang="en-US" altLang="zh-CN" sz="1400" dirty="0">
              <a:solidFill>
                <a:prstClr val="black"/>
              </a:solidFill>
              <a:latin typeface="Calibri" panose="020F0502020204030204"/>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solidFill>
                  <a:prstClr val="black"/>
                </a:solidFill>
                <a:latin typeface="Calibri" panose="020F0502020204030204"/>
                <a:ea typeface="微软雅黑" panose="020B0503020204020204" charset="-122"/>
              </a:rPr>
              <a:t>   </a:t>
            </a:r>
            <a:r>
              <a:rPr lang="en-US" altLang="zh-CN" sz="1200" dirty="0">
                <a:solidFill>
                  <a:prstClr val="black"/>
                </a:solidFill>
                <a:latin typeface="Calibri" panose="020F0502020204030204"/>
                <a:ea typeface="微软雅黑" panose="020B0503020204020204" charset="-122"/>
              </a:rPr>
              <a:t> </a:t>
            </a: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A. </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出差前在企微上填写出差申请，相关领导审核同意后安排出行；</a:t>
            </a: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a:t>
            </a: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B.  </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出差回来后，</a:t>
            </a: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7</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日内填写出差费用报销单，对发生的各种费用</a:t>
            </a:r>
            <a:r>
              <a:rPr lang="zh-CN" altLang="en-US" sz="1200" dirty="0">
                <a:solidFill>
                  <a:prstClr val="black"/>
                </a:solidFill>
                <a:latin typeface="Calibri" panose="020F0502020204030204"/>
                <a:ea typeface="微软雅黑" panose="020B0503020204020204" charset="-122"/>
              </a:rPr>
              <a:t>发票</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进行整理汇总，发票与出差费用报销单中报销总额相符，按要求填写费用报销单进行报销；</a:t>
            </a: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a:t>
            </a: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C</a:t>
            </a:r>
            <a:r>
              <a:rPr lang="en-US" altLang="zh-CN" sz="1200" dirty="0">
                <a:solidFill>
                  <a:prstClr val="black"/>
                </a:solidFill>
                <a:latin typeface="Calibri" panose="020F0502020204030204"/>
                <a:ea typeface="微软雅黑" panose="020B0503020204020204" charset="-122"/>
              </a:rPr>
              <a:t>.</a:t>
            </a:r>
            <a:r>
              <a:rPr lang="zh-CN" altLang="en-US" sz="1200" dirty="0">
                <a:solidFill>
                  <a:prstClr val="black"/>
                </a:solidFill>
                <a:latin typeface="Calibri" panose="020F0502020204030204"/>
                <a:ea typeface="微软雅黑" panose="020B0503020204020204" charset="-122"/>
              </a:rPr>
              <a:t> </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住宿费报销时必须提供住宿发票，一般要求开具增值税专用发票，实际发生额未达到住宿标准金额，差额不予补偿，超出住宿标准部分由出差人自行承担。</a:t>
            </a: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a:t>
            </a: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a:t>
            </a:r>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solidFill>
                  <a:prstClr val="black"/>
                </a:solidFill>
                <a:latin typeface="Calibri" panose="020F0502020204030204"/>
                <a:ea typeface="微软雅黑" panose="020B0503020204020204" charset="-122"/>
              </a:rPr>
              <a:t>    </a:t>
            </a: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D. </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餐费补助依据实际出差天数按公司规定的标准结算，直接随工资结算，不予单独报销。</a:t>
            </a:r>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prstClr val="black"/>
              </a:solidFill>
              <a:latin typeface="Calibri" panose="020F0502020204030204"/>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E .  </a:t>
            </a:r>
            <a:r>
              <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交通补助原则上采用额度内实报实销形式，特殊情况需要上报公司负责人审批。</a:t>
            </a:r>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dirty="0">
              <a:solidFill>
                <a:prstClr val="black"/>
              </a:solidFill>
              <a:latin typeface="Calibri" panose="020F0502020204030204"/>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rPr>
              <a:t>    </a:t>
            </a:r>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pic>
        <p:nvPicPr>
          <p:cNvPr id="3" name="图片 2"/>
          <p:cNvPicPr/>
          <p:nvPr/>
        </p:nvPicPr>
        <p:blipFill>
          <a:blip r:embed="rId7"/>
          <a:stretch>
            <a:fillRect/>
          </a:stretch>
        </p:blipFill>
        <p:spPr>
          <a:xfrm>
            <a:off x="4723130" y="953770"/>
            <a:ext cx="6792595" cy="535432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flipV="1">
            <a:off x="0" y="578895"/>
            <a:ext cx="11003915" cy="1546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肆</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费用报销规则：</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10" name="文本框 9"/>
          <p:cNvSpPr txBox="1"/>
          <p:nvPr/>
        </p:nvSpPr>
        <p:spPr>
          <a:xfrm>
            <a:off x="876935" y="718185"/>
            <a:ext cx="10126980" cy="5978525"/>
          </a:xfrm>
          <a:prstGeom prst="rect">
            <a:avLst/>
          </a:prstGeom>
          <a:noFill/>
        </p:spPr>
        <p:txBody>
          <a:bodyPr wrap="square" rtlCol="0">
            <a:noAutofit/>
          </a:bodyPr>
          <a:lstStyle/>
          <a:p>
            <a:pPr>
              <a:lnSpc>
                <a:spcPct val="130000"/>
              </a:lnSpc>
            </a:pPr>
            <a:r>
              <a:rPr lang="zh-CN" altLang="en-US" dirty="0">
                <a:latin typeface="+mj-ea"/>
                <a:ea typeface="+mj-ea"/>
                <a:cs typeface="+mj-ea"/>
                <a:sym typeface="+mn-ea"/>
              </a:rPr>
              <a:t>二、 出差费用报销标准：</a:t>
            </a:r>
            <a:endParaRPr lang="en-US" altLang="zh-CN" dirty="0">
              <a:latin typeface="+mj-ea"/>
              <a:ea typeface="+mj-ea"/>
              <a:cs typeface="+mj-ea"/>
              <a:sym typeface="+mn-ea"/>
            </a:endParaRPr>
          </a:p>
          <a:p>
            <a:pPr>
              <a:lnSpc>
                <a:spcPct val="130000"/>
              </a:lnSpc>
            </a:pPr>
            <a:r>
              <a:rPr lang="en-US" altLang="zh-CN" dirty="0">
                <a:latin typeface="+mj-ea"/>
                <a:ea typeface="+mj-ea"/>
                <a:cs typeface="+mj-ea"/>
                <a:sym typeface="+mn-ea"/>
              </a:rPr>
              <a:t>    </a:t>
            </a:r>
            <a:r>
              <a:rPr lang="en-US" altLang="zh-CN" sz="1200" dirty="0">
                <a:latin typeface="+mj-ea"/>
                <a:ea typeface="+mj-ea"/>
                <a:cs typeface="+mj-ea"/>
                <a:sym typeface="+mn-ea"/>
              </a:rPr>
              <a:t> 1. </a:t>
            </a:r>
            <a:r>
              <a:rPr lang="zh-CN" altLang="en-US" sz="1200" dirty="0">
                <a:latin typeface="+mj-ea"/>
                <a:ea typeface="+mj-ea"/>
                <a:cs typeface="+mj-ea"/>
                <a:sym typeface="+mn-ea"/>
              </a:rPr>
              <a:t>住宿费</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一线城市标准为</a:t>
            </a:r>
            <a:r>
              <a:rPr lang="en-US" altLang="zh-CN" sz="1200" dirty="0">
                <a:latin typeface="+mj-ea"/>
                <a:ea typeface="+mj-ea"/>
                <a:cs typeface="+mj-ea"/>
                <a:sym typeface="+mn-ea"/>
              </a:rPr>
              <a:t>300</a:t>
            </a:r>
            <a:r>
              <a:rPr lang="zh-CN" altLang="en-US" sz="1200" dirty="0">
                <a:latin typeface="+mj-ea"/>
                <a:ea typeface="+mj-ea"/>
                <a:cs typeface="+mj-ea"/>
                <a:sym typeface="+mn-ea"/>
              </a:rPr>
              <a:t>元</a:t>
            </a:r>
            <a:r>
              <a:rPr lang="en-US" altLang="zh-CN" sz="1200" dirty="0">
                <a:latin typeface="+mj-ea"/>
                <a:ea typeface="+mj-ea"/>
                <a:cs typeface="+mj-ea"/>
                <a:sym typeface="+mn-ea"/>
              </a:rPr>
              <a:t>/</a:t>
            </a:r>
            <a:r>
              <a:rPr lang="zh-CN" altLang="en-US" sz="1200" dirty="0">
                <a:latin typeface="+mj-ea"/>
                <a:ea typeface="+mj-ea"/>
                <a:cs typeface="+mj-ea"/>
                <a:sym typeface="+mn-ea"/>
              </a:rPr>
              <a:t>人日，二线城市标准为</a:t>
            </a:r>
            <a:r>
              <a:rPr lang="en-US" altLang="zh-CN" sz="1200" dirty="0">
                <a:latin typeface="+mj-ea"/>
                <a:ea typeface="+mj-ea"/>
                <a:cs typeface="+mj-ea"/>
                <a:sym typeface="+mn-ea"/>
              </a:rPr>
              <a:t>240</a:t>
            </a:r>
            <a:r>
              <a:rPr lang="zh-CN" altLang="en-US" sz="1200" dirty="0">
                <a:latin typeface="+mj-ea"/>
                <a:ea typeface="+mj-ea"/>
                <a:cs typeface="+mj-ea"/>
                <a:sym typeface="+mn-ea"/>
              </a:rPr>
              <a:t>元</a:t>
            </a:r>
            <a:r>
              <a:rPr lang="en-US" altLang="zh-CN" sz="1200" dirty="0">
                <a:latin typeface="+mj-ea"/>
                <a:ea typeface="+mj-ea"/>
                <a:cs typeface="+mj-ea"/>
                <a:sym typeface="+mn-ea"/>
              </a:rPr>
              <a:t>/</a:t>
            </a:r>
            <a:r>
              <a:rPr lang="zh-CN" altLang="en-US" sz="1200" dirty="0">
                <a:latin typeface="+mj-ea"/>
                <a:ea typeface="+mj-ea"/>
                <a:cs typeface="+mj-ea"/>
                <a:sym typeface="+mn-ea"/>
              </a:rPr>
              <a:t>人日，三线城市标准为</a:t>
            </a:r>
            <a:r>
              <a:rPr lang="en-US" altLang="zh-CN" sz="1200" dirty="0">
                <a:latin typeface="+mj-ea"/>
                <a:ea typeface="+mj-ea"/>
                <a:cs typeface="+mj-ea"/>
                <a:sym typeface="+mn-ea"/>
              </a:rPr>
              <a:t>160</a:t>
            </a:r>
            <a:r>
              <a:rPr lang="zh-CN" altLang="en-US" sz="1200" dirty="0">
                <a:latin typeface="+mj-ea"/>
                <a:ea typeface="+mj-ea"/>
                <a:cs typeface="+mj-ea"/>
                <a:sym typeface="+mn-ea"/>
              </a:rPr>
              <a:t>元</a:t>
            </a:r>
            <a:r>
              <a:rPr lang="en-US" altLang="zh-CN" sz="1200" dirty="0">
                <a:latin typeface="+mj-ea"/>
                <a:ea typeface="+mj-ea"/>
                <a:cs typeface="+mj-ea"/>
                <a:sym typeface="+mn-ea"/>
              </a:rPr>
              <a:t>/</a:t>
            </a:r>
            <a:r>
              <a:rPr lang="zh-CN" altLang="en-US" sz="1200" dirty="0">
                <a:latin typeface="+mj-ea"/>
                <a:ea typeface="+mj-ea"/>
                <a:cs typeface="+mj-ea"/>
                <a:sym typeface="+mn-ea"/>
              </a:rPr>
              <a:t>人日，四线城市</a:t>
            </a:r>
            <a:r>
              <a:rPr lang="en-US" altLang="zh-CN" sz="1200" dirty="0">
                <a:latin typeface="+mj-ea"/>
                <a:ea typeface="+mj-ea"/>
                <a:cs typeface="+mj-ea"/>
                <a:sym typeface="+mn-ea"/>
              </a:rPr>
              <a:t>120</a:t>
            </a:r>
            <a:r>
              <a:rPr lang="zh-CN" altLang="en-US" sz="1200" dirty="0">
                <a:latin typeface="+mj-ea"/>
                <a:ea typeface="+mj-ea"/>
                <a:cs typeface="+mj-ea"/>
                <a:sym typeface="+mn-ea"/>
              </a:rPr>
              <a:t>元</a:t>
            </a:r>
            <a:r>
              <a:rPr lang="en-US" altLang="zh-CN" sz="1200" dirty="0">
                <a:latin typeface="+mj-ea"/>
                <a:ea typeface="+mj-ea"/>
                <a:cs typeface="+mj-ea"/>
                <a:sym typeface="+mn-ea"/>
              </a:rPr>
              <a:t>/</a:t>
            </a:r>
            <a:r>
              <a:rPr lang="zh-CN" altLang="en-US" sz="1200" dirty="0">
                <a:latin typeface="+mj-ea"/>
                <a:ea typeface="+mj-ea"/>
                <a:cs typeface="+mj-ea"/>
                <a:sym typeface="+mn-ea"/>
              </a:rPr>
              <a:t>人日。一人出差标准内</a:t>
            </a:r>
            <a:r>
              <a:rPr lang="en-US" altLang="zh-CN" sz="1200" dirty="0">
                <a:latin typeface="+mj-ea"/>
                <a:ea typeface="+mj-ea"/>
                <a:cs typeface="+mj-ea"/>
                <a:sym typeface="+mn-ea"/>
              </a:rPr>
              <a:t>     </a:t>
            </a:r>
            <a:r>
              <a:rPr lang="zh-CN" altLang="en-US" sz="1200" dirty="0">
                <a:latin typeface="+mj-ea"/>
                <a:ea typeface="+mj-ea"/>
                <a:cs typeface="+mj-ea"/>
                <a:sym typeface="+mn-ea"/>
              </a:rPr>
              <a:t>实报实销；二人同行时住一间标准间，标准可提高</a:t>
            </a:r>
            <a:r>
              <a:rPr lang="en-US" altLang="zh-CN" sz="1200" dirty="0">
                <a:latin typeface="+mj-ea"/>
                <a:ea typeface="+mj-ea"/>
                <a:cs typeface="+mj-ea"/>
                <a:sym typeface="+mn-ea"/>
              </a:rPr>
              <a:t>50</a:t>
            </a:r>
            <a:r>
              <a:rPr lang="zh-CN" altLang="en-US" sz="1200" dirty="0">
                <a:latin typeface="+mj-ea"/>
                <a:ea typeface="+mj-ea"/>
                <a:cs typeface="+mj-ea"/>
                <a:sym typeface="+mn-ea"/>
              </a:rPr>
              <a:t>元。（注：如目的地提供住宿，该补助取消）</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一线城市：北京、上海、广州、深圳</a:t>
            </a:r>
            <a:r>
              <a:rPr lang="en-US" altLang="zh-CN" sz="1200" dirty="0">
                <a:latin typeface="+mj-ea"/>
                <a:ea typeface="+mj-ea"/>
                <a:cs typeface="+mj-ea"/>
                <a:sym typeface="+mn-ea"/>
              </a:rPr>
              <a:t>          </a:t>
            </a:r>
            <a:r>
              <a:rPr lang="zh-CN" altLang="en-US" sz="1200" dirty="0">
                <a:latin typeface="+mj-ea"/>
                <a:ea typeface="+mj-ea"/>
                <a:cs typeface="+mj-ea"/>
                <a:sym typeface="+mn-ea"/>
              </a:rPr>
              <a:t>二线城市：省会及其他副省级城市</a:t>
            </a:r>
            <a:r>
              <a:rPr lang="en-US" altLang="zh-CN" sz="1200" dirty="0">
                <a:latin typeface="+mj-ea"/>
                <a:ea typeface="+mj-ea"/>
                <a:cs typeface="+mj-ea"/>
                <a:sym typeface="+mn-ea"/>
              </a:rPr>
              <a:t>          </a:t>
            </a:r>
            <a:r>
              <a:rPr lang="zh-CN" altLang="en-US" sz="1200" dirty="0">
                <a:latin typeface="+mj-ea"/>
                <a:ea typeface="+mj-ea"/>
                <a:cs typeface="+mj-ea"/>
                <a:sym typeface="+mn-ea"/>
              </a:rPr>
              <a:t>三线城市：地级市</a:t>
            </a:r>
            <a:r>
              <a:rPr lang="en-US" altLang="zh-CN" sz="1200" dirty="0">
                <a:latin typeface="+mj-ea"/>
                <a:ea typeface="+mj-ea"/>
                <a:cs typeface="+mj-ea"/>
                <a:sym typeface="+mn-ea"/>
              </a:rPr>
              <a:t>          </a:t>
            </a:r>
            <a:r>
              <a:rPr lang="zh-CN" altLang="en-US" sz="1200" dirty="0">
                <a:latin typeface="+mj-ea"/>
                <a:ea typeface="+mj-ea"/>
                <a:cs typeface="+mj-ea"/>
                <a:sym typeface="+mn-ea"/>
              </a:rPr>
              <a:t>四线城市：县级城市</a:t>
            </a:r>
            <a:r>
              <a:rPr lang="en-US" altLang="zh-CN" sz="1200" dirty="0">
                <a:latin typeface="+mj-ea"/>
                <a:ea typeface="+mj-ea"/>
                <a:cs typeface="+mj-ea"/>
                <a:sym typeface="+mn-ea"/>
              </a:rPr>
              <a:t> </a:t>
            </a:r>
            <a:endParaRPr lang="en-US" altLang="zh-CN" sz="1200" dirty="0">
              <a:latin typeface="+mj-ea"/>
              <a:ea typeface="+mj-ea"/>
              <a:cs typeface="+mj-ea"/>
              <a:sym typeface="+mn-ea"/>
            </a:endParaRPr>
          </a:p>
          <a:p>
            <a:pPr>
              <a:lnSpc>
                <a:spcPct val="130000"/>
              </a:lnSpc>
            </a:pPr>
            <a:r>
              <a:rPr lang="en-US" altLang="zh-CN" sz="1200" dirty="0">
                <a:latin typeface="+mj-ea"/>
                <a:ea typeface="+mj-ea"/>
                <a:cs typeface="+mj-ea"/>
                <a:sym typeface="+mn-ea"/>
              </a:rPr>
              <a:t>             1</a:t>
            </a:r>
            <a:r>
              <a:rPr lang="zh-CN" altLang="en-US" sz="1200" dirty="0">
                <a:latin typeface="+mj-ea"/>
                <a:ea typeface="+mj-ea"/>
                <a:cs typeface="+mj-ea"/>
                <a:sym typeface="+mn-ea"/>
              </a:rPr>
              <a:t>）员工出差期间，应优先入住公司驻点住所、客户安排的住所或公司签约酒店，如遇无法安排等特殊情况需提前跟部门经理申请，入住其他酒店。</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2</a:t>
            </a:r>
            <a:r>
              <a:rPr lang="zh-CN" altLang="en-US" sz="1200" dirty="0">
                <a:latin typeface="+mj-ea"/>
                <a:ea typeface="+mj-ea"/>
                <a:cs typeface="+mj-ea"/>
                <a:sym typeface="+mn-ea"/>
              </a:rPr>
              <a:t>）员工出差提倡同性合住，若出差事由不同需要分摊费用的，在报销住宿费时须注明分摊情况。</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3</a:t>
            </a:r>
            <a:r>
              <a:rPr lang="zh-CN" altLang="en-US" sz="1200" dirty="0">
                <a:latin typeface="+mj-ea"/>
                <a:ea typeface="+mj-ea"/>
                <a:cs typeface="+mj-ea"/>
                <a:sym typeface="+mn-ea"/>
              </a:rPr>
              <a:t>）住宿发票上应注明住宿的起止时间、住宿单价、费用项目等信息，住宿发票尽量开具增值税专用发票</a:t>
            </a:r>
            <a:r>
              <a:rPr lang="en-US" altLang="zh-CN" sz="1200" dirty="0">
                <a:latin typeface="+mj-ea"/>
                <a:ea typeface="+mj-ea"/>
                <a:cs typeface="+mj-ea"/>
                <a:sym typeface="+mn-ea"/>
              </a:rPr>
              <a:t>,</a:t>
            </a:r>
            <a:r>
              <a:rPr lang="zh-CN" altLang="en-US" sz="1200" dirty="0">
                <a:latin typeface="+mj-ea"/>
                <a:ea typeface="+mj-ea"/>
                <a:cs typeface="+mj-ea"/>
                <a:sym typeface="+mn-ea"/>
              </a:rPr>
              <a:t>报销时提供详细费用清单。</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2.</a:t>
            </a:r>
            <a:r>
              <a:rPr lang="zh-CN" altLang="en-US" sz="1200" dirty="0">
                <a:latin typeface="+mj-ea"/>
                <a:ea typeface="+mj-ea"/>
                <a:cs typeface="+mj-ea"/>
                <a:sym typeface="+mn-ea"/>
              </a:rPr>
              <a:t>交通费</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乘坐火车不高于硬卧标准，轮船三等舱以下，飞机为经济舱、汽车按长途客车标准。无特别情况不许乘坐长途出租车。两、三名员工同行时可选择乘坐同一辆出租车到达目的地。</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zh-CN" altLang="en-US" sz="1200" dirty="0">
                <a:gradFill>
                  <a:gsLst>
                    <a:gs pos="50000">
                      <a:schemeClr val="accent5"/>
                    </a:gs>
                    <a:gs pos="0">
                      <a:schemeClr val="accent5">
                        <a:lumMod val="25000"/>
                        <a:lumOff val="75000"/>
                      </a:schemeClr>
                    </a:gs>
                    <a:gs pos="100000">
                      <a:schemeClr val="accent5">
                        <a:lumMod val="85000"/>
                      </a:schemeClr>
                    </a:gs>
                  </a:gsLst>
                  <a:lin ang="5400000" scaled="1"/>
                </a:gradFill>
                <a:latin typeface="+mj-ea"/>
                <a:ea typeface="+mj-ea"/>
                <a:cs typeface="+mj-ea"/>
                <a:sym typeface="+mn-ea"/>
              </a:rPr>
              <a:t>出差机票公司统一订购</a:t>
            </a:r>
            <a:r>
              <a:rPr lang="zh-CN" altLang="en-US" sz="1200" dirty="0">
                <a:latin typeface="+mj-ea"/>
                <a:ea typeface="+mj-ea"/>
                <a:cs typeface="+mj-ea"/>
                <a:sym typeface="+mn-ea"/>
              </a:rPr>
              <a:t>，请提前做好出差计划，</a:t>
            </a:r>
            <a:r>
              <a:rPr lang="zh-CN" altLang="en-US" sz="1200" noProof="0" dirty="0">
                <a:ln>
                  <a:noFill/>
                </a:ln>
                <a:solidFill>
                  <a:prstClr val="black"/>
                </a:solidFill>
                <a:effectLst/>
                <a:uLnTx/>
                <a:uFillTx/>
                <a:latin typeface="Calibri" panose="020F0502020204030204"/>
                <a:ea typeface="微软雅黑" panose="020B0503020204020204" charset="-122"/>
                <a:sym typeface="+mn-ea"/>
              </a:rPr>
              <a:t>企微上出差申请领导审核同意后可到财务</a:t>
            </a:r>
            <a:r>
              <a:rPr lang="zh-CN" altLang="en-US" sz="1200" dirty="0">
                <a:latin typeface="+mj-ea"/>
                <a:ea typeface="+mj-ea"/>
                <a:cs typeface="+mj-ea"/>
                <a:sym typeface="+mn-ea"/>
              </a:rPr>
              <a:t>申请订票；紧急请款经公司同意后可以自行订票。</a:t>
            </a:r>
            <a:r>
              <a:rPr lang="zh-CN" altLang="en-US" sz="1200" dirty="0">
                <a:gradFill>
                  <a:gsLst>
                    <a:gs pos="50000">
                      <a:schemeClr val="accent1"/>
                    </a:gs>
                    <a:gs pos="0">
                      <a:schemeClr val="accent1">
                        <a:lumMod val="25000"/>
                        <a:lumOff val="75000"/>
                      </a:schemeClr>
                    </a:gs>
                    <a:gs pos="100000">
                      <a:schemeClr val="accent1">
                        <a:lumMod val="85000"/>
                      </a:schemeClr>
                    </a:gs>
                  </a:gsLst>
                  <a:lin ang="5400000" scaled="1"/>
                </a:gradFill>
                <a:latin typeface="+mj-ea"/>
                <a:ea typeface="+mj-ea"/>
                <a:cs typeface="+mj-ea"/>
                <a:sym typeface="+mn-ea"/>
              </a:rPr>
              <a:t>其他车费、船费出差人根据出差计划自行订购</a:t>
            </a:r>
            <a:r>
              <a:rPr lang="zh-CN" altLang="en-US" sz="1200" dirty="0">
                <a:latin typeface="+mj-ea"/>
                <a:ea typeface="+mj-ea"/>
                <a:cs typeface="+mj-ea"/>
                <a:sym typeface="+mn-ea"/>
              </a:rPr>
              <a:t>。</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3. </a:t>
            </a:r>
            <a:r>
              <a:rPr lang="zh-CN" altLang="en-US" sz="1200" dirty="0">
                <a:latin typeface="+mj-ea"/>
                <a:ea typeface="+mj-ea"/>
                <a:cs typeface="+mj-ea"/>
                <a:sym typeface="+mn-ea"/>
              </a:rPr>
              <a:t>市内交通费</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早八点之后晚五点之前，出差交通工具以轨道交通和公交为主</a:t>
            </a:r>
            <a:r>
              <a:rPr lang="en-US" altLang="zh-CN" sz="1200" dirty="0">
                <a:latin typeface="+mj-ea"/>
                <a:ea typeface="+mj-ea"/>
                <a:cs typeface="+mj-ea"/>
                <a:sym typeface="+mn-ea"/>
              </a:rPr>
              <a:t>,</a:t>
            </a:r>
            <a:r>
              <a:rPr lang="zh-CN" altLang="en-US" sz="1200" dirty="0">
                <a:latin typeface="+mj-ea"/>
                <a:ea typeface="+mj-ea"/>
                <a:cs typeface="+mj-ea"/>
                <a:sym typeface="+mn-ea"/>
              </a:rPr>
              <a:t>基准为</a:t>
            </a:r>
            <a:r>
              <a:rPr lang="en-US" altLang="zh-CN" sz="1200" dirty="0">
                <a:latin typeface="+mj-ea"/>
                <a:ea typeface="+mj-ea"/>
                <a:cs typeface="+mj-ea"/>
                <a:sym typeface="+mn-ea"/>
              </a:rPr>
              <a:t>30</a:t>
            </a:r>
            <a:r>
              <a:rPr lang="zh-CN" altLang="en-US" sz="1200" dirty="0">
                <a:latin typeface="+mj-ea"/>
                <a:ea typeface="+mj-ea"/>
                <a:cs typeface="+mj-ea"/>
                <a:sym typeface="+mn-ea"/>
              </a:rPr>
              <a:t>元</a:t>
            </a:r>
            <a:r>
              <a:rPr lang="en-US" altLang="zh-CN" sz="1200" dirty="0">
                <a:latin typeface="+mj-ea"/>
                <a:ea typeface="+mj-ea"/>
                <a:cs typeface="+mj-ea"/>
                <a:sym typeface="+mn-ea"/>
              </a:rPr>
              <a:t>/</a:t>
            </a:r>
            <a:r>
              <a:rPr lang="zh-CN" altLang="en-US" sz="1200" dirty="0">
                <a:latin typeface="+mj-ea"/>
                <a:ea typeface="+mj-ea"/>
                <a:cs typeface="+mj-ea"/>
                <a:sym typeface="+mn-ea"/>
              </a:rPr>
              <a:t>人日，基准内实报实销，报销时需附有发票及行程单。超过此标准需由部门经理批准，超过</a:t>
            </a:r>
            <a:r>
              <a:rPr lang="en-US" altLang="zh-CN" sz="1200" dirty="0">
                <a:latin typeface="+mj-ea"/>
                <a:ea typeface="+mj-ea"/>
                <a:cs typeface="+mj-ea"/>
                <a:sym typeface="+mn-ea"/>
              </a:rPr>
              <a:t>50</a:t>
            </a:r>
            <a:r>
              <a:rPr lang="zh-CN" altLang="en-US" sz="1200" dirty="0">
                <a:latin typeface="+mj-ea"/>
                <a:ea typeface="+mj-ea"/>
                <a:cs typeface="+mj-ea"/>
                <a:sym typeface="+mn-ea"/>
              </a:rPr>
              <a:t>元</a:t>
            </a:r>
            <a:r>
              <a:rPr lang="en-US" altLang="zh-CN" sz="1200" dirty="0">
                <a:latin typeface="+mj-ea"/>
                <a:ea typeface="+mj-ea"/>
                <a:cs typeface="+mj-ea"/>
                <a:sym typeface="+mn-ea"/>
              </a:rPr>
              <a:t>/</a:t>
            </a:r>
            <a:r>
              <a:rPr lang="zh-CN" altLang="en-US" sz="1200" dirty="0">
                <a:latin typeface="+mj-ea"/>
                <a:ea typeface="+mj-ea"/>
                <a:cs typeface="+mj-ea"/>
                <a:sym typeface="+mn-ea"/>
              </a:rPr>
              <a:t>人日，需由总经理批准。</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en-US" altLang="zh-CN" sz="1200" dirty="0">
                <a:latin typeface="+mj-ea"/>
                <a:ea typeface="+mj-ea"/>
                <a:cs typeface="+mj-ea"/>
                <a:sym typeface="+mn-ea"/>
              </a:rPr>
              <a:t>4. </a:t>
            </a:r>
            <a:r>
              <a:rPr lang="zh-CN" altLang="en-US" sz="1200" dirty="0">
                <a:latin typeface="+mj-ea"/>
                <a:ea typeface="+mj-ea"/>
                <a:cs typeface="+mj-ea"/>
                <a:sym typeface="+mn-ea"/>
              </a:rPr>
              <a:t>餐费补助</a:t>
            </a:r>
            <a:endParaRPr lang="zh-CN" altLang="en-US"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出差期间的伙食补助早餐</a:t>
            </a:r>
            <a:r>
              <a:rPr lang="en-US" altLang="zh-CN" sz="1200" dirty="0">
                <a:latin typeface="+mj-ea"/>
                <a:ea typeface="+mj-ea"/>
                <a:cs typeface="+mj-ea"/>
                <a:sym typeface="+mn-ea"/>
              </a:rPr>
              <a:t>20</a:t>
            </a:r>
            <a:r>
              <a:rPr lang="zh-CN" altLang="en-US" sz="1200" dirty="0">
                <a:latin typeface="+mj-ea"/>
                <a:ea typeface="+mj-ea"/>
                <a:cs typeface="+mj-ea"/>
                <a:sym typeface="+mn-ea"/>
              </a:rPr>
              <a:t>元，午餐</a:t>
            </a:r>
            <a:r>
              <a:rPr lang="en-US" altLang="zh-CN" sz="1200" dirty="0">
                <a:latin typeface="+mj-ea"/>
                <a:ea typeface="+mj-ea"/>
                <a:cs typeface="+mj-ea"/>
                <a:sym typeface="+mn-ea"/>
              </a:rPr>
              <a:t>30</a:t>
            </a:r>
            <a:r>
              <a:rPr lang="zh-CN" altLang="en-US" sz="1200" dirty="0">
                <a:latin typeface="+mj-ea"/>
                <a:ea typeface="+mj-ea"/>
                <a:cs typeface="+mj-ea"/>
                <a:sym typeface="+mn-ea"/>
              </a:rPr>
              <a:t>元，晚餐</a:t>
            </a:r>
            <a:r>
              <a:rPr lang="en-US" altLang="zh-CN" sz="1200" dirty="0">
                <a:latin typeface="+mj-ea"/>
                <a:ea typeface="+mj-ea"/>
                <a:cs typeface="+mj-ea"/>
                <a:sym typeface="+mn-ea"/>
              </a:rPr>
              <a:t>30</a:t>
            </a:r>
            <a:r>
              <a:rPr lang="zh-CN" altLang="en-US" sz="1200" dirty="0">
                <a:latin typeface="+mj-ea"/>
                <a:ea typeface="+mj-ea"/>
                <a:cs typeface="+mj-ea"/>
                <a:sym typeface="+mn-ea"/>
              </a:rPr>
              <a:t>元。出差人在外地一整天按</a:t>
            </a:r>
            <a:r>
              <a:rPr lang="en-US" altLang="zh-CN" sz="1200" dirty="0">
                <a:latin typeface="+mj-ea"/>
                <a:ea typeface="+mj-ea"/>
                <a:cs typeface="+mj-ea"/>
                <a:sym typeface="+mn-ea"/>
              </a:rPr>
              <a:t>80</a:t>
            </a:r>
            <a:r>
              <a:rPr lang="zh-CN" altLang="en-US" sz="1200" dirty="0">
                <a:latin typeface="+mj-ea"/>
                <a:ea typeface="+mj-ea"/>
                <a:cs typeface="+mj-ea"/>
                <a:sym typeface="+mn-ea"/>
              </a:rPr>
              <a:t>元核算，出发日和回程日，按实际在外发生的早午晚餐计算，出发时间在</a:t>
            </a:r>
            <a:r>
              <a:rPr lang="en-US" altLang="zh-CN" sz="1200" dirty="0">
                <a:latin typeface="+mj-ea"/>
                <a:ea typeface="+mj-ea"/>
                <a:cs typeface="+mj-ea"/>
                <a:sym typeface="+mn-ea"/>
              </a:rPr>
              <a:t>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前的给予全天补助，出发时间在</a:t>
            </a:r>
            <a:r>
              <a:rPr lang="en-US" altLang="zh-CN" sz="1200" dirty="0">
                <a:latin typeface="+mj-ea"/>
                <a:ea typeface="+mj-ea"/>
                <a:cs typeface="+mj-ea"/>
                <a:sym typeface="+mn-ea"/>
              </a:rPr>
              <a:t>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到</a:t>
            </a:r>
            <a:r>
              <a:rPr lang="en-US" altLang="zh-CN" sz="1200" dirty="0">
                <a:latin typeface="+mj-ea"/>
                <a:ea typeface="+mj-ea"/>
                <a:cs typeface="+mj-ea"/>
                <a:sym typeface="+mn-ea"/>
              </a:rPr>
              <a:t>12</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的给予午餐、晚餐补助，出发时间在</a:t>
            </a:r>
            <a:r>
              <a:rPr lang="en-US" altLang="zh-CN" sz="1200" dirty="0">
                <a:latin typeface="+mj-ea"/>
                <a:ea typeface="+mj-ea"/>
                <a:cs typeface="+mj-ea"/>
                <a:sym typeface="+mn-ea"/>
              </a:rPr>
              <a:t>12</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到</a:t>
            </a:r>
            <a:r>
              <a:rPr lang="en-US" altLang="zh-CN" sz="1200" dirty="0">
                <a:latin typeface="+mj-ea"/>
                <a:ea typeface="+mj-ea"/>
                <a:cs typeface="+mj-ea"/>
                <a:sym typeface="+mn-ea"/>
              </a:rPr>
              <a:t>18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给予晚餐补助，出发时间在</a:t>
            </a:r>
            <a:r>
              <a:rPr lang="en-US" altLang="zh-CN" sz="1200" dirty="0">
                <a:latin typeface="+mj-ea"/>
                <a:ea typeface="+mj-ea"/>
                <a:cs typeface="+mj-ea"/>
                <a:sym typeface="+mn-ea"/>
              </a:rPr>
              <a:t>18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后不予补助；回程到达时间在</a:t>
            </a:r>
            <a:r>
              <a:rPr lang="en-US" altLang="zh-CN" sz="1200" dirty="0">
                <a:latin typeface="+mj-ea"/>
                <a:ea typeface="+mj-ea"/>
                <a:cs typeface="+mj-ea"/>
                <a:sym typeface="+mn-ea"/>
              </a:rPr>
              <a:t>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前不再发放伙食补助，回程到达时间在</a:t>
            </a:r>
            <a:r>
              <a:rPr lang="en-US" altLang="zh-CN" sz="1200" dirty="0">
                <a:latin typeface="+mj-ea"/>
                <a:ea typeface="+mj-ea"/>
                <a:cs typeface="+mj-ea"/>
                <a:sym typeface="+mn-ea"/>
              </a:rPr>
              <a:t>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到</a:t>
            </a:r>
            <a:r>
              <a:rPr lang="en-US" altLang="zh-CN" sz="1200" dirty="0">
                <a:latin typeface="+mj-ea"/>
                <a:ea typeface="+mj-ea"/>
                <a:cs typeface="+mj-ea"/>
                <a:sym typeface="+mn-ea"/>
              </a:rPr>
              <a:t>12</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给予早餐补助，回程到达时间在</a:t>
            </a:r>
            <a:r>
              <a:rPr lang="en-US" altLang="zh-CN" sz="1200" dirty="0">
                <a:latin typeface="+mj-ea"/>
                <a:ea typeface="+mj-ea"/>
                <a:cs typeface="+mj-ea"/>
                <a:sym typeface="+mn-ea"/>
              </a:rPr>
              <a:t>12</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到</a:t>
            </a:r>
            <a:r>
              <a:rPr lang="en-US" altLang="zh-CN" sz="1200" dirty="0">
                <a:latin typeface="+mj-ea"/>
                <a:ea typeface="+mj-ea"/>
                <a:cs typeface="+mj-ea"/>
                <a:sym typeface="+mn-ea"/>
              </a:rPr>
              <a:t>18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给予早餐及午餐补助，回程到达时间在</a:t>
            </a:r>
            <a:r>
              <a:rPr lang="en-US" altLang="zh-CN" sz="1200" dirty="0">
                <a:latin typeface="+mj-ea"/>
                <a:ea typeface="+mj-ea"/>
                <a:cs typeface="+mj-ea"/>
                <a:sym typeface="+mn-ea"/>
              </a:rPr>
              <a:t>18</a:t>
            </a:r>
            <a:r>
              <a:rPr lang="zh-CN" altLang="en-US" sz="1200" dirty="0">
                <a:latin typeface="+mj-ea"/>
                <a:ea typeface="+mj-ea"/>
                <a:cs typeface="+mj-ea"/>
                <a:sym typeface="+mn-ea"/>
              </a:rPr>
              <a:t>：</a:t>
            </a:r>
            <a:r>
              <a:rPr lang="en-US" altLang="zh-CN" sz="1200" dirty="0">
                <a:latin typeface="+mj-ea"/>
                <a:ea typeface="+mj-ea"/>
                <a:cs typeface="+mj-ea"/>
                <a:sym typeface="+mn-ea"/>
              </a:rPr>
              <a:t>00</a:t>
            </a:r>
            <a:r>
              <a:rPr lang="zh-CN" altLang="en-US" sz="1200" dirty="0">
                <a:latin typeface="+mj-ea"/>
                <a:ea typeface="+mj-ea"/>
                <a:cs typeface="+mj-ea"/>
                <a:sym typeface="+mn-ea"/>
              </a:rPr>
              <a:t>以后的给予全天补助。（按出发火车票、飞机票时间和回程到达时间计算）</a:t>
            </a:r>
            <a:endParaRPr lang="zh-CN" altLang="en-US" sz="1200" dirty="0">
              <a:latin typeface="+mj-ea"/>
              <a:ea typeface="+mj-ea"/>
              <a:cs typeface="+mj-ea"/>
              <a:sym typeface="+mn-ea"/>
            </a:endParaRPr>
          </a:p>
          <a:p>
            <a:pPr>
              <a:lnSpc>
                <a:spcPct val="130000"/>
              </a:lnSpc>
            </a:pPr>
            <a:r>
              <a:rPr lang="zh-CN" altLang="en-US" sz="1200" dirty="0">
                <a:latin typeface="+mj-ea"/>
                <a:ea typeface="+mj-ea"/>
                <a:cs typeface="+mj-ea"/>
                <a:sym typeface="+mn-ea"/>
              </a:rPr>
              <a:t>出差目的方负责餐饮招待的，公司不再发放招待期间的餐补。餐费补助次月同工资一同发放。</a:t>
            </a:r>
            <a:endParaRPr lang="en-US" altLang="zh-CN" sz="1200" dirty="0">
              <a:latin typeface="+mj-ea"/>
              <a:ea typeface="+mj-ea"/>
              <a:cs typeface="+mj-ea"/>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flipV="1">
            <a:off x="0" y="578895"/>
            <a:ext cx="11003915" cy="1546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肆</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费用报销规则：</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10" name="文本框 9"/>
          <p:cNvSpPr txBox="1"/>
          <p:nvPr/>
        </p:nvSpPr>
        <p:spPr>
          <a:xfrm>
            <a:off x="1176020" y="738505"/>
            <a:ext cx="9250680" cy="5065395"/>
          </a:xfrm>
          <a:prstGeom prst="rect">
            <a:avLst/>
          </a:prstGeom>
          <a:noFill/>
        </p:spPr>
        <p:txBody>
          <a:bodyPr wrap="square" rtlCol="0">
            <a:noAutofit/>
          </a:bodyPr>
          <a:lstStyle/>
          <a:p>
            <a:pPr>
              <a:lnSpc>
                <a:spcPct val="130000"/>
              </a:lnSpc>
            </a:pPr>
            <a:r>
              <a:rPr lang="en-US" altLang="zh-CN" dirty="0">
                <a:latin typeface="+mj-ea"/>
                <a:ea typeface="+mj-ea"/>
                <a:cs typeface="+mj-ea"/>
                <a:sym typeface="+mn-ea"/>
              </a:rPr>
              <a:t> </a:t>
            </a:r>
            <a:r>
              <a:rPr lang="zh-CN" altLang="en-US" dirty="0">
                <a:latin typeface="+mj-ea"/>
                <a:ea typeface="+mj-ea"/>
                <a:cs typeface="+mj-ea"/>
                <a:sym typeface="+mn-ea"/>
              </a:rPr>
              <a:t>三、</a:t>
            </a:r>
            <a:r>
              <a:rPr lang="zh-CN" altLang="en-US" sz="1800" dirty="0">
                <a:latin typeface="+mj-ea"/>
                <a:ea typeface="+mj-ea"/>
                <a:cs typeface="+mj-ea"/>
                <a:sym typeface="+mn-ea"/>
              </a:rPr>
              <a:t>通讯费报销规定</a:t>
            </a:r>
            <a:endParaRPr lang="en-US" altLang="zh-CN" sz="1200" dirty="0">
              <a:latin typeface="+mj-ea"/>
              <a:ea typeface="+mj-ea"/>
              <a:cs typeface="+mj-ea"/>
              <a:sym typeface="+mn-ea"/>
            </a:endParaRPr>
          </a:p>
          <a:p>
            <a:pPr>
              <a:lnSpc>
                <a:spcPct val="130000"/>
              </a:lnSpc>
            </a:pPr>
            <a:r>
              <a:rPr lang="en-US" altLang="zh-CN" sz="1200" dirty="0">
                <a:latin typeface="+mj-ea"/>
                <a:ea typeface="+mj-ea"/>
                <a:cs typeface="+mj-ea"/>
                <a:sym typeface="+mn-ea"/>
              </a:rPr>
              <a:t>          </a:t>
            </a:r>
            <a:endParaRPr lang="en-US" altLang="zh-CN" sz="1200" dirty="0">
              <a:latin typeface="+mj-ea"/>
              <a:ea typeface="+mj-ea"/>
              <a:cs typeface="+mj-ea"/>
              <a:sym typeface="+mn-ea"/>
            </a:endParaRPr>
          </a:p>
          <a:p>
            <a:pPr>
              <a:lnSpc>
                <a:spcPct val="130000"/>
              </a:lnSpc>
            </a:pPr>
            <a:r>
              <a:rPr lang="en-US" altLang="zh-CN" sz="1200" dirty="0">
                <a:latin typeface="+mj-ea"/>
                <a:ea typeface="+mj-ea"/>
                <a:cs typeface="+mj-ea"/>
                <a:sym typeface="+mn-ea"/>
              </a:rPr>
              <a:t>            </a:t>
            </a:r>
            <a:r>
              <a:rPr lang="en-US" altLang="zh-CN" sz="1400" dirty="0">
                <a:latin typeface="+mj-ea"/>
                <a:ea typeface="+mj-ea"/>
                <a:cs typeface="+mj-ea"/>
                <a:sym typeface="+mn-ea"/>
              </a:rPr>
              <a:t>1. </a:t>
            </a:r>
            <a:r>
              <a:rPr lang="zh-CN" altLang="en-US" sz="1400" dirty="0">
                <a:latin typeface="+mj-ea"/>
                <a:ea typeface="+mj-ea"/>
                <a:cs typeface="+mj-ea"/>
                <a:sym typeface="+mn-ea"/>
              </a:rPr>
              <a:t>交费方式：员工自行先交费，公司将按补助标准于次月初报销上月的通讯费；</a:t>
            </a:r>
            <a:endParaRPr lang="zh-CN" altLang="en-US" sz="1400" dirty="0">
              <a:latin typeface="+mj-ea"/>
              <a:ea typeface="+mj-ea"/>
              <a:cs typeface="+mj-ea"/>
              <a:sym typeface="+mn-ea"/>
            </a:endParaRPr>
          </a:p>
          <a:p>
            <a:pPr>
              <a:lnSpc>
                <a:spcPct val="130000"/>
              </a:lnSpc>
            </a:pPr>
            <a:r>
              <a:rPr lang="en-US" altLang="zh-CN" sz="1400" dirty="0">
                <a:latin typeface="+mj-ea"/>
                <a:ea typeface="+mj-ea"/>
                <a:cs typeface="+mj-ea"/>
                <a:sym typeface="+mn-ea"/>
              </a:rPr>
              <a:t>          2. </a:t>
            </a:r>
            <a:r>
              <a:rPr lang="zh-CN" altLang="en-US" sz="1400" dirty="0">
                <a:latin typeface="+mj-ea"/>
                <a:ea typeface="+mj-ea"/>
                <a:cs typeface="+mj-ea"/>
                <a:sym typeface="+mn-ea"/>
              </a:rPr>
              <a:t>通讯补助标准：</a:t>
            </a:r>
            <a:endParaRPr lang="zh-CN" altLang="en-US" sz="1400" dirty="0">
              <a:latin typeface="+mj-ea"/>
              <a:ea typeface="+mj-ea"/>
              <a:cs typeface="+mj-ea"/>
              <a:sym typeface="+mn-ea"/>
            </a:endParaRPr>
          </a:p>
          <a:p>
            <a:pPr>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销售工程师（试用）：</a:t>
            </a:r>
            <a:r>
              <a:rPr lang="en-US" altLang="zh-CN" sz="1400" dirty="0">
                <a:latin typeface="+mj-ea"/>
                <a:ea typeface="+mj-ea"/>
                <a:cs typeface="+mj-ea"/>
                <a:sym typeface="+mn-ea"/>
              </a:rPr>
              <a:t>100</a:t>
            </a:r>
            <a:r>
              <a:rPr lang="zh-CN" altLang="en-US" sz="1400" dirty="0">
                <a:latin typeface="+mj-ea"/>
                <a:ea typeface="+mj-ea"/>
                <a:cs typeface="+mj-ea"/>
                <a:sym typeface="+mn-ea"/>
              </a:rPr>
              <a:t>元</a:t>
            </a:r>
            <a:endParaRPr lang="zh-CN" altLang="en-US" sz="1400" dirty="0">
              <a:latin typeface="+mj-ea"/>
              <a:ea typeface="+mj-ea"/>
              <a:cs typeface="+mj-ea"/>
              <a:sym typeface="+mn-ea"/>
            </a:endParaRPr>
          </a:p>
          <a:p>
            <a:pPr>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销售工程师</a:t>
            </a:r>
            <a:r>
              <a:rPr lang="en-US" altLang="zh-CN" sz="1400" dirty="0">
                <a:latin typeface="+mj-ea"/>
                <a:ea typeface="+mj-ea"/>
                <a:cs typeface="+mj-ea"/>
                <a:sym typeface="+mn-ea"/>
              </a:rPr>
              <a:t>/</a:t>
            </a:r>
            <a:r>
              <a:rPr lang="zh-CN" altLang="en-US" sz="1400" dirty="0">
                <a:latin typeface="+mj-ea"/>
                <a:ea typeface="+mj-ea"/>
                <a:cs typeface="+mj-ea"/>
                <a:sym typeface="+mn-ea"/>
              </a:rPr>
              <a:t>业务主管：</a:t>
            </a:r>
            <a:r>
              <a:rPr lang="en-US" altLang="zh-CN" sz="1400" dirty="0">
                <a:latin typeface="+mj-ea"/>
                <a:ea typeface="+mj-ea"/>
                <a:cs typeface="+mj-ea"/>
                <a:sym typeface="+mn-ea"/>
              </a:rPr>
              <a:t>150</a:t>
            </a:r>
            <a:r>
              <a:rPr lang="zh-CN" altLang="en-US" sz="1400" dirty="0">
                <a:latin typeface="+mj-ea"/>
                <a:ea typeface="+mj-ea"/>
                <a:cs typeface="+mj-ea"/>
                <a:sym typeface="+mn-ea"/>
              </a:rPr>
              <a:t>元</a:t>
            </a:r>
            <a:endParaRPr lang="zh-CN" altLang="en-US" sz="1400" dirty="0">
              <a:latin typeface="+mj-ea"/>
              <a:ea typeface="+mj-ea"/>
              <a:cs typeface="+mj-ea"/>
              <a:sym typeface="+mn-ea"/>
            </a:endParaRPr>
          </a:p>
          <a:p>
            <a:pPr>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技术主管</a:t>
            </a:r>
            <a:r>
              <a:rPr lang="en-US" altLang="zh-CN" sz="1400" dirty="0">
                <a:latin typeface="+mj-ea"/>
                <a:ea typeface="+mj-ea"/>
                <a:cs typeface="+mj-ea"/>
                <a:sym typeface="+mn-ea"/>
              </a:rPr>
              <a:t>/</a:t>
            </a:r>
            <a:r>
              <a:rPr lang="zh-CN" altLang="en-US" sz="1400" dirty="0">
                <a:latin typeface="+mj-ea"/>
                <a:ea typeface="+mj-ea"/>
                <a:cs typeface="+mj-ea"/>
                <a:sym typeface="+mn-ea"/>
              </a:rPr>
              <a:t>技术支持：</a:t>
            </a:r>
            <a:r>
              <a:rPr lang="en-US" altLang="zh-CN" sz="1400" dirty="0">
                <a:latin typeface="+mj-ea"/>
                <a:ea typeface="+mj-ea"/>
                <a:cs typeface="+mj-ea"/>
                <a:sym typeface="+mn-ea"/>
              </a:rPr>
              <a:t>100</a:t>
            </a:r>
            <a:r>
              <a:rPr lang="zh-CN" altLang="en-US" sz="1400" dirty="0">
                <a:latin typeface="+mj-ea"/>
                <a:ea typeface="+mj-ea"/>
                <a:cs typeface="+mj-ea"/>
                <a:sym typeface="+mn-ea"/>
              </a:rPr>
              <a:t>元</a:t>
            </a:r>
            <a:endParaRPr lang="zh-CN" altLang="en-US" sz="1400" dirty="0">
              <a:latin typeface="+mj-ea"/>
              <a:ea typeface="+mj-ea"/>
              <a:cs typeface="+mj-ea"/>
              <a:sym typeface="+mn-ea"/>
            </a:endParaRPr>
          </a:p>
          <a:p>
            <a:pPr>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助理：</a:t>
            </a:r>
            <a:r>
              <a:rPr lang="en-US" altLang="zh-CN" sz="1400" dirty="0">
                <a:latin typeface="+mj-ea"/>
                <a:ea typeface="+mj-ea"/>
                <a:cs typeface="+mj-ea"/>
                <a:sym typeface="+mn-ea"/>
              </a:rPr>
              <a:t>10</a:t>
            </a:r>
            <a:r>
              <a:rPr lang="zh-CN" altLang="en-US" sz="1400" dirty="0">
                <a:latin typeface="+mj-ea"/>
                <a:ea typeface="+mj-ea"/>
                <a:cs typeface="+mj-ea"/>
                <a:sym typeface="+mn-ea"/>
              </a:rPr>
              <a:t>元</a:t>
            </a:r>
            <a:endParaRPr lang="zh-CN" altLang="en-US" sz="1400" dirty="0">
              <a:latin typeface="+mj-ea"/>
              <a:ea typeface="+mj-ea"/>
              <a:cs typeface="+mj-ea"/>
              <a:sym typeface="+mn-ea"/>
            </a:endParaRPr>
          </a:p>
          <a:p>
            <a:pPr>
              <a:lnSpc>
                <a:spcPct val="130000"/>
              </a:lnSpc>
            </a:pPr>
            <a:r>
              <a:rPr lang="en-US" altLang="zh-CN" sz="1400" dirty="0">
                <a:latin typeface="+mj-ea"/>
                <a:ea typeface="+mj-ea"/>
                <a:cs typeface="+mj-ea"/>
                <a:sym typeface="+mn-ea"/>
              </a:rPr>
              <a:t>          3. </a:t>
            </a:r>
            <a:r>
              <a:rPr lang="zh-CN" altLang="en-US" sz="1400" dirty="0">
                <a:latin typeface="+mj-ea"/>
                <a:ea typeface="+mj-ea"/>
                <a:cs typeface="+mj-ea"/>
                <a:sym typeface="+mn-ea"/>
              </a:rPr>
              <a:t>通讯费发票需打印公司名头，当月产生的电话费要求于次月底前报销，通讯费在通讯补助标准内实报实销，超过此标准的费用由个人承担；</a:t>
            </a:r>
            <a:r>
              <a:rPr lang="en-US" altLang="zh-CN" sz="1400" dirty="0">
                <a:latin typeface="+mj-ea"/>
                <a:ea typeface="+mj-ea"/>
                <a:cs typeface="+mj-ea"/>
                <a:sym typeface="+mn-ea"/>
              </a:rPr>
              <a:t>  </a:t>
            </a:r>
            <a:endParaRPr lang="en-US" altLang="zh-CN" sz="1400" dirty="0">
              <a:latin typeface="+mj-ea"/>
              <a:ea typeface="+mj-ea"/>
              <a:cs typeface="+mj-ea"/>
              <a:sym typeface="+mn-ea"/>
            </a:endParaRPr>
          </a:p>
          <a:p>
            <a:pPr>
              <a:lnSpc>
                <a:spcPct val="130000"/>
              </a:lnSpc>
            </a:pPr>
            <a:r>
              <a:rPr lang="en-US" altLang="zh-CN" sz="1400" dirty="0">
                <a:latin typeface="+mj-ea"/>
                <a:ea typeface="+mj-ea"/>
                <a:cs typeface="+mj-ea"/>
                <a:sym typeface="+mn-ea"/>
              </a:rPr>
              <a:t>       </a:t>
            </a:r>
            <a:endParaRPr lang="en-US" altLang="zh-CN" sz="1400" dirty="0">
              <a:latin typeface="+mj-ea"/>
              <a:ea typeface="+mj-ea"/>
              <a:cs typeface="+mj-ea"/>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flipV="1">
            <a:off x="0" y="578895"/>
            <a:ext cx="11003915" cy="1546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91972" y="-6575"/>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rPr>
              <a:t>肆</a:t>
            </a:r>
            <a:endParaRPr kumimoji="0" lang="en-US" altLang="zh-CN" sz="2000" b="1"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ea"/>
              <a:sym typeface="+mn-lt"/>
            </a:endParaRPr>
          </a:p>
        </p:txBody>
      </p:sp>
      <p:sp>
        <p:nvSpPr>
          <p:cNvPr id="7" name="文本框 6"/>
          <p:cNvSpPr txBox="1"/>
          <p:nvPr>
            <p:custDataLst>
              <p:tags r:id="rId6"/>
            </p:custDataLst>
          </p:nvPr>
        </p:nvSpPr>
        <p:spPr>
          <a:xfrm>
            <a:off x="770255" y="72390"/>
            <a:ext cx="395287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rPr>
              <a:t>费用报销规则：</a:t>
            </a:r>
            <a:endParaRPr kumimoji="0" lang="zh-CN" altLang="en-US" sz="2800" b="1" i="0" u="none" strike="noStrike" kern="1200" cap="none" spc="0" normalizeH="0" baseline="0" noProof="0" dirty="0">
              <a:ln>
                <a:noFill/>
              </a:ln>
              <a:solidFill>
                <a:srgbClr val="3C797C"/>
              </a:solidFill>
              <a:effectLst/>
              <a:uLnTx/>
              <a:uFillTx/>
              <a:latin typeface="Calibri" panose="020F0502020204030204"/>
              <a:ea typeface="微软雅黑" panose="020B0503020204020204" charset="-122"/>
              <a:cs typeface="+mn-cs"/>
            </a:endParaRPr>
          </a:p>
        </p:txBody>
      </p:sp>
      <p:sp>
        <p:nvSpPr>
          <p:cNvPr id="10" name="文本框 9"/>
          <p:cNvSpPr txBox="1"/>
          <p:nvPr/>
        </p:nvSpPr>
        <p:spPr>
          <a:xfrm>
            <a:off x="1312833" y="844550"/>
            <a:ext cx="9337963" cy="5173345"/>
          </a:xfrm>
          <a:prstGeom prst="rect">
            <a:avLst/>
          </a:prstGeom>
          <a:noFill/>
        </p:spPr>
        <p:txBody>
          <a:bodyPr wrap="square" rtlCol="0">
            <a:noAutofit/>
          </a:bodyPr>
          <a:lstStyle/>
          <a:p>
            <a:pPr>
              <a:lnSpc>
                <a:spcPct val="130000"/>
              </a:lnSpc>
            </a:pPr>
            <a:r>
              <a:rPr lang="zh-CN" altLang="en-US" dirty="0">
                <a:latin typeface="+mj-ea"/>
                <a:ea typeface="+mj-ea"/>
                <a:cs typeface="+mj-ea"/>
                <a:sym typeface="+mn-ea"/>
              </a:rPr>
              <a:t>● 关于费用报销的几点补充说明：</a:t>
            </a:r>
            <a:endParaRPr lang="en-US" altLang="zh-CN" dirty="0">
              <a:latin typeface="+mj-ea"/>
              <a:ea typeface="+mj-ea"/>
              <a:cs typeface="+mj-ea"/>
              <a:sym typeface="+mn-ea"/>
            </a:endParaRPr>
          </a:p>
          <a:p>
            <a:pPr>
              <a:lnSpc>
                <a:spcPct val="130000"/>
              </a:lnSpc>
            </a:pPr>
            <a:r>
              <a:rPr lang="en-US" altLang="zh-CN" dirty="0">
                <a:latin typeface="+mj-ea"/>
                <a:ea typeface="+mj-ea"/>
                <a:cs typeface="+mj-ea"/>
                <a:sym typeface="+mn-ea"/>
              </a:rPr>
              <a:t>       </a:t>
            </a:r>
            <a:endParaRPr lang="en-US" altLang="zh-CN" dirty="0">
              <a:latin typeface="+mj-ea"/>
              <a:ea typeface="+mj-ea"/>
              <a:cs typeface="+mj-ea"/>
              <a:sym typeface="+mn-ea"/>
            </a:endParaRPr>
          </a:p>
          <a:p>
            <a:pPr indent="0" fontAlgn="auto">
              <a:lnSpc>
                <a:spcPct val="150000"/>
              </a:lnSpc>
            </a:pPr>
            <a:r>
              <a:rPr lang="en-US" altLang="zh-CN" dirty="0">
                <a:latin typeface="+mj-ea"/>
                <a:ea typeface="+mj-ea"/>
                <a:cs typeface="+mj-ea"/>
                <a:sym typeface="+mn-ea"/>
              </a:rPr>
              <a:t>      </a:t>
            </a:r>
            <a:r>
              <a:rPr lang="en-US" altLang="zh-CN" sz="1600" dirty="0">
                <a:latin typeface="+mj-ea"/>
                <a:ea typeface="+mj-ea"/>
                <a:cs typeface="+mj-ea"/>
                <a:sym typeface="+mn-ea"/>
              </a:rPr>
              <a:t>1.  </a:t>
            </a:r>
            <a:r>
              <a:rPr lang="zh-CN" altLang="en-US" sz="1600" dirty="0">
                <a:latin typeface="+mj-ea"/>
                <a:ea typeface="+mj-ea"/>
                <a:cs typeface="+mj-ea"/>
                <a:sym typeface="+mn-ea"/>
              </a:rPr>
              <a:t>当月产生的费用要求于次月底前报销；</a:t>
            </a:r>
            <a:endParaRPr lang="en-US" altLang="zh-CN" sz="1600" dirty="0">
              <a:latin typeface="+mj-ea"/>
              <a:ea typeface="+mj-ea"/>
              <a:cs typeface="+mj-ea"/>
              <a:sym typeface="+mn-ea"/>
            </a:endParaRPr>
          </a:p>
          <a:p>
            <a:pPr indent="0" fontAlgn="auto">
              <a:lnSpc>
                <a:spcPct val="150000"/>
              </a:lnSpc>
            </a:pPr>
            <a:r>
              <a:rPr lang="en-US" altLang="zh-CN" sz="1600" dirty="0">
                <a:latin typeface="+mj-ea"/>
                <a:ea typeface="+mj-ea"/>
                <a:cs typeface="+mj-ea"/>
                <a:sym typeface="+mn-ea"/>
              </a:rPr>
              <a:t>      2.  </a:t>
            </a:r>
            <a:r>
              <a:rPr lang="zh-CN" altLang="en-US" sz="1600" dirty="0">
                <a:latin typeface="+mj-ea"/>
                <a:ea typeface="+mj-ea"/>
                <a:cs typeface="+mj-ea"/>
                <a:sym typeface="+mn-ea"/>
              </a:rPr>
              <a:t>公司规定每周四上午报销，所有报销单尽量于周二前提交到财务；</a:t>
            </a:r>
            <a:endParaRPr lang="en-US" altLang="zh-CN" sz="1600" dirty="0">
              <a:latin typeface="+mj-ea"/>
              <a:ea typeface="+mj-ea"/>
              <a:cs typeface="+mj-ea"/>
              <a:sym typeface="+mn-ea"/>
            </a:endParaRPr>
          </a:p>
          <a:p>
            <a:pPr indent="0" fontAlgn="auto">
              <a:lnSpc>
                <a:spcPct val="150000"/>
              </a:lnSpc>
            </a:pPr>
            <a:r>
              <a:rPr lang="en-US" altLang="zh-CN" sz="1600" dirty="0">
                <a:latin typeface="+mj-ea"/>
                <a:ea typeface="+mj-ea"/>
                <a:cs typeface="+mj-ea"/>
                <a:sym typeface="+mn-ea"/>
              </a:rPr>
              <a:t>      3.  </a:t>
            </a:r>
            <a:r>
              <a:rPr lang="zh-CN" altLang="en-US" sz="1600" dirty="0">
                <a:latin typeface="+mj-ea"/>
                <a:ea typeface="+mj-ea"/>
                <a:cs typeface="+mj-ea"/>
                <a:sym typeface="+mn-ea"/>
              </a:rPr>
              <a:t>报销的高速发票、滴滴发票，尽量多日期和行程的开到一张发票上，行程也尽量打印到一张</a:t>
            </a:r>
            <a:r>
              <a:rPr lang="en-US" altLang="zh-CN" sz="1600" dirty="0">
                <a:latin typeface="+mj-ea"/>
                <a:ea typeface="+mj-ea"/>
                <a:cs typeface="+mj-ea"/>
                <a:sym typeface="+mn-ea"/>
              </a:rPr>
              <a:t>A4</a:t>
            </a:r>
            <a:r>
              <a:rPr lang="zh-CN" altLang="en-US" sz="1600" dirty="0">
                <a:latin typeface="+mj-ea"/>
                <a:ea typeface="+mj-ea"/>
                <a:cs typeface="+mj-ea"/>
                <a:sym typeface="+mn-ea"/>
              </a:rPr>
              <a:t>纸上，（滴滴发票上需要有姓名和身份证号）；</a:t>
            </a:r>
            <a:endParaRPr lang="zh-CN" altLang="en-US" sz="1600" dirty="0">
              <a:latin typeface="+mj-ea"/>
              <a:ea typeface="+mj-ea"/>
              <a:cs typeface="+mj-ea"/>
              <a:sym typeface="+mn-ea"/>
            </a:endParaRPr>
          </a:p>
          <a:p>
            <a:pPr indent="0" fontAlgn="auto">
              <a:lnSpc>
                <a:spcPct val="150000"/>
              </a:lnSpc>
            </a:pPr>
            <a:r>
              <a:rPr lang="zh-CN" altLang="en-US" sz="1600" dirty="0">
                <a:latin typeface="+mj-ea"/>
                <a:ea typeface="+mj-ea"/>
                <a:cs typeface="+mj-ea"/>
                <a:sym typeface="+mn-ea"/>
              </a:rPr>
              <a:t> </a:t>
            </a:r>
            <a:r>
              <a:rPr lang="en-US" altLang="zh-CN" sz="1600" dirty="0">
                <a:latin typeface="+mj-ea"/>
                <a:ea typeface="+mj-ea"/>
                <a:cs typeface="+mj-ea"/>
                <a:sym typeface="+mn-ea"/>
              </a:rPr>
              <a:t>     4.  </a:t>
            </a:r>
            <a:r>
              <a:rPr lang="zh-CN" altLang="en-US" sz="1600" dirty="0">
                <a:latin typeface="+mj-ea"/>
                <a:ea typeface="+mj-ea"/>
                <a:cs typeface="+mj-ea"/>
                <a:sym typeface="+mn-ea"/>
              </a:rPr>
              <a:t>涉及业务方面的报销单，事由里要包括担当姓名、客户名称、需要写合同号码的也要标注清楚；先找张经理审核签字，再交予财务。</a:t>
            </a:r>
            <a:endParaRPr lang="zh-CN" altLang="en-US" sz="1600" dirty="0">
              <a:latin typeface="+mj-ea"/>
              <a:ea typeface="+mj-ea"/>
              <a:cs typeface="+mj-ea"/>
              <a:sym typeface="+mn-ea"/>
            </a:endParaRPr>
          </a:p>
          <a:p>
            <a:pPr indent="0" fontAlgn="auto">
              <a:lnSpc>
                <a:spcPct val="150000"/>
              </a:lnSpc>
            </a:pPr>
            <a:r>
              <a:rPr lang="en-US" altLang="zh-CN" sz="1600" dirty="0">
                <a:latin typeface="+mj-ea"/>
                <a:ea typeface="+mj-ea"/>
                <a:cs typeface="+mj-ea"/>
                <a:sym typeface="+mn-ea"/>
              </a:rPr>
              <a:t>      5.  </a:t>
            </a:r>
            <a:r>
              <a:rPr lang="zh-CN" altLang="en-US" sz="1600" dirty="0">
                <a:latin typeface="+mj-ea"/>
                <a:ea typeface="+mj-ea"/>
                <a:cs typeface="+mj-ea"/>
                <a:sym typeface="+mn-ea"/>
              </a:rPr>
              <a:t>当年的发票最迟可报销期限是次年一月底，请注意发票的有效期限。</a:t>
            </a:r>
            <a:endParaRPr lang="en-US" altLang="zh-CN" sz="1600" dirty="0">
              <a:latin typeface="+mj-ea"/>
              <a:ea typeface="+mj-ea"/>
              <a:cs typeface="+mj-ea"/>
              <a:sym typeface="+mn-ea"/>
            </a:endParaRPr>
          </a:p>
          <a:p>
            <a:pPr>
              <a:lnSpc>
                <a:spcPct val="130000"/>
              </a:lnSpc>
            </a:pPr>
            <a:r>
              <a:rPr lang="en-US" altLang="zh-CN" sz="1600" dirty="0">
                <a:latin typeface="+mj-ea"/>
                <a:ea typeface="+mj-ea"/>
                <a:cs typeface="+mj-ea"/>
                <a:sym typeface="+mn-ea"/>
              </a:rPr>
              <a:t>       </a:t>
            </a:r>
            <a:endParaRPr lang="en-US" altLang="zh-CN" sz="1600" dirty="0">
              <a:latin typeface="+mj-ea"/>
              <a:ea typeface="+mj-ea"/>
              <a:cs typeface="+mj-ea"/>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Freeform 3"/>
          <p:cNvSpPr/>
          <p:nvPr>
            <p:custDataLst>
              <p:tags r:id="rId2"/>
            </p:custDataLst>
          </p:nvPr>
        </p:nvSpPr>
        <p:spPr>
          <a:xfrm>
            <a:off x="7117" y="1925"/>
            <a:ext cx="7907338" cy="6856075"/>
          </a:xfrm>
          <a:custGeom>
            <a:avLst/>
            <a:gdLst>
              <a:gd name="connsiteX0" fmla="*/ 0 w 7909378"/>
              <a:gd name="connsiteY0" fmla="*/ 0 h 6858000"/>
              <a:gd name="connsiteX1" fmla="*/ 3932040 w 7909378"/>
              <a:gd name="connsiteY1" fmla="*/ 0 h 6858000"/>
              <a:gd name="connsiteX2" fmla="*/ 7909378 w 7909378"/>
              <a:gd name="connsiteY2" fmla="*/ 6858000 h 6858000"/>
              <a:gd name="connsiteX3" fmla="*/ 0 w 79093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09378" h="6858000">
                <a:moveTo>
                  <a:pt x="0" y="0"/>
                </a:moveTo>
                <a:lnTo>
                  <a:pt x="3932040" y="0"/>
                </a:lnTo>
                <a:lnTo>
                  <a:pt x="7909378" y="6858000"/>
                </a:lnTo>
                <a:lnTo>
                  <a:pt x="0" y="685800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3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reeform 4"/>
          <p:cNvSpPr/>
          <p:nvPr>
            <p:custDataLst>
              <p:tags r:id="rId3"/>
            </p:custDataLst>
          </p:nvPr>
        </p:nvSpPr>
        <p:spPr>
          <a:xfrm rot="19786510">
            <a:off x="6712745" y="2051844"/>
            <a:ext cx="660400" cy="5334000"/>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3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5"/>
          <p:cNvSpPr/>
          <p:nvPr>
            <p:custDataLst>
              <p:tags r:id="rId4"/>
            </p:custDataLst>
          </p:nvPr>
        </p:nvSpPr>
        <p:spPr>
          <a:xfrm rot="19786510">
            <a:off x="5480844" y="883444"/>
            <a:ext cx="819943" cy="6632575"/>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3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custDataLst>
              <p:tags r:id="rId5"/>
            </p:custDataLst>
          </p:nvPr>
        </p:nvSpPr>
        <p:spPr>
          <a:xfrm>
            <a:off x="822036" y="3648364"/>
            <a:ext cx="3949000" cy="1114151"/>
          </a:xfrm>
          <a:prstGeom prst="rect">
            <a:avLst/>
          </a:prstGeom>
          <a:noFill/>
        </p:spPr>
        <p:txBody>
          <a:bodyPr wrap="square" lIns="0" tIns="0" rIns="0" rtlCol="0">
            <a:spAutoFit/>
          </a:bodyPr>
          <a:lstStyle/>
          <a:p>
            <a:pPr marL="0" marR="0" lvl="0" indent="0" algn="ctr" defTabSz="914400" rtl="0" eaLnBrk="1" fontAlgn="auto" latinLnBrk="0" hangingPunct="1">
              <a:lnSpc>
                <a:spcPts val="9200"/>
              </a:lnSpc>
              <a:spcBef>
                <a:spcPts val="0"/>
              </a:spcBef>
              <a:spcAft>
                <a:spcPts val="0"/>
              </a:spcAft>
              <a:buClrTx/>
              <a:buSzTx/>
              <a:buFontTx/>
              <a:buNone/>
              <a:defRPr/>
            </a:pPr>
            <a:r>
              <a:rPr lang="zh-CN" altLang="en-US" sz="6000" dirty="0">
                <a:solidFill>
                  <a:prstClr val="white"/>
                </a:solidFill>
                <a:latin typeface="微软雅黑" panose="020B0503020204020204" charset="-122"/>
                <a:ea typeface="微软雅黑" panose="020B0503020204020204" charset="-122"/>
                <a:cs typeface="微软雅黑" panose="020B0503020204020204" charset="-122"/>
              </a:rPr>
              <a:t>  谢谢观看！</a:t>
            </a:r>
            <a:endParaRPr lang="en-US" altLang="zh-CN" sz="6000" dirty="0">
              <a:solidFill>
                <a:prstClr val="white"/>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Freeform 3"/>
          <p:cNvSpPr/>
          <p:nvPr>
            <p:custDataLst>
              <p:tags r:id="rId2"/>
            </p:custDataLst>
          </p:nvPr>
        </p:nvSpPr>
        <p:spPr>
          <a:xfrm>
            <a:off x="0" y="0"/>
            <a:ext cx="7914455" cy="6856075"/>
          </a:xfrm>
          <a:custGeom>
            <a:avLst/>
            <a:gdLst>
              <a:gd name="connsiteX0" fmla="*/ 0 w 7909378"/>
              <a:gd name="connsiteY0" fmla="*/ 0 h 6858000"/>
              <a:gd name="connsiteX1" fmla="*/ 3932040 w 7909378"/>
              <a:gd name="connsiteY1" fmla="*/ 0 h 6858000"/>
              <a:gd name="connsiteX2" fmla="*/ 7909378 w 7909378"/>
              <a:gd name="connsiteY2" fmla="*/ 6858000 h 6858000"/>
              <a:gd name="connsiteX3" fmla="*/ 0 w 79093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09378" h="6858000">
                <a:moveTo>
                  <a:pt x="0" y="0"/>
                </a:moveTo>
                <a:lnTo>
                  <a:pt x="3932040" y="0"/>
                </a:lnTo>
                <a:lnTo>
                  <a:pt x="7909378" y="6858000"/>
                </a:lnTo>
                <a:lnTo>
                  <a:pt x="0" y="685800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20" name="TextBox 1"/>
          <p:cNvSpPr txBox="1"/>
          <p:nvPr>
            <p:custDataLst>
              <p:tags r:id="rId3"/>
            </p:custDataLst>
          </p:nvPr>
        </p:nvSpPr>
        <p:spPr>
          <a:xfrm>
            <a:off x="1146355" y="2588876"/>
            <a:ext cx="3878227" cy="2257349"/>
          </a:xfrm>
          <a:prstGeom prst="rect">
            <a:avLst/>
          </a:prstGeom>
          <a:noFill/>
        </p:spPr>
        <p:txBody>
          <a:bodyPr wrap="square" lIns="0" tIns="0" rIns="0" rtlCol="0">
            <a:spAutoFit/>
          </a:bodyPr>
          <a:lstStyle/>
          <a:p>
            <a:pPr algn="ctr">
              <a:lnSpc>
                <a:spcPts val="9200"/>
              </a:lnSpc>
            </a:pPr>
            <a:r>
              <a:rPr lang="zh-CN" altLang="en-US" sz="4800" dirty="0">
                <a:solidFill>
                  <a:schemeClr val="bg1"/>
                </a:solidFill>
                <a:latin typeface="微软雅黑" panose="020B0503020204020204" charset="-122"/>
                <a:ea typeface="微软雅黑" panose="020B0503020204020204" charset="-122"/>
                <a:cs typeface="微软雅黑" panose="020B0503020204020204" charset="-122"/>
              </a:rPr>
              <a:t>壹</a:t>
            </a:r>
            <a:r>
              <a:rPr lang="en-US" altLang="zh-CN" sz="4800" dirty="0">
                <a:solidFill>
                  <a:schemeClr val="bg1"/>
                </a:solidFill>
                <a:latin typeface="微软雅黑" panose="020B0503020204020204" charset="-122"/>
                <a:ea typeface="微软雅黑" panose="020B0503020204020204" charset="-122"/>
                <a:cs typeface="微软雅黑" panose="020B0503020204020204" charset="-122"/>
              </a:rPr>
              <a:t> </a:t>
            </a:r>
            <a:endParaRPr lang="en-US" altLang="zh-CN" sz="4800" dirty="0">
              <a:solidFill>
                <a:schemeClr val="bg1"/>
              </a:solidFill>
              <a:latin typeface="微软雅黑" panose="020B0503020204020204" charset="-122"/>
              <a:ea typeface="微软雅黑" panose="020B0503020204020204" charset="-122"/>
              <a:cs typeface="微软雅黑" panose="020B0503020204020204" charset="-122"/>
            </a:endParaRPr>
          </a:p>
          <a:p>
            <a:pPr algn="ctr">
              <a:lnSpc>
                <a:spcPts val="9200"/>
              </a:lnSpc>
            </a:pPr>
            <a:r>
              <a:rPr lang="zh-CN" altLang="en-US" sz="4800" dirty="0">
                <a:solidFill>
                  <a:schemeClr val="bg1"/>
                </a:solidFill>
                <a:latin typeface="微软雅黑" panose="020B0503020204020204" charset="-122"/>
                <a:ea typeface="微软雅黑" panose="020B0503020204020204" charset="-122"/>
                <a:cs typeface="微软雅黑" panose="020B0503020204020204" charset="-122"/>
              </a:rPr>
              <a:t>收款方式简述</a:t>
            </a:r>
            <a:endParaRPr lang="zh-CN" altLang="en-US" sz="48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Freeform 4"/>
          <p:cNvSpPr/>
          <p:nvPr>
            <p:custDataLst>
              <p:tags r:id="rId4"/>
            </p:custDataLst>
          </p:nvPr>
        </p:nvSpPr>
        <p:spPr>
          <a:xfrm rot="19786510">
            <a:off x="6712745" y="2051844"/>
            <a:ext cx="660400" cy="5334000"/>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sp>
        <p:nvSpPr>
          <p:cNvPr id="9" name="Freeform 5"/>
          <p:cNvSpPr/>
          <p:nvPr>
            <p:custDataLst>
              <p:tags r:id="rId5"/>
            </p:custDataLst>
          </p:nvPr>
        </p:nvSpPr>
        <p:spPr>
          <a:xfrm rot="19786510">
            <a:off x="5480844" y="883444"/>
            <a:ext cx="819943" cy="6632575"/>
          </a:xfrm>
          <a:custGeom>
            <a:avLst/>
            <a:gdLst>
              <a:gd name="connsiteX0" fmla="*/ 29321 w 660039"/>
              <a:gd name="connsiteY0" fmla="*/ 0 h 5335414"/>
              <a:gd name="connsiteX1" fmla="*/ 660039 w 660039"/>
              <a:gd name="connsiteY1" fmla="*/ 367453 h 5335414"/>
              <a:gd name="connsiteX2" fmla="*/ 660038 w 660039"/>
              <a:gd name="connsiteY2" fmla="*/ 5335414 h 5335414"/>
              <a:gd name="connsiteX3" fmla="*/ 0 w 660039"/>
              <a:gd name="connsiteY3" fmla="*/ 4950879 h 5335414"/>
              <a:gd name="connsiteX4" fmla="*/ 0 w 660039"/>
              <a:gd name="connsiteY4" fmla="*/ 0 h 533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39" h="5335414">
                <a:moveTo>
                  <a:pt x="29321" y="0"/>
                </a:moveTo>
                <a:lnTo>
                  <a:pt x="660039" y="367453"/>
                </a:lnTo>
                <a:lnTo>
                  <a:pt x="660038" y="5335414"/>
                </a:lnTo>
                <a:lnTo>
                  <a:pt x="0" y="4950879"/>
                </a:lnTo>
                <a:lnTo>
                  <a:pt x="0" y="0"/>
                </a:lnTo>
                <a:close/>
              </a:path>
            </a:pathLst>
          </a:custGeom>
          <a:solidFill>
            <a:srgbClr val="3A5F66">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3600"/>
          </a:p>
        </p:txBody>
      </p:sp>
      <p:cxnSp>
        <p:nvCxnSpPr>
          <p:cNvPr id="3" name="直接连接符 2"/>
          <p:cNvCxnSpPr/>
          <p:nvPr/>
        </p:nvCxnSpPr>
        <p:spPr>
          <a:xfrm>
            <a:off x="1653309" y="3870036"/>
            <a:ext cx="27893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flipV="1">
            <a:off x="-67310" y="496570"/>
            <a:ext cx="11141075" cy="2095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901555" y="0"/>
            <a:ext cx="1115060" cy="487680"/>
          </a:xfrm>
          <a:prstGeom prst="rect">
            <a:avLst/>
          </a:prstGeom>
          <a:noFill/>
          <a:ln w="9525">
            <a:noFill/>
          </a:ln>
        </p:spPr>
      </p:pic>
      <p:sp>
        <p:nvSpPr>
          <p:cNvPr id="4" name="矩形 3"/>
          <p:cNvSpPr/>
          <p:nvPr/>
        </p:nvSpPr>
        <p:spPr>
          <a:xfrm>
            <a:off x="164" y="9154"/>
            <a:ext cx="585324" cy="480373"/>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782955" y="801370"/>
            <a:ext cx="10975340" cy="5890260"/>
          </a:xfrm>
          <a:prstGeom prst="rect">
            <a:avLst/>
          </a:prstGeom>
          <a:noFill/>
        </p:spPr>
        <p:txBody>
          <a:bodyPr wrap="square" rtlCol="0" anchor="t">
            <a:noAutofit/>
          </a:bodyPr>
          <a:lstStyle/>
          <a:p>
            <a:pPr algn="l">
              <a:lnSpc>
                <a:spcPct val="130000"/>
              </a:lnSpc>
            </a:pPr>
            <a:r>
              <a:rPr lang="zh-CN" altLang="en-US" sz="1600" dirty="0">
                <a:latin typeface="+mj-ea"/>
                <a:ea typeface="+mj-ea"/>
                <a:cs typeface="+mj-ea"/>
                <a:sym typeface="+mn-ea"/>
              </a:rPr>
              <a:t>一、收款方式（按类型划分）：</a:t>
            </a:r>
            <a:endParaRPr lang="zh-CN" altLang="en-US" sz="1600" dirty="0">
              <a:latin typeface="+mj-ea"/>
              <a:ea typeface="+mj-ea"/>
              <a:cs typeface="+mj-ea"/>
              <a:sym typeface="+mn-ea"/>
            </a:endParaRPr>
          </a:p>
          <a:p>
            <a:pPr algn="l">
              <a:lnSpc>
                <a:spcPct val="130000"/>
              </a:lnSpc>
            </a:pPr>
            <a:r>
              <a:rPr lang="zh-CN" altLang="en-US" sz="1600" dirty="0">
                <a:latin typeface="+mj-ea"/>
                <a:ea typeface="+mj-ea"/>
                <a:cs typeface="+mj-ea"/>
                <a:sym typeface="+mn-ea"/>
              </a:rPr>
              <a:t> </a:t>
            </a:r>
            <a:r>
              <a:rPr lang="en-US" altLang="zh-CN" sz="1600" dirty="0">
                <a:latin typeface="+mj-ea"/>
                <a:ea typeface="+mj-ea"/>
                <a:cs typeface="+mj-ea"/>
                <a:sym typeface="+mn-ea"/>
              </a:rPr>
              <a:t>     </a:t>
            </a:r>
            <a:r>
              <a:rPr lang="en-US" altLang="zh-CN" sz="1200" dirty="0">
                <a:latin typeface="+mj-ea"/>
                <a:ea typeface="+mj-ea"/>
                <a:cs typeface="+mj-ea"/>
                <a:sym typeface="+mn-ea"/>
              </a:rPr>
              <a:t>  1. </a:t>
            </a:r>
            <a:r>
              <a:rPr lang="zh-CN" altLang="en-US" sz="1200" dirty="0">
                <a:latin typeface="+mj-ea"/>
                <a:ea typeface="+mj-ea"/>
                <a:cs typeface="+mj-ea"/>
                <a:sym typeface="+mn-ea"/>
              </a:rPr>
              <a:t>小额</a:t>
            </a:r>
            <a:r>
              <a:rPr lang="en-US" altLang="zh-CN" sz="1200" dirty="0">
                <a:latin typeface="+mj-ea"/>
                <a:ea typeface="+mj-ea"/>
                <a:cs typeface="+mj-ea"/>
                <a:sym typeface="+mn-ea"/>
              </a:rPr>
              <a:t>/</a:t>
            </a:r>
            <a:r>
              <a:rPr lang="zh-CN" altLang="en-US" sz="1200" dirty="0">
                <a:latin typeface="+mj-ea"/>
                <a:ea typeface="+mj-ea"/>
                <a:cs typeface="+mj-ea"/>
                <a:sym typeface="+mn-ea"/>
              </a:rPr>
              <a:t>零售收款（不开票客户）：</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现金、微信、支付宝、个人银行卡</a:t>
            </a:r>
            <a:endParaRPr lang="zh-CN" altLang="en-US" sz="1200" dirty="0">
              <a:latin typeface="+mj-ea"/>
              <a:ea typeface="+mj-ea"/>
              <a:cs typeface="+mj-ea"/>
              <a:sym typeface="+mn-ea"/>
            </a:endParaRPr>
          </a:p>
          <a:p>
            <a:pPr algn="l">
              <a:lnSpc>
                <a:spcPct val="130000"/>
              </a:lnSpc>
              <a:buClrTx/>
              <a:buSzTx/>
              <a:buNone/>
            </a:pPr>
            <a:r>
              <a:rPr lang="en-US" altLang="zh-CN" sz="1200" dirty="0">
                <a:ln w="22225">
                  <a:solidFill>
                    <a:schemeClr val="accent2"/>
                  </a:solidFill>
                  <a:prstDash val="solid"/>
                </a:ln>
                <a:solidFill>
                  <a:schemeClr val="accent2">
                    <a:lumMod val="40000"/>
                    <a:lumOff val="60000"/>
                  </a:schemeClr>
                </a:solidFill>
                <a:effectLst/>
                <a:latin typeface="+mj-ea"/>
                <a:ea typeface="+mj-ea"/>
                <a:cs typeface="+mj-ea"/>
                <a:sym typeface="+mn-ea"/>
              </a:rPr>
              <a:t>        </a:t>
            </a:r>
            <a:r>
              <a:rPr lang="en-US" altLang="zh-CN" sz="1200" dirty="0">
                <a:latin typeface="+mj-ea"/>
                <a:ea typeface="+mj-ea"/>
                <a:cs typeface="+mj-ea"/>
                <a:sym typeface="+mn-ea"/>
              </a:rPr>
              <a:t>  2. 对公/常规收款</a:t>
            </a:r>
            <a:r>
              <a:rPr lang="en-US" altLang="zh-CN" sz="1400" dirty="0">
                <a:solidFill>
                  <a:srgbClr val="0070C0"/>
                </a:solidFill>
                <a:latin typeface="+mj-ea"/>
                <a:ea typeface="+mj-ea"/>
                <a:cs typeface="+mj-ea"/>
                <a:sym typeface="+mn-ea"/>
              </a:rPr>
              <a:t>（常用收款）</a:t>
            </a:r>
            <a:r>
              <a:rPr lang="en-US" altLang="zh-CN" sz="1200" dirty="0">
                <a:latin typeface="+mj-ea"/>
                <a:ea typeface="+mj-ea"/>
                <a:cs typeface="+mj-ea"/>
                <a:sym typeface="+mn-ea"/>
              </a:rPr>
              <a:t>：</a:t>
            </a:r>
            <a:endParaRPr lang="en-US" altLang="zh-CN" sz="1200" dirty="0">
              <a:latin typeface="+mj-ea"/>
              <a:ea typeface="+mj-ea"/>
              <a:cs typeface="+mj-ea"/>
              <a:sym typeface="+mn-ea"/>
            </a:endParaRPr>
          </a:p>
          <a:p>
            <a:pPr algn="l">
              <a:lnSpc>
                <a:spcPct val="130000"/>
              </a:lnSpc>
              <a:buClrTx/>
              <a:buSzTx/>
              <a:buFontTx/>
              <a:buNone/>
            </a:pPr>
            <a:r>
              <a:rPr lang="en-US" altLang="zh-CN" sz="1200" dirty="0">
                <a:latin typeface="+mj-ea"/>
                <a:ea typeface="+mj-ea"/>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en-US" altLang="zh-CN" sz="1200" dirty="0">
                <a:latin typeface="+mj-ea"/>
                <a:ea typeface="+mj-ea"/>
                <a:cs typeface="+mj-ea"/>
                <a:sym typeface="+mn-ea"/>
              </a:rPr>
              <a:t>银行电汇、支票、承兑汇票</a:t>
            </a:r>
            <a:endParaRPr lang="en-US" altLang="zh-CN" sz="1200" dirty="0">
              <a:latin typeface="+mj-ea"/>
              <a:ea typeface="+mj-ea"/>
              <a:cs typeface="+mj-ea"/>
              <a:sym typeface="+mn-ea"/>
            </a:endParaRPr>
          </a:p>
          <a:p>
            <a:pPr algn="l">
              <a:lnSpc>
                <a:spcPct val="130000"/>
              </a:lnSpc>
              <a:buClrTx/>
              <a:buSzTx/>
              <a:buNone/>
            </a:pPr>
            <a:r>
              <a:rPr lang="en-US" altLang="zh-CN" sz="1200" dirty="0">
                <a:latin typeface="+mj-ea"/>
                <a:ea typeface="+mj-ea"/>
                <a:cs typeface="+mj-ea"/>
                <a:sym typeface="+mn-ea"/>
              </a:rPr>
              <a:t>          3. </a:t>
            </a:r>
            <a:r>
              <a:rPr lang="zh-CN" altLang="en-US" sz="1200" dirty="0">
                <a:latin typeface="+mj-ea"/>
                <a:ea typeface="+mj-ea"/>
                <a:cs typeface="+mj-ea"/>
                <a:sym typeface="+mn-ea"/>
              </a:rPr>
              <a:t>金融工具</a:t>
            </a:r>
            <a:r>
              <a:rPr lang="zh-CN" sz="1200" dirty="0">
                <a:latin typeface="+mj-ea"/>
                <a:ea typeface="+mj-ea"/>
                <a:cs typeface="+mj-ea"/>
                <a:sym typeface="+mn-ea"/>
              </a:rPr>
              <a:t>平台收款</a:t>
            </a:r>
            <a:r>
              <a:rPr lang="zh-CN" altLang="en-US" sz="1200" dirty="0">
                <a:latin typeface="+mj-ea"/>
                <a:ea typeface="+mj-ea"/>
                <a:cs typeface="+mj-ea"/>
                <a:sym typeface="+mn-ea"/>
              </a:rPr>
              <a:t>（特定客户）：</a:t>
            </a:r>
            <a:endParaRPr lang="zh-CN" altLang="en-US" sz="1200" dirty="0">
              <a:latin typeface="+mj-ea"/>
              <a:ea typeface="+mj-ea"/>
              <a:cs typeface="+mj-ea"/>
              <a:sym typeface="+mn-ea"/>
            </a:endParaRPr>
          </a:p>
          <a:p>
            <a:pPr algn="l">
              <a:lnSpc>
                <a:spcPct val="130000"/>
              </a:lnSpc>
              <a:buClrTx/>
              <a:buSzTx/>
              <a:buNone/>
            </a:pPr>
            <a:r>
              <a:rPr lang="zh-CN" altLang="en-US" sz="1200" dirty="0">
                <a:latin typeface="+mj-ea"/>
                <a:ea typeface="+mj-ea"/>
                <a:cs typeface="+mj-ea"/>
                <a:sym typeface="+mn-ea"/>
              </a:rPr>
              <a:t> </a:t>
            </a:r>
            <a:r>
              <a:rPr lang="en-US" altLang="zh-CN" sz="1200" dirty="0">
                <a:latin typeface="+mj-ea"/>
                <a:ea typeface="+mj-ea"/>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 </a:t>
            </a:r>
            <a:r>
              <a:rPr lang="en-US" altLang="zh-CN" sz="1200" dirty="0">
                <a:latin typeface="+mj-ea"/>
                <a:ea typeface="+mj-ea"/>
                <a:cs typeface="+mj-ea"/>
                <a:sym typeface="+mn-ea"/>
              </a:rPr>
              <a:t>迪链、建信融通等其他金融</a:t>
            </a:r>
            <a:r>
              <a:rPr lang="zh-CN" altLang="en-US" sz="1200" dirty="0">
                <a:latin typeface="+mj-ea"/>
                <a:ea typeface="+mj-ea"/>
                <a:cs typeface="+mj-ea"/>
                <a:sym typeface="+mn-ea"/>
              </a:rPr>
              <a:t>工具</a:t>
            </a:r>
            <a:endParaRPr lang="zh-CN" altLang="en-US" sz="1200" dirty="0">
              <a:latin typeface="+mj-ea"/>
              <a:ea typeface="+mj-ea"/>
              <a:cs typeface="+mj-ea"/>
              <a:sym typeface="+mn-ea"/>
            </a:endParaRPr>
          </a:p>
          <a:p>
            <a:pPr algn="l">
              <a:lnSpc>
                <a:spcPct val="130000"/>
              </a:lnSpc>
              <a:buClrTx/>
              <a:buSzTx/>
              <a:buNone/>
            </a:pPr>
            <a:endParaRPr lang="zh-CN" altLang="en-US" sz="1200" dirty="0">
              <a:latin typeface="+mj-ea"/>
              <a:ea typeface="+mj-ea"/>
              <a:cs typeface="+mj-ea"/>
              <a:sym typeface="+mn-ea"/>
            </a:endParaRPr>
          </a:p>
          <a:p>
            <a:pPr algn="l">
              <a:lnSpc>
                <a:spcPct val="130000"/>
              </a:lnSpc>
              <a:buClrTx/>
              <a:buSzTx/>
              <a:buNone/>
            </a:pPr>
            <a:r>
              <a:rPr lang="zh-CN" altLang="en-US" sz="1600" dirty="0">
                <a:latin typeface="+mj-ea"/>
                <a:ea typeface="+mj-ea"/>
                <a:cs typeface="+mj-ea"/>
                <a:sym typeface="+mn-ea"/>
              </a:rPr>
              <a:t>二、</a:t>
            </a:r>
            <a:r>
              <a:rPr lang="en-US" altLang="zh-CN" sz="1600" dirty="0">
                <a:latin typeface="+mj-ea"/>
                <a:ea typeface="+mj-ea"/>
                <a:cs typeface="+mj-ea"/>
                <a:sym typeface="+mn-ea"/>
              </a:rPr>
              <a:t> </a:t>
            </a:r>
            <a:r>
              <a:rPr lang="zh-CN" altLang="en-US" sz="1600" dirty="0">
                <a:latin typeface="+mj-ea"/>
                <a:ea typeface="+mj-ea"/>
                <a:cs typeface="+mj-ea"/>
                <a:sym typeface="+mn-ea"/>
              </a:rPr>
              <a:t>支票收付详解</a:t>
            </a:r>
            <a:r>
              <a:rPr lang="zh-CN" altLang="en-US" sz="1600" dirty="0">
                <a:latin typeface="+mj-ea"/>
                <a:ea typeface="+mj-ea"/>
                <a:cs typeface="+mj-ea"/>
                <a:sym typeface="+mn-ea"/>
              </a:rPr>
              <a:t>：</a:t>
            </a:r>
            <a:endParaRPr lang="zh-CN" altLang="en-US" sz="1600" dirty="0">
              <a:latin typeface="+mj-ea"/>
              <a:ea typeface="+mj-ea"/>
              <a:cs typeface="+mj-ea"/>
              <a:sym typeface="+mn-ea"/>
            </a:endParaRPr>
          </a:p>
          <a:p>
            <a:pPr algn="l">
              <a:lnSpc>
                <a:spcPct val="130000"/>
              </a:lnSpc>
            </a:pPr>
            <a:r>
              <a:rPr lang="en-US" altLang="zh-CN" sz="1600" dirty="0">
                <a:latin typeface="+mj-ea"/>
                <a:ea typeface="+mj-ea"/>
                <a:cs typeface="+mj-ea"/>
                <a:sym typeface="+mn-ea"/>
              </a:rPr>
              <a:t>      </a:t>
            </a:r>
            <a:r>
              <a:rPr lang="zh-CN" altLang="en-US" sz="1400" dirty="0">
                <a:gradFill>
                  <a:gsLst>
                    <a:gs pos="50000">
                      <a:schemeClr val="accent5"/>
                    </a:gs>
                    <a:gs pos="0">
                      <a:schemeClr val="accent5">
                        <a:lumMod val="25000"/>
                        <a:lumOff val="75000"/>
                      </a:schemeClr>
                    </a:gs>
                    <a:gs pos="100000">
                      <a:schemeClr val="accent5">
                        <a:lumMod val="85000"/>
                      </a:schemeClr>
                    </a:gs>
                  </a:gsLst>
                  <a:lin ang="5400000" scaled="1"/>
                </a:gradFill>
                <a:latin typeface="+mj-ea"/>
                <a:ea typeface="+mj-ea"/>
                <a:cs typeface="+mj-ea"/>
                <a:sym typeface="+mn-ea"/>
              </a:rPr>
              <a:t>目前支票在日常交易中使用较少，但仍是部分客户的结算方式。收到支票时，需注意区分类型：</a:t>
            </a:r>
            <a:endParaRPr lang="zh-CN" altLang="en-US" sz="1400" dirty="0">
              <a:highlight>
                <a:srgbClr val="C0C0C0"/>
              </a:highlight>
              <a:latin typeface="+mj-ea"/>
              <a:ea typeface="+mj-ea"/>
              <a:cs typeface="+mj-ea"/>
              <a:sym typeface="+mn-ea"/>
            </a:endParaRPr>
          </a:p>
          <a:p>
            <a:pPr algn="l">
              <a:lnSpc>
                <a:spcPct val="130000"/>
              </a:lnSpc>
            </a:pPr>
            <a:r>
              <a:rPr lang="en-US" altLang="zh-CN" sz="1400" dirty="0">
                <a:highlight>
                  <a:srgbClr val="C0C0C0"/>
                </a:highlight>
                <a:latin typeface="+mj-ea"/>
                <a:ea typeface="+mj-ea"/>
                <a:cs typeface="+mj-ea"/>
                <a:sym typeface="+mn-ea"/>
              </a:rPr>
              <a:t>        </a:t>
            </a:r>
            <a:endParaRPr lang="en-US" altLang="zh-CN" sz="1400" dirty="0">
              <a:highlight>
                <a:srgbClr val="C0C0C0"/>
              </a:highlight>
              <a:latin typeface="+mj-ea"/>
              <a:ea typeface="+mj-ea"/>
              <a:cs typeface="+mj-ea"/>
              <a:sym typeface="+mn-ea"/>
            </a:endParaRPr>
          </a:p>
          <a:p>
            <a:pPr algn="l">
              <a:lnSpc>
                <a:spcPct val="130000"/>
              </a:lnSpc>
            </a:pPr>
            <a:r>
              <a:rPr lang="en-US" altLang="zh-CN" sz="1400" dirty="0">
                <a:latin typeface="+mj-ea"/>
                <a:ea typeface="+mj-ea"/>
                <a:cs typeface="+mj-ea"/>
                <a:sym typeface="+mn-ea"/>
              </a:rPr>
              <a:t>      1. </a:t>
            </a:r>
            <a:r>
              <a:rPr lang="zh-CN" altLang="en-US" sz="1400" dirty="0">
                <a:latin typeface="+mj-ea"/>
                <a:ea typeface="+mj-ea"/>
                <a:cs typeface="+mj-ea"/>
                <a:sym typeface="+mn-ea"/>
              </a:rPr>
              <a:t>支票类型及区别</a:t>
            </a:r>
            <a:endParaRPr lang="zh-CN" altLang="en-US" sz="1400" dirty="0">
              <a:highlight>
                <a:srgbClr val="C0C0C0"/>
              </a:highlight>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 </a:t>
            </a:r>
            <a:r>
              <a:rPr lang="zh-CN" altLang="en-US" sz="1200" dirty="0">
                <a:latin typeface="+mj-ea"/>
                <a:ea typeface="+mj-ea"/>
                <a:cs typeface="+mj-ea"/>
                <a:sym typeface="+mn-ea"/>
              </a:rPr>
              <a:t>现金支票</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功能：</a:t>
            </a:r>
            <a:r>
              <a:rPr lang="en-US" altLang="zh-CN" sz="1200" dirty="0">
                <a:latin typeface="+mj-ea"/>
                <a:ea typeface="+mj-ea"/>
                <a:cs typeface="+mj-ea"/>
                <a:sym typeface="+mn-ea"/>
              </a:rPr>
              <a:t> </a:t>
            </a:r>
            <a:r>
              <a:rPr lang="zh-CN" altLang="en-US" sz="1200" dirty="0">
                <a:latin typeface="+mj-ea"/>
                <a:ea typeface="+mj-ea"/>
                <a:cs typeface="+mj-ea"/>
                <a:sym typeface="+mn-ea"/>
              </a:rPr>
              <a:t>只能用于支取现金，不得用于转账</a:t>
            </a:r>
            <a:r>
              <a:rPr lang="en-US" altLang="zh-CN" sz="1200" dirty="0">
                <a:latin typeface="+mj-ea"/>
                <a:ea typeface="+mj-ea"/>
                <a:cs typeface="+mj-ea"/>
                <a:sym typeface="+mn-ea"/>
              </a:rPr>
              <a:t> ; </a:t>
            </a:r>
            <a:r>
              <a:rPr lang="zh-CN" altLang="en-US" sz="1200" dirty="0">
                <a:latin typeface="+mj-ea"/>
                <a:ea typeface="+mj-ea"/>
                <a:cs typeface="+mj-ea"/>
                <a:sym typeface="+mn-ea"/>
              </a:rPr>
              <a:t>不能背书转让</a:t>
            </a:r>
            <a:r>
              <a:rPr lang="en-US" altLang="zh-CN" sz="1200" dirty="0">
                <a:latin typeface="+mj-ea"/>
                <a:ea typeface="+mj-ea"/>
                <a:cs typeface="+mj-ea"/>
                <a:sym typeface="+mn-ea"/>
              </a:rPr>
              <a:t>.</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适用场景：</a:t>
            </a:r>
            <a:r>
              <a:rPr lang="en-US" altLang="zh-CN" sz="1200" dirty="0">
                <a:latin typeface="+mj-ea"/>
                <a:ea typeface="+mj-ea"/>
                <a:cs typeface="+mj-ea"/>
                <a:sym typeface="+mn-ea"/>
              </a:rPr>
              <a:t> </a:t>
            </a:r>
            <a:r>
              <a:rPr lang="zh-CN" altLang="en-US" sz="1200" dirty="0">
                <a:latin typeface="+mj-ea"/>
                <a:ea typeface="+mj-ea"/>
                <a:cs typeface="+mj-ea"/>
                <a:sym typeface="+mn-ea"/>
              </a:rPr>
              <a:t>提取备用金、以前发放工资（通常由公司出纳去银行办理）。</a:t>
            </a:r>
            <a:endParaRPr lang="zh-CN" altLang="en-US" sz="1200" dirty="0">
              <a:latin typeface="+mj-ea"/>
              <a:ea typeface="+mj-ea"/>
              <a:cs typeface="+mj-ea"/>
              <a:sym typeface="+mn-ea"/>
            </a:endParaRPr>
          </a:p>
          <a:p>
            <a:pPr algn="l">
              <a:lnSpc>
                <a:spcPct val="130000"/>
              </a:lnSpc>
            </a:pPr>
            <a:endParaRPr lang="en-US" altLang="zh-CN"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en-US" altLang="zh-CN"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 </a:t>
            </a:r>
            <a:r>
              <a:rPr lang="zh-CN" altLang="en-US" sz="1200" dirty="0">
                <a:latin typeface="+mj-ea"/>
                <a:ea typeface="+mj-ea"/>
                <a:cs typeface="+mj-ea"/>
                <a:sym typeface="+mn-ea"/>
              </a:rPr>
              <a:t>转账支票</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功能：</a:t>
            </a:r>
            <a:r>
              <a:rPr lang="en-US" altLang="zh-CN" sz="1200" dirty="0">
                <a:latin typeface="+mj-ea"/>
                <a:ea typeface="+mj-ea"/>
                <a:cs typeface="+mj-ea"/>
                <a:sym typeface="+mn-ea"/>
              </a:rPr>
              <a:t> </a:t>
            </a:r>
            <a:r>
              <a:rPr lang="zh-CN" altLang="en-US" sz="1200" dirty="0">
                <a:latin typeface="+mj-ea"/>
                <a:ea typeface="+mj-ea"/>
                <a:cs typeface="+mj-ea"/>
                <a:sym typeface="+mn-ea"/>
              </a:rPr>
              <a:t>只能用于转账结算，不得支取现金</a:t>
            </a:r>
            <a:r>
              <a:rPr lang="en-US" altLang="zh-CN" sz="1200" dirty="0">
                <a:latin typeface="+mj-ea"/>
                <a:ea typeface="+mj-ea"/>
                <a:cs typeface="+mj-ea"/>
                <a:sym typeface="+mn-ea"/>
              </a:rPr>
              <a:t>,</a:t>
            </a:r>
            <a:r>
              <a:rPr lang="en-US" altLang="zh-CN" sz="1400" dirty="0">
                <a:latin typeface="+mj-ea"/>
                <a:ea typeface="+mj-ea"/>
                <a:cs typeface="+mj-ea"/>
                <a:sym typeface="+mn-ea"/>
              </a:rPr>
              <a:t> </a:t>
            </a:r>
            <a:r>
              <a:rPr lang="en-US" altLang="zh-CN" sz="1200" dirty="0">
                <a:latin typeface="+mj-ea"/>
                <a:ea typeface="+mj-ea"/>
                <a:cs typeface="+mj-ea"/>
                <a:sym typeface="+mn-ea"/>
              </a:rPr>
              <a:t> </a:t>
            </a:r>
            <a:r>
              <a:rPr lang="zh-CN" altLang="en-US" sz="1200" dirty="0">
                <a:latin typeface="+mj-ea"/>
                <a:ea typeface="+mj-ea"/>
                <a:cs typeface="+mj-ea"/>
                <a:sym typeface="+mn-ea"/>
              </a:rPr>
              <a:t>可以背书转让给其他债权人。</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适用场景：</a:t>
            </a:r>
            <a:r>
              <a:rPr lang="en-US" altLang="zh-CN" sz="1200" dirty="0">
                <a:latin typeface="+mj-ea"/>
                <a:ea typeface="+mj-ea"/>
                <a:cs typeface="+mj-ea"/>
                <a:sym typeface="+mn-ea"/>
              </a:rPr>
              <a:t> </a:t>
            </a:r>
            <a:r>
              <a:rPr lang="zh-CN" altLang="en-US" sz="1400" dirty="0">
                <a:solidFill>
                  <a:srgbClr val="0070C0"/>
                </a:solidFill>
                <a:highlight>
                  <a:srgbClr val="C0C0C0"/>
                </a:highlight>
                <a:latin typeface="+mj-ea"/>
                <a:ea typeface="+mj-ea"/>
                <a:cs typeface="+mj-ea"/>
                <a:sym typeface="+mn-ea"/>
              </a:rPr>
              <a:t>客户支付货款</a:t>
            </a:r>
            <a:r>
              <a:rPr lang="zh-CN" altLang="en-US" sz="1200" dirty="0">
                <a:latin typeface="+mj-ea"/>
                <a:ea typeface="+mj-ea"/>
                <a:cs typeface="+mj-ea"/>
                <a:sym typeface="+mn-ea"/>
              </a:rPr>
              <a:t>、劳务费（目前主要使用的支票类型）。</a:t>
            </a:r>
            <a:endParaRPr lang="zh-CN" altLang="en-US" sz="1200" dirty="0">
              <a:latin typeface="+mj-ea"/>
              <a:ea typeface="+mj-ea"/>
              <a:cs typeface="+mj-ea"/>
              <a:sym typeface="+mn-ea"/>
            </a:endParaRPr>
          </a:p>
        </p:txBody>
      </p:sp>
      <p:sp>
        <p:nvSpPr>
          <p:cNvPr id="3" name="文本框 2"/>
          <p:cNvSpPr txBox="1"/>
          <p:nvPr/>
        </p:nvSpPr>
        <p:spPr>
          <a:xfrm>
            <a:off x="3048000" y="3291205"/>
            <a:ext cx="6096000" cy="275590"/>
          </a:xfrm>
          <a:prstGeom prst="rect">
            <a:avLst/>
          </a:prstGeom>
          <a:noFill/>
        </p:spPr>
        <p:txBody>
          <a:bodyPr wrap="square" rtlCol="0" anchor="t">
            <a:spAutoFit/>
          </a:bodyPr>
          <a:p>
            <a:r>
              <a:rPr lang="en-US" altLang="zh-CN" sz="1200" dirty="0">
                <a:latin typeface="+mj-ea"/>
                <a:ea typeface="+mj-ea"/>
                <a:cs typeface="+mj-ea"/>
                <a:sym typeface="+mn-ea"/>
              </a:rPr>
              <a:t>. </a:t>
            </a:r>
            <a:endParaRPr lang="en-US" altLang="zh-CN" sz="1200" dirty="0">
              <a:latin typeface="+mj-ea"/>
              <a:ea typeface="+mj-ea"/>
              <a:cs typeface="+mj-ea"/>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nvCxnSpPr>
        <p:spPr>
          <a:xfrm>
            <a:off x="0" y="594360"/>
            <a:ext cx="11343640" cy="1714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nvPicPr>
        <p:blipFill>
          <a:blip r:embed="rId2"/>
          <a:stretch>
            <a:fillRect/>
          </a:stretch>
        </p:blipFill>
        <p:spPr>
          <a:xfrm>
            <a:off x="10398760" y="8890"/>
            <a:ext cx="1029335" cy="585470"/>
          </a:xfrm>
          <a:prstGeom prst="rect">
            <a:avLst/>
          </a:prstGeom>
          <a:noFill/>
          <a:ln w="9525">
            <a:noFill/>
          </a:ln>
        </p:spPr>
      </p:pic>
      <p:sp>
        <p:nvSpPr>
          <p:cNvPr id="4" name="矩形 3"/>
          <p:cNvSpPr/>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custDataLst>
              <p:tags r:id="rId3"/>
            </p:custDataLst>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895350" y="743585"/>
            <a:ext cx="10803890" cy="5890260"/>
          </a:xfrm>
          <a:prstGeom prst="rect">
            <a:avLst/>
          </a:prstGeom>
          <a:noFill/>
        </p:spPr>
        <p:txBody>
          <a:bodyPr wrap="square" rtlCol="0" anchor="t">
            <a:noAutofit/>
          </a:bodyPr>
          <a:lstStyle/>
          <a:p>
            <a:pPr algn="l">
              <a:lnSpc>
                <a:spcPct val="130000"/>
              </a:lnSpc>
            </a:pPr>
            <a:r>
              <a:rPr lang="zh-CN" altLang="en-US" sz="1600" dirty="0">
                <a:latin typeface="+mj-ea"/>
                <a:ea typeface="+mj-ea"/>
                <a:cs typeface="+mj-ea"/>
                <a:sym typeface="+mn-ea"/>
              </a:rPr>
              <a:t> </a:t>
            </a:r>
            <a:r>
              <a:rPr lang="en-US" altLang="zh-CN" sz="1600" dirty="0">
                <a:latin typeface="+mj-ea"/>
                <a:ea typeface="+mj-ea"/>
                <a:cs typeface="+mj-ea"/>
                <a:sym typeface="+mn-ea"/>
              </a:rPr>
              <a:t>     2. </a:t>
            </a:r>
            <a:r>
              <a:rPr lang="zh-CN" altLang="en-US" sz="1600" dirty="0">
                <a:latin typeface="+mj-ea"/>
                <a:ea typeface="+mj-ea"/>
                <a:cs typeface="+mj-ea"/>
                <a:sym typeface="+mn-ea"/>
              </a:rPr>
              <a:t>支票收取核心注意事项：</a:t>
            </a:r>
            <a:r>
              <a:rPr lang="en-US" altLang="zh-CN" sz="1600" dirty="0">
                <a:latin typeface="+mj-ea"/>
                <a:ea typeface="+mj-ea"/>
                <a:cs typeface="+mj-ea"/>
                <a:sym typeface="+mn-ea"/>
              </a:rPr>
              <a:t>                                                                                                                        </a:t>
            </a:r>
            <a:endParaRPr lang="zh-CN" altLang="en-US" sz="1600" dirty="0">
              <a:latin typeface="+mj-ea"/>
              <a:ea typeface="+mj-ea"/>
              <a:cs typeface="+mj-ea"/>
              <a:sym typeface="+mn-ea"/>
            </a:endParaRPr>
          </a:p>
          <a:p>
            <a:pPr algn="l">
              <a:lnSpc>
                <a:spcPct val="130000"/>
              </a:lnSpc>
            </a:pPr>
            <a:r>
              <a:rPr lang="en-US" altLang="zh-CN" sz="1600" dirty="0">
                <a:latin typeface="+mj-ea"/>
                <a:ea typeface="+mj-ea"/>
                <a:cs typeface="+mj-ea"/>
                <a:sym typeface="+mn-ea"/>
              </a:rPr>
              <a:t>        </a:t>
            </a:r>
            <a:r>
              <a:rPr lang="en-US" altLang="zh-CN" sz="1600" dirty="0">
                <a:latin typeface="+mj-ea"/>
                <a:ea typeface="+mj-ea"/>
                <a:cs typeface="+mj-ea"/>
                <a:sym typeface="+mn-ea"/>
              </a:rPr>
              <a:t> </a:t>
            </a:r>
            <a:r>
              <a:rPr lang="zh-CN" altLang="en-US" sz="1200" dirty="0">
                <a:latin typeface="+mj-ea"/>
                <a:ea typeface="+mj-ea"/>
                <a:cs typeface="+mj-ea"/>
                <a:sym typeface="+mn-ea"/>
              </a:rPr>
              <a:t>1）.支票的提示付款期限自出票日起10天（过期银行将拒绝付款，需联系客户重新开具）；</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2）.</a:t>
            </a:r>
            <a:r>
              <a:rPr lang="zh-CN" altLang="en-US" sz="1200" dirty="0">
                <a:latin typeface="+mj-ea"/>
                <a:ea typeface="+mj-ea"/>
                <a:cs typeface="+mj-ea"/>
                <a:sym typeface="+mn-ea"/>
              </a:rPr>
              <a:t>票面检查要点：</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签章检查：</a:t>
            </a:r>
            <a:r>
              <a:rPr lang="en-US" altLang="en-US" sz="1200" dirty="0">
                <a:latin typeface="+mj-ea"/>
                <a:ea typeface="+mj-ea"/>
                <a:cs typeface="+mj-ea"/>
                <a:sym typeface="+mn-ea"/>
              </a:rPr>
              <a:t> </a:t>
            </a:r>
            <a:r>
              <a:rPr lang="zh-CN" altLang="en-US" sz="1200" dirty="0">
                <a:latin typeface="+mj-ea"/>
                <a:ea typeface="+mj-ea"/>
                <a:cs typeface="+mj-ea"/>
                <a:sym typeface="+mn-ea"/>
              </a:rPr>
              <a:t>签章（财务章</a:t>
            </a:r>
            <a:r>
              <a:rPr lang="en-US" altLang="zh-CN" sz="1200" dirty="0">
                <a:latin typeface="+mj-ea"/>
                <a:ea typeface="+mj-ea"/>
                <a:cs typeface="+mj-ea"/>
                <a:sym typeface="+mn-ea"/>
              </a:rPr>
              <a:t>+</a:t>
            </a:r>
            <a:r>
              <a:rPr lang="zh-CN" altLang="en-US" sz="1200" dirty="0">
                <a:latin typeface="+mj-ea"/>
                <a:ea typeface="+mj-ea"/>
                <a:cs typeface="+mj-ea"/>
                <a:sym typeface="+mn-ea"/>
              </a:rPr>
              <a:t>法人章）是否清晰、完整、无重叠；</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字迹检查：</a:t>
            </a:r>
            <a:r>
              <a:rPr lang="en-US" altLang="en-US" sz="1200" dirty="0">
                <a:latin typeface="+mj-ea"/>
                <a:ea typeface="+mj-ea"/>
                <a:cs typeface="+mj-ea"/>
                <a:sym typeface="+mn-ea"/>
              </a:rPr>
              <a:t> </a:t>
            </a:r>
            <a:r>
              <a:rPr lang="zh-CN" altLang="en-US" sz="1200" dirty="0">
                <a:latin typeface="+mj-ea"/>
                <a:ea typeface="+mj-ea"/>
                <a:cs typeface="+mj-ea"/>
                <a:sym typeface="+mn-ea"/>
              </a:rPr>
              <a:t>所有填写内容字迹清晰，无涂改痕迹</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日期检查：</a:t>
            </a:r>
            <a:r>
              <a:rPr lang="en-US" altLang="en-US" sz="1200" dirty="0">
                <a:latin typeface="+mj-ea"/>
                <a:ea typeface="+mj-ea"/>
                <a:cs typeface="+mj-ea"/>
                <a:sym typeface="+mn-ea"/>
              </a:rPr>
              <a:t> </a:t>
            </a:r>
            <a:r>
              <a:rPr lang="zh-CN" altLang="en-US" sz="1200" dirty="0">
                <a:latin typeface="+mj-ea"/>
                <a:ea typeface="+mj-ea"/>
                <a:cs typeface="+mj-ea"/>
                <a:sym typeface="+mn-ea"/>
              </a:rPr>
              <a:t>出票日期填写是否符合规范</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金额核对：</a:t>
            </a:r>
            <a:r>
              <a:rPr lang="en-US" altLang="en-US" sz="1200" dirty="0">
                <a:latin typeface="+mj-ea"/>
                <a:ea typeface="+mj-ea"/>
                <a:cs typeface="+mj-ea"/>
                <a:sym typeface="+mn-ea"/>
              </a:rPr>
              <a:t> </a:t>
            </a:r>
            <a:r>
              <a:rPr lang="zh-CN" altLang="en-US" sz="1200" dirty="0">
                <a:latin typeface="+mj-ea"/>
                <a:ea typeface="+mj-ea"/>
                <a:cs typeface="+mj-ea"/>
                <a:sym typeface="+mn-ea"/>
              </a:rPr>
              <a:t>大、小写金额必须一致（不一致时支票无效）</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物理状态：</a:t>
            </a:r>
            <a:r>
              <a:rPr lang="en-US" altLang="en-US" sz="1200" dirty="0">
                <a:latin typeface="+mj-ea"/>
                <a:ea typeface="+mj-ea"/>
                <a:cs typeface="+mj-ea"/>
                <a:sym typeface="+mn-ea"/>
              </a:rPr>
              <a:t> </a:t>
            </a:r>
            <a:r>
              <a:rPr lang="zh-CN" altLang="en-US" sz="1200" dirty="0">
                <a:latin typeface="+mj-ea"/>
                <a:ea typeface="+mj-ea"/>
                <a:cs typeface="+mj-ea"/>
                <a:sym typeface="+mn-ea"/>
              </a:rPr>
              <a:t>支票不允许有折痕（银行识别系统可能拒读）</a:t>
            </a:r>
            <a:endParaRPr lang="zh-CN" altLang="en-US" sz="1200" dirty="0">
              <a:latin typeface="+mj-ea"/>
              <a:ea typeface="+mj-ea"/>
              <a:cs typeface="+mj-ea"/>
              <a:sym typeface="+mn-ea"/>
            </a:endParaRPr>
          </a:p>
          <a:p>
            <a:pPr algn="l">
              <a:lnSpc>
                <a:spcPct val="130000"/>
              </a:lnSpc>
            </a:pPr>
            <a:r>
              <a:rPr lang="zh-CN" altLang="en-US" sz="1200" dirty="0">
                <a:latin typeface="+mj-ea"/>
                <a:ea typeface="+mj-ea"/>
                <a:cs typeface="+mj-ea"/>
                <a:sym typeface="+mn-ea"/>
              </a:rPr>
              <a:t> </a:t>
            </a:r>
            <a:r>
              <a:rPr lang="en-US" altLang="zh-CN" sz="1200" dirty="0">
                <a:latin typeface="+mj-ea"/>
                <a:ea typeface="+mj-ea"/>
                <a:cs typeface="+mj-ea"/>
                <a:sym typeface="+mn-ea"/>
              </a:rPr>
              <a:t>          3.</a:t>
            </a:r>
            <a:r>
              <a:rPr lang="zh-CN" altLang="en-US" sz="1200" dirty="0">
                <a:latin typeface="+mj-ea"/>
                <a:ea typeface="+mj-ea"/>
                <a:cs typeface="+mj-ea"/>
                <a:sym typeface="+mn-ea"/>
              </a:rPr>
              <a:t>）特别提醒：</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atin typeface="+mj-ea"/>
                <a:ea typeface="+mj-ea"/>
                <a:cs typeface="+mj-ea"/>
                <a:sym typeface="+mn-ea"/>
              </a:rPr>
              <a:t>注意润锋的</a:t>
            </a:r>
            <a:r>
              <a:rPr lang="en-US" altLang="zh-CN" sz="1200" dirty="0">
                <a:latin typeface="+mj-ea"/>
                <a:ea typeface="+mj-ea"/>
                <a:cs typeface="+mj-ea"/>
                <a:sym typeface="+mn-ea"/>
              </a:rPr>
              <a:t>“</a:t>
            </a:r>
            <a:r>
              <a:rPr lang="zh-CN" altLang="en-US" sz="1200" dirty="0">
                <a:latin typeface="+mj-ea"/>
                <a:ea typeface="+mj-ea"/>
                <a:cs typeface="+mj-ea"/>
                <a:sym typeface="+mn-ea"/>
              </a:rPr>
              <a:t>锋</a:t>
            </a:r>
            <a:r>
              <a:rPr lang="en-US" altLang="zh-CN" sz="1200" dirty="0">
                <a:latin typeface="+mj-ea"/>
                <a:ea typeface="+mj-ea"/>
                <a:cs typeface="+mj-ea"/>
                <a:sym typeface="+mn-ea"/>
              </a:rPr>
              <a:t>”</a:t>
            </a:r>
            <a:r>
              <a:rPr lang="zh-CN" altLang="en-US" sz="1200" dirty="0">
                <a:latin typeface="+mj-ea"/>
                <a:ea typeface="+mj-ea"/>
                <a:cs typeface="+mj-ea"/>
                <a:sym typeface="+mn-ea"/>
              </a:rPr>
              <a:t>字，客户容易写错。</a:t>
            </a:r>
            <a:r>
              <a:rPr lang="en-US" altLang="zh-CN" sz="1200" dirty="0">
                <a:latin typeface="+mj-ea"/>
                <a:ea typeface="+mj-ea"/>
                <a:cs typeface="+mj-ea"/>
                <a:sym typeface="+mn-ea"/>
              </a:rPr>
              <a:t>                                                                                                                  </a:t>
            </a:r>
            <a:endParaRPr lang="zh-CN" altLang="en-US" sz="1200" dirty="0">
              <a:latin typeface="+mj-ea"/>
              <a:ea typeface="+mj-ea"/>
              <a:cs typeface="+mj-ea"/>
              <a:sym typeface="+mn-ea"/>
            </a:endParaRPr>
          </a:p>
          <a:p>
            <a:pPr algn="l">
              <a:lnSpc>
                <a:spcPct val="130000"/>
              </a:lnSpc>
            </a:pPr>
            <a:endParaRPr lang="zh-CN" altLang="en-US" sz="1200" dirty="0">
              <a:latin typeface="+mj-ea"/>
              <a:ea typeface="+mj-ea"/>
              <a:cs typeface="+mj-ea"/>
              <a:sym typeface="+mn-ea"/>
            </a:endParaRPr>
          </a:p>
          <a:p>
            <a:pPr algn="l">
              <a:lnSpc>
                <a:spcPct val="130000"/>
              </a:lnSpc>
            </a:pPr>
            <a:endParaRPr lang="zh-CN" altLang="en-US" sz="1200" dirty="0">
              <a:latin typeface="+mj-ea"/>
              <a:ea typeface="+mj-ea"/>
              <a:cs typeface="+mj-ea"/>
              <a:sym typeface="+mn-ea"/>
            </a:endParaRPr>
          </a:p>
          <a:p>
            <a:pPr algn="l">
              <a:lnSpc>
                <a:spcPct val="130000"/>
              </a:lnSpc>
            </a:pPr>
            <a:endParaRPr lang="zh-CN" altLang="en-US" sz="1200" dirty="0">
              <a:latin typeface="+mj-ea"/>
              <a:ea typeface="+mj-ea"/>
              <a:cs typeface="+mj-ea"/>
              <a:sym typeface="+mn-ea"/>
            </a:endParaRPr>
          </a:p>
          <a:p>
            <a:pPr algn="l">
              <a:lnSpc>
                <a:spcPct val="130000"/>
              </a:lnSpc>
            </a:pPr>
            <a:endParaRPr lang="zh-CN" altLang="en-US" sz="1200" dirty="0">
              <a:latin typeface="+mj-ea"/>
              <a:ea typeface="+mj-ea"/>
              <a:cs typeface="+mj-ea"/>
              <a:sym typeface="+mn-ea"/>
            </a:endParaRPr>
          </a:p>
        </p:txBody>
      </p:sp>
      <p:pic>
        <p:nvPicPr>
          <p:cNvPr id="3" name="图片 2"/>
          <p:cNvPicPr/>
          <p:nvPr/>
        </p:nvPicPr>
        <p:blipFill>
          <a:blip r:embed="rId4"/>
          <a:stretch>
            <a:fillRect/>
          </a:stretch>
        </p:blipFill>
        <p:spPr>
          <a:xfrm>
            <a:off x="4330383" y="3065145"/>
            <a:ext cx="6581775" cy="32194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custDataLst>
              <p:tags r:id="rId1"/>
            </p:custDataLst>
          </p:nvPr>
        </p:nvCxnSpPr>
        <p:spPr>
          <a:xfrm flipV="1">
            <a:off x="-67310" y="496570"/>
            <a:ext cx="11141075" cy="2095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2"/>
            </p:custDataLst>
          </p:nvPr>
        </p:nvPicPr>
        <p:blipFill>
          <a:blip r:embed="rId3"/>
          <a:stretch>
            <a:fillRect/>
          </a:stretch>
        </p:blipFill>
        <p:spPr>
          <a:xfrm>
            <a:off x="9901555" y="0"/>
            <a:ext cx="1115060" cy="487680"/>
          </a:xfrm>
          <a:prstGeom prst="rect">
            <a:avLst/>
          </a:prstGeom>
          <a:noFill/>
          <a:ln w="9525">
            <a:noFill/>
          </a:ln>
        </p:spPr>
      </p:pic>
      <p:sp>
        <p:nvSpPr>
          <p:cNvPr id="4" name="矩形 3"/>
          <p:cNvSpPr/>
          <p:nvPr/>
        </p:nvSpPr>
        <p:spPr>
          <a:xfrm>
            <a:off x="164" y="9154"/>
            <a:ext cx="585324" cy="480373"/>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712470" y="801370"/>
            <a:ext cx="10975340" cy="5890260"/>
          </a:xfrm>
          <a:prstGeom prst="rect">
            <a:avLst/>
          </a:prstGeom>
          <a:noFill/>
        </p:spPr>
        <p:txBody>
          <a:bodyPr wrap="square" rtlCol="0" anchor="t">
            <a:noAutofit/>
          </a:bodyPr>
          <a:lstStyle/>
          <a:p>
            <a:pPr algn="l">
              <a:lnSpc>
                <a:spcPct val="130000"/>
              </a:lnSpc>
            </a:pPr>
            <a:r>
              <a:rPr lang="zh-CN" altLang="en-US" sz="1600" dirty="0">
                <a:latin typeface="+mj-ea"/>
                <a:ea typeface="+mj-ea"/>
                <a:cs typeface="+mj-ea"/>
                <a:sym typeface="+mn-ea"/>
              </a:rPr>
              <a:t>三、</a:t>
            </a:r>
            <a:r>
              <a:rPr lang="en-US" altLang="zh-CN" sz="1600" dirty="0">
                <a:latin typeface="+mj-ea"/>
                <a:ea typeface="+mj-ea"/>
                <a:cs typeface="+mj-ea"/>
                <a:sym typeface="+mn-ea"/>
              </a:rPr>
              <a:t> </a:t>
            </a:r>
            <a:r>
              <a:rPr lang="zh-CN" altLang="en-US" sz="1600" dirty="0">
                <a:latin typeface="+mj-ea"/>
                <a:ea typeface="+mj-ea"/>
                <a:cs typeface="+mj-ea"/>
                <a:sym typeface="+mn-ea"/>
              </a:rPr>
              <a:t>银行电汇账户信息（对公</a:t>
            </a:r>
            <a:r>
              <a:rPr lang="zh-CN" altLang="en-US" sz="1400" dirty="0">
                <a:latin typeface="+mj-ea"/>
                <a:ea typeface="+mj-ea"/>
                <a:cs typeface="+mj-ea"/>
                <a:sym typeface="+mn-ea"/>
              </a:rPr>
              <a:t>转账</a:t>
            </a:r>
            <a:r>
              <a:rPr lang="zh-CN" altLang="en-US" sz="1600" dirty="0">
                <a:latin typeface="+mj-ea"/>
                <a:ea typeface="+mj-ea"/>
                <a:cs typeface="+mj-ea"/>
                <a:sym typeface="+mn-ea"/>
              </a:rPr>
              <a:t>）</a:t>
            </a:r>
            <a:r>
              <a:rPr lang="zh-CN" altLang="en-US" sz="1600" dirty="0">
                <a:latin typeface="+mj-ea"/>
                <a:ea typeface="+mj-ea"/>
                <a:cs typeface="+mj-ea"/>
                <a:sym typeface="+mn-ea"/>
              </a:rPr>
              <a:t>：</a:t>
            </a:r>
            <a:endParaRPr lang="zh-CN" altLang="en-US" sz="1600" dirty="0">
              <a:latin typeface="+mj-ea"/>
              <a:ea typeface="+mj-ea"/>
              <a:cs typeface="+mj-ea"/>
              <a:sym typeface="+mn-ea"/>
            </a:endParaRPr>
          </a:p>
          <a:p>
            <a:pPr algn="l">
              <a:lnSpc>
                <a:spcPct val="130000"/>
              </a:lnSpc>
            </a:pPr>
            <a:endParaRPr lang="zh-CN" altLang="en-US" sz="1600" dirty="0">
              <a:latin typeface="+mj-ea"/>
              <a:ea typeface="+mj-ea"/>
              <a:cs typeface="+mj-ea"/>
              <a:sym typeface="+mn-ea"/>
            </a:endParaRPr>
          </a:p>
          <a:p>
            <a:pPr algn="l">
              <a:lnSpc>
                <a:spcPct val="130000"/>
              </a:lnSpc>
            </a:pPr>
            <a:r>
              <a:rPr lang="en-US" altLang="zh-CN" sz="1600" dirty="0">
                <a:latin typeface="+mj-ea"/>
                <a:ea typeface="+mj-ea"/>
                <a:cs typeface="+mj-ea"/>
                <a:sym typeface="+mn-ea"/>
              </a:rPr>
              <a:t>        </a:t>
            </a:r>
            <a:r>
              <a:rPr lang="en-US" altLang="zh-CN" sz="1400" dirty="0">
                <a:latin typeface="+mj-ea"/>
                <a:ea typeface="+mj-ea"/>
                <a:cs typeface="+mj-ea"/>
                <a:sym typeface="+mn-ea"/>
              </a:rPr>
              <a:t>1. </a:t>
            </a:r>
            <a:r>
              <a:rPr lang="zh-CN" altLang="en-US" sz="1400" dirty="0">
                <a:latin typeface="+mj-ea"/>
                <a:ea typeface="+mj-ea"/>
                <a:cs typeface="+mj-ea"/>
                <a:sym typeface="+mn-ea"/>
              </a:rPr>
              <a:t>基本户：账户名称：大连润锋科技有限公司</a:t>
            </a:r>
            <a:endParaRPr lang="zh-CN" altLang="en-US" sz="1400" dirty="0">
              <a:latin typeface="+mj-ea"/>
              <a:ea typeface="+mj-ea"/>
              <a:cs typeface="+mj-ea"/>
              <a:sym typeface="+mn-ea"/>
            </a:endParaRPr>
          </a:p>
          <a:p>
            <a:pPr algn="l">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银行：大连银行金融商务区支行</a:t>
            </a:r>
            <a:endParaRPr lang="zh-CN" altLang="en-US" sz="1400" dirty="0">
              <a:latin typeface="+mj-ea"/>
              <a:ea typeface="+mj-ea"/>
              <a:cs typeface="+mj-ea"/>
              <a:sym typeface="+mn-ea"/>
            </a:endParaRPr>
          </a:p>
          <a:p>
            <a:pPr algn="l">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a:t>
            </a:r>
            <a:r>
              <a:rPr lang="zh-CN" altLang="en-US" sz="1400" dirty="0">
                <a:latin typeface="+mj-ea"/>
                <a:ea typeface="+mj-ea"/>
                <a:cs typeface="+mj-ea"/>
                <a:sym typeface="+mn-ea"/>
              </a:rPr>
              <a:t>帐号：800901205009193</a:t>
            </a:r>
            <a:endParaRPr lang="zh-CN" altLang="en-US" sz="1400" dirty="0">
              <a:latin typeface="+mj-ea"/>
              <a:ea typeface="+mj-ea"/>
              <a:cs typeface="+mj-ea"/>
              <a:sym typeface="+mn-ea"/>
            </a:endParaRPr>
          </a:p>
          <a:p>
            <a:pPr algn="l">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a:t>
            </a:r>
            <a:r>
              <a:rPr lang="zh-CN" altLang="en-US" sz="1400" dirty="0">
                <a:latin typeface="+mj-ea"/>
                <a:ea typeface="+mj-ea"/>
                <a:cs typeface="+mj-ea"/>
                <a:sym typeface="+mn-ea"/>
              </a:rPr>
              <a:t>行号：</a:t>
            </a:r>
            <a:r>
              <a:rPr lang="en-US" altLang="zh-CN" sz="1400" dirty="0">
                <a:latin typeface="+mj-ea"/>
                <a:ea typeface="+mj-ea"/>
                <a:cs typeface="+mj-ea"/>
                <a:sym typeface="+mn-ea"/>
              </a:rPr>
              <a:t>313222080094</a:t>
            </a:r>
            <a:r>
              <a:rPr lang="zh-CN" altLang="en-US" sz="1400" dirty="0">
                <a:latin typeface="+mj-ea"/>
                <a:ea typeface="+mj-ea"/>
                <a:cs typeface="+mj-ea"/>
                <a:sym typeface="+mn-ea"/>
              </a:rPr>
              <a:t> </a:t>
            </a:r>
            <a:endParaRPr lang="zh-CN" altLang="en-US" sz="1400" dirty="0">
              <a:latin typeface="+mj-ea"/>
              <a:ea typeface="+mj-ea"/>
              <a:cs typeface="+mj-ea"/>
              <a:sym typeface="+mn-ea"/>
            </a:endParaRPr>
          </a:p>
          <a:p>
            <a:pPr algn="l">
              <a:lnSpc>
                <a:spcPct val="130000"/>
              </a:lnSpc>
            </a:pPr>
            <a:endParaRPr lang="zh-CN" altLang="en-US" sz="1400" dirty="0">
              <a:latin typeface="+mj-ea"/>
              <a:ea typeface="+mj-ea"/>
              <a:cs typeface="+mj-ea"/>
              <a:sym typeface="+mn-ea"/>
            </a:endParaRPr>
          </a:p>
          <a:p>
            <a:pPr algn="l">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2. </a:t>
            </a:r>
            <a:r>
              <a:rPr lang="zh-CN" altLang="en-US" sz="1400" dirty="0">
                <a:latin typeface="+mj-ea"/>
                <a:ea typeface="+mj-ea"/>
                <a:cs typeface="+mj-ea"/>
                <a:sym typeface="+mn-ea"/>
              </a:rPr>
              <a:t>普通户：账户名称：大连润锋科技有限公司</a:t>
            </a:r>
            <a:endParaRPr lang="zh-CN" altLang="en-US" sz="1400" dirty="0">
              <a:latin typeface="+mj-ea"/>
              <a:ea typeface="+mj-ea"/>
              <a:cs typeface="+mj-ea"/>
              <a:sym typeface="+mn-ea"/>
            </a:endParaRPr>
          </a:p>
          <a:p>
            <a:pPr algn="l">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银行：中国建设银行大连金州支行</a:t>
            </a:r>
            <a:endParaRPr lang="zh-CN" altLang="en-US" sz="1400" dirty="0">
              <a:latin typeface="+mj-ea"/>
              <a:ea typeface="+mj-ea"/>
              <a:cs typeface="+mj-ea"/>
              <a:sym typeface="+mn-ea"/>
            </a:endParaRPr>
          </a:p>
          <a:p>
            <a:pPr algn="l">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账号：21250161006300001803</a:t>
            </a:r>
            <a:endParaRPr lang="zh-CN" altLang="en-US" sz="1400" dirty="0">
              <a:latin typeface="+mj-ea"/>
              <a:ea typeface="+mj-ea"/>
              <a:cs typeface="+mj-ea"/>
              <a:sym typeface="+mn-ea"/>
            </a:endParaRPr>
          </a:p>
          <a:p>
            <a:pPr algn="l">
              <a:lnSpc>
                <a:spcPct val="130000"/>
              </a:lnSpc>
            </a:pPr>
            <a:r>
              <a:rPr lang="en-US" altLang="zh-CN" sz="1400" dirty="0">
                <a:latin typeface="+mj-ea"/>
                <a:ea typeface="+mj-ea"/>
                <a:cs typeface="+mj-ea"/>
                <a:sym typeface="+mn-ea"/>
              </a:rPr>
              <a:t>                         </a:t>
            </a:r>
            <a:r>
              <a:rPr lang="zh-CN" altLang="en-US" sz="1400" dirty="0">
                <a:latin typeface="+mj-ea"/>
                <a:ea typeface="+mj-ea"/>
                <a:cs typeface="+mj-ea"/>
                <a:sym typeface="+mn-ea"/>
              </a:rPr>
              <a:t>行号：105222061631</a:t>
            </a:r>
            <a:endParaRPr lang="zh-CN" altLang="en-US" sz="1400" dirty="0">
              <a:latin typeface="+mj-ea"/>
              <a:ea typeface="+mj-ea"/>
              <a:cs typeface="+mj-ea"/>
              <a:sym typeface="+mn-ea"/>
            </a:endParaRPr>
          </a:p>
          <a:p>
            <a:pPr algn="l">
              <a:lnSpc>
                <a:spcPct val="130000"/>
              </a:lnSpc>
            </a:pPr>
            <a:endParaRPr lang="zh-CN" altLang="en-US" sz="1400" dirty="0">
              <a:latin typeface="+mj-ea"/>
              <a:ea typeface="+mj-ea"/>
              <a:cs typeface="+mj-ea"/>
              <a:sym typeface="+mn-ea"/>
            </a:endParaRPr>
          </a:p>
          <a:p>
            <a:pPr algn="l">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3.</a:t>
            </a:r>
            <a:r>
              <a:rPr lang="zh-CN" altLang="en-US" sz="1400" dirty="0">
                <a:latin typeface="+mj-ea"/>
                <a:ea typeface="+mj-ea"/>
                <a:cs typeface="+mj-ea"/>
                <a:sym typeface="+mn-ea"/>
              </a:rPr>
              <a:t>回款账户：</a:t>
            </a:r>
            <a:r>
              <a:rPr lang="zh-CN" altLang="en-US" sz="1400" dirty="0">
                <a:latin typeface="+mj-ea"/>
                <a:ea typeface="+mj-ea"/>
                <a:cs typeface="+mj-ea"/>
                <a:sym typeface="+mn-ea"/>
              </a:rPr>
              <a:t>中国建设银行大连金州支行</a:t>
            </a:r>
            <a:endParaRPr lang="zh-CN" altLang="en-US" sz="1400" dirty="0">
              <a:latin typeface="+mj-ea"/>
              <a:ea typeface="+mj-ea"/>
              <a:cs typeface="+mj-ea"/>
              <a:sym typeface="+mn-ea"/>
            </a:endParaRPr>
          </a:p>
          <a:p>
            <a:pPr algn="l">
              <a:lnSpc>
                <a:spcPct val="130000"/>
              </a:lnSpc>
            </a:pPr>
            <a:endParaRPr lang="zh-CN" altLang="en-US" sz="1400" dirty="0">
              <a:latin typeface="+mj-ea"/>
              <a:ea typeface="+mj-ea"/>
              <a:cs typeface="+mj-ea"/>
              <a:sym typeface="+mn-ea"/>
            </a:endParaRPr>
          </a:p>
          <a:p>
            <a:pPr algn="l">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4.基本户和一般户的区别主要有如下几点:</a:t>
            </a:r>
            <a:endParaRPr lang="en-US" altLang="zh-CN" sz="1400" dirty="0">
              <a:latin typeface="+mj-ea"/>
              <a:ea typeface="+mj-ea"/>
              <a:cs typeface="+mj-ea"/>
              <a:sym typeface="+mn-ea"/>
            </a:endParaRPr>
          </a:p>
          <a:p>
            <a:pPr algn="l">
              <a:lnSpc>
                <a:spcPct val="130000"/>
              </a:lnSpc>
            </a:pPr>
            <a:r>
              <a:rPr lang="zh-CN" altLang="en-US" sz="1400" dirty="0">
                <a:latin typeface="+mj-ea"/>
                <a:ea typeface="+mj-ea"/>
                <a:cs typeface="+mj-ea"/>
                <a:sym typeface="+mn-ea"/>
              </a:rPr>
              <a:t> </a:t>
            </a:r>
            <a:r>
              <a:rPr lang="en-US" altLang="zh-CN" sz="1400" dirty="0">
                <a:latin typeface="+mj-ea"/>
                <a:ea typeface="+mj-ea"/>
                <a:cs typeface="+mj-ea"/>
                <a:sym typeface="+mn-ea"/>
              </a:rPr>
              <a:t>               </a:t>
            </a:r>
            <a:r>
              <a:rPr lang="en-US" altLang="zh-CN" sz="1200" dirty="0">
                <a:latin typeface="+mj-ea"/>
                <a:ea typeface="+mj-ea"/>
                <a:cs typeface="+mj-ea"/>
                <a:sym typeface="+mn-ea"/>
              </a:rPr>
              <a:t> A、办理数量的区别</a:t>
            </a:r>
            <a:r>
              <a:rPr lang="zh-CN" altLang="en-US" sz="1200" dirty="0">
                <a:latin typeface="+mj-ea"/>
                <a:ea typeface="+mj-ea"/>
                <a:cs typeface="+mj-ea"/>
                <a:sym typeface="+mn-ea"/>
              </a:rPr>
              <a:t>：</a:t>
            </a:r>
            <a:r>
              <a:rPr lang="en-US" altLang="zh-CN" sz="1200" dirty="0">
                <a:latin typeface="+mj-ea"/>
                <a:ea typeface="+mj-ea"/>
                <a:cs typeface="+mj-ea"/>
                <a:sym typeface="+mn-ea"/>
              </a:rPr>
              <a:t>基本户1</a:t>
            </a:r>
            <a:r>
              <a:rPr lang="zh-CN" altLang="en-US" sz="1200" dirty="0">
                <a:latin typeface="+mj-ea"/>
                <a:ea typeface="+mj-ea"/>
                <a:cs typeface="+mj-ea"/>
                <a:sym typeface="+mn-ea"/>
              </a:rPr>
              <a:t>个，</a:t>
            </a:r>
            <a:r>
              <a:rPr lang="en-US" altLang="zh-CN" sz="1200" dirty="0">
                <a:latin typeface="+mj-ea"/>
                <a:ea typeface="+mj-ea"/>
                <a:cs typeface="+mj-ea"/>
                <a:sym typeface="+mn-ea"/>
              </a:rPr>
              <a:t> </a:t>
            </a:r>
            <a:r>
              <a:rPr lang="zh-CN" sz="1200" dirty="0">
                <a:latin typeface="+mj-ea"/>
                <a:ea typeface="+mj-ea"/>
                <a:cs typeface="+mj-ea"/>
                <a:sym typeface="+mn-ea"/>
              </a:rPr>
              <a:t>普通户可以多个</a:t>
            </a:r>
            <a:r>
              <a:rPr lang="zh-CN" altLang="en-US" sz="1200" dirty="0">
                <a:latin typeface="+mj-ea"/>
                <a:ea typeface="+mj-ea"/>
                <a:cs typeface="+mj-ea"/>
                <a:sym typeface="+mn-ea"/>
              </a:rPr>
              <a:t>。</a:t>
            </a:r>
            <a:endParaRPr lang="en-US" altLang="zh-CN" sz="1200" dirty="0">
              <a:latin typeface="+mj-ea"/>
              <a:ea typeface="+mj-ea"/>
              <a:cs typeface="+mj-ea"/>
              <a:sym typeface="+mn-ea"/>
            </a:endParaRPr>
          </a:p>
          <a:p>
            <a:pPr algn="l">
              <a:lnSpc>
                <a:spcPct val="130000"/>
              </a:lnSpc>
            </a:pPr>
            <a:r>
              <a:rPr lang="en-US" altLang="zh-CN" sz="1200" dirty="0">
                <a:latin typeface="+mj-ea"/>
                <a:ea typeface="+mj-ea"/>
                <a:cs typeface="+mj-ea"/>
                <a:sym typeface="+mn-ea"/>
              </a:rPr>
              <a:t>                    B</a:t>
            </a:r>
            <a:r>
              <a:rPr lang="zh-CN" altLang="en-US" sz="1200" dirty="0">
                <a:latin typeface="+mj-ea"/>
                <a:ea typeface="+mj-ea"/>
                <a:cs typeface="+mj-ea"/>
                <a:sym typeface="+mn-ea"/>
              </a:rPr>
              <a:t>、使用范围的差异：基本户可以存、取现金,而普通户只能转账和存入现金,不能支取现金。</a:t>
            </a:r>
            <a:endParaRPr lang="zh-CN" altLang="en-US" sz="1200" dirty="0">
              <a:latin typeface="+mj-ea"/>
              <a:ea typeface="+mj-ea"/>
              <a:cs typeface="+mj-ea"/>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custDataLst>
              <p:tags r:id="rId1"/>
            </p:custDataLst>
          </p:nvPr>
        </p:nvCxnSpPr>
        <p:spPr>
          <a:xfrm flipV="1">
            <a:off x="0" y="554355"/>
            <a:ext cx="11183620" cy="4000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2"/>
            </p:custDataLst>
          </p:nvPr>
        </p:nvPicPr>
        <p:blipFill>
          <a:blip r:embed="rId3"/>
          <a:stretch>
            <a:fillRect/>
          </a:stretch>
        </p:blipFill>
        <p:spPr>
          <a:xfrm>
            <a:off x="10095230" y="-31115"/>
            <a:ext cx="1029335" cy="585470"/>
          </a:xfrm>
          <a:prstGeom prst="rect">
            <a:avLst/>
          </a:prstGeom>
          <a:noFill/>
          <a:ln w="9525">
            <a:noFill/>
          </a:ln>
        </p:spPr>
      </p:pic>
      <p:sp>
        <p:nvSpPr>
          <p:cNvPr id="4" name="矩形 3"/>
          <p:cNvSpPr/>
          <p:nvPr>
            <p:custDataLst>
              <p:tags r:id="rId4"/>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custDataLst>
              <p:tags r:id="rId5"/>
            </p:custDataLst>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713105" y="801370"/>
            <a:ext cx="10469880" cy="5890260"/>
          </a:xfrm>
          <a:prstGeom prst="rect">
            <a:avLst/>
          </a:prstGeom>
          <a:noFill/>
        </p:spPr>
        <p:txBody>
          <a:bodyPr wrap="square" rtlCol="0" anchor="t">
            <a:noAutofit/>
          </a:bodyPr>
          <a:lstStyle/>
          <a:p>
            <a:pPr algn="l">
              <a:lnSpc>
                <a:spcPct val="130000"/>
              </a:lnSpc>
            </a:pPr>
            <a:r>
              <a:rPr lang="zh-CN" altLang="en-US" sz="1600" dirty="0">
                <a:latin typeface="+mj-ea"/>
                <a:ea typeface="+mj-ea"/>
                <a:cs typeface="+mj-ea"/>
                <a:sym typeface="+mn-ea"/>
              </a:rPr>
              <a:t>四、承兑汇票：</a:t>
            </a:r>
            <a:endParaRPr lang="zh-CN" altLang="en-US" sz="1600" dirty="0">
              <a:latin typeface="+mj-ea"/>
              <a:ea typeface="+mj-ea"/>
              <a:cs typeface="+mj-ea"/>
              <a:sym typeface="+mn-ea"/>
            </a:endParaRPr>
          </a:p>
          <a:p>
            <a:pPr algn="l">
              <a:lnSpc>
                <a:spcPct val="130000"/>
              </a:lnSpc>
            </a:pPr>
            <a:r>
              <a:rPr lang="zh-CN" altLang="en-US" sz="1600" dirty="0">
                <a:latin typeface="+mj-ea"/>
                <a:ea typeface="+mj-ea"/>
                <a:cs typeface="+mj-ea"/>
                <a:sym typeface="+mn-ea"/>
              </a:rPr>
              <a:t> </a:t>
            </a:r>
            <a:r>
              <a:rPr lang="en-US" altLang="zh-CN" sz="1600" dirty="0">
                <a:latin typeface="+mj-ea"/>
                <a:ea typeface="+mj-ea"/>
                <a:cs typeface="+mj-ea"/>
                <a:sym typeface="+mn-ea"/>
              </a:rPr>
              <a:t>     </a:t>
            </a:r>
            <a:r>
              <a:rPr lang="en-US" altLang="zh-CN" sz="1600" dirty="0">
                <a:gradFill>
                  <a:gsLst>
                    <a:gs pos="50000">
                      <a:schemeClr val="accent5"/>
                    </a:gs>
                    <a:gs pos="0">
                      <a:schemeClr val="accent5">
                        <a:lumMod val="25000"/>
                        <a:lumOff val="75000"/>
                      </a:schemeClr>
                    </a:gs>
                    <a:gs pos="100000">
                      <a:schemeClr val="accent5">
                        <a:lumMod val="85000"/>
                      </a:schemeClr>
                    </a:gs>
                  </a:gsLst>
                  <a:lin ang="5400000" scaled="1"/>
                </a:gradFill>
                <a:latin typeface="+mj-ea"/>
                <a:ea typeface="+mj-ea"/>
                <a:cs typeface="+mj-ea"/>
                <a:sym typeface="+mn-ea"/>
              </a:rPr>
              <a:t> </a:t>
            </a:r>
            <a:r>
              <a:rPr lang="zh-CN" altLang="en-US" sz="1600" dirty="0">
                <a:ln w="22225">
                  <a:solidFill>
                    <a:schemeClr val="accent2"/>
                  </a:solidFill>
                  <a:prstDash val="solid"/>
                </a:ln>
                <a:solidFill>
                  <a:srgbClr val="0070C0"/>
                </a:solidFill>
                <a:effectLst/>
                <a:latin typeface="+mj-ea"/>
                <a:ea typeface="+mj-ea"/>
                <a:cs typeface="+mj-ea"/>
                <a:sym typeface="+mn-ea"/>
              </a:rPr>
              <a:t>承兑汇票分为银行承兑汇票和商业承兑汇票</a:t>
            </a:r>
            <a:r>
              <a:rPr lang="zh-CN" altLang="en-US" sz="1600" dirty="0">
                <a:gradFill>
                  <a:gsLst>
                    <a:gs pos="50000">
                      <a:schemeClr val="accent5"/>
                    </a:gs>
                    <a:gs pos="0">
                      <a:schemeClr val="accent5">
                        <a:lumMod val="25000"/>
                        <a:lumOff val="75000"/>
                      </a:schemeClr>
                    </a:gs>
                    <a:gs pos="100000">
                      <a:schemeClr val="accent5">
                        <a:lumMod val="85000"/>
                      </a:schemeClr>
                    </a:gs>
                  </a:gsLst>
                  <a:lin ang="5400000" scaled="1"/>
                </a:gradFill>
                <a:latin typeface="+mj-ea"/>
                <a:ea typeface="+mj-ea"/>
                <a:cs typeface="+mj-ea"/>
                <a:sym typeface="+mn-ea"/>
              </a:rPr>
              <a:t>。</a:t>
            </a:r>
            <a:endParaRPr lang="zh-CN" altLang="en-US" sz="1600" dirty="0">
              <a:gradFill>
                <a:gsLst>
                  <a:gs pos="50000">
                    <a:schemeClr val="accent5"/>
                  </a:gs>
                  <a:gs pos="0">
                    <a:schemeClr val="accent5">
                      <a:lumMod val="25000"/>
                      <a:lumOff val="75000"/>
                    </a:schemeClr>
                  </a:gs>
                  <a:gs pos="100000">
                    <a:schemeClr val="accent5">
                      <a:lumMod val="85000"/>
                    </a:schemeClr>
                  </a:gs>
                </a:gsLst>
                <a:lin ang="5400000" scaled="1"/>
              </a:gradFill>
              <a:latin typeface="+mj-ea"/>
              <a:ea typeface="+mj-ea"/>
              <a:cs typeface="+mj-ea"/>
              <a:sym typeface="+mn-ea"/>
            </a:endParaRPr>
          </a:p>
          <a:p>
            <a:pPr algn="l">
              <a:lnSpc>
                <a:spcPct val="130000"/>
              </a:lnSpc>
            </a:pPr>
            <a:r>
              <a:rPr lang="zh-CN" altLang="en-US" sz="1600" dirty="0">
                <a:latin typeface="+mj-ea"/>
                <a:ea typeface="+mj-ea"/>
                <a:cs typeface="+mj-ea"/>
                <a:sym typeface="+mn-ea"/>
              </a:rPr>
              <a:t> </a:t>
            </a:r>
            <a:r>
              <a:rPr lang="en-US" altLang="zh-CN" sz="16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银行承兑汇票是由债权人开出的要求债务人付款的命令书。当这种汇票得到银行的付款承诺后，即成为银行承兑汇票，通俗理解：</a:t>
            </a:r>
            <a:r>
              <a:rPr lang="en-US" altLang="zh-CN" sz="1200" dirty="0">
                <a:latin typeface="+mj-ea"/>
                <a:ea typeface="+mj-ea"/>
                <a:cs typeface="+mj-ea"/>
                <a:sym typeface="+mn-ea"/>
              </a:rPr>
              <a:t> </a:t>
            </a:r>
            <a:r>
              <a:rPr lang="zh-CN" altLang="en-US" sz="1200" dirty="0">
                <a:latin typeface="+mj-ea"/>
                <a:ea typeface="+mj-ea"/>
                <a:cs typeface="+mj-ea"/>
                <a:sym typeface="+mn-ea"/>
              </a:rPr>
              <a:t>相当于银行承诺到期付款，由银行信用作为担保；</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商业承兑汇票是出票人签发的，委托付款人在指定日期无条件支付确定金额给收款人或持票人的票据，由银行以外的付款人承兑，通俗理解：</a:t>
            </a:r>
            <a:r>
              <a:rPr lang="en-US" altLang="zh-CN" sz="1200" dirty="0">
                <a:latin typeface="+mj-ea"/>
                <a:ea typeface="+mj-ea"/>
                <a:cs typeface="+mj-ea"/>
                <a:sym typeface="+mn-ea"/>
              </a:rPr>
              <a:t> </a:t>
            </a:r>
            <a:r>
              <a:rPr lang="zh-CN" altLang="en-US" sz="1200" dirty="0">
                <a:latin typeface="+mj-ea"/>
                <a:ea typeface="+mj-ea"/>
                <a:cs typeface="+mj-ea"/>
                <a:sym typeface="+mn-ea"/>
              </a:rPr>
              <a:t>相当于企业打了欠条，由企业信用作为担保，风险比较大。</a:t>
            </a:r>
            <a:r>
              <a:rPr lang="zh-CN" altLang="en-US" sz="1400" b="1" dirty="0">
                <a:solidFill>
                  <a:srgbClr val="0070C0"/>
                </a:solidFill>
                <a:latin typeface="+mj-ea"/>
                <a:ea typeface="+mj-ea"/>
                <a:cs typeface="+mj-ea"/>
                <a:sym typeface="+mn-ea"/>
              </a:rPr>
              <a:t>公司目前不接受商业承兑汇票</a:t>
            </a:r>
            <a:r>
              <a:rPr lang="zh-CN" altLang="en-US" sz="1400" dirty="0">
                <a:solidFill>
                  <a:srgbClr val="0070C0"/>
                </a:solidFill>
                <a:latin typeface="+mj-ea"/>
                <a:ea typeface="+mj-ea"/>
                <a:cs typeface="+mj-ea"/>
                <a:sym typeface="+mn-ea"/>
              </a:rPr>
              <a:t>，</a:t>
            </a:r>
            <a:r>
              <a:rPr lang="zh-CN" altLang="en-US" sz="1200" dirty="0">
                <a:latin typeface="+mj-ea"/>
                <a:ea typeface="+mj-ea"/>
                <a:cs typeface="+mj-ea"/>
                <a:sym typeface="+mn-ea"/>
              </a:rPr>
              <a:t>如因业务需要确需接受商业承兑汇票，相关业务人员必须提前向公司领导申请，经批准后方可办理。</a:t>
            </a:r>
            <a:endParaRPr lang="zh-CN" altLang="en-US"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r>
              <a:rPr lang="zh-CN" altLang="en-US" sz="1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公司接收银行承兑汇票会产生相应的财务费用（如贴现息）。各业务人员在洽谈、报价及合同签订时，务必将此项成本纳入考量，以免影响项目最终利润。</a:t>
            </a:r>
            <a:r>
              <a:rPr lang="zh-CN" altLang="en-US" sz="1200" dirty="0">
                <a:latin typeface="+mj-ea"/>
                <a:ea typeface="+mj-ea"/>
                <a:cs typeface="+mj-ea"/>
                <a:sym typeface="+mn-ea"/>
              </a:rPr>
              <a:t>。</a:t>
            </a:r>
            <a:endParaRPr lang="en-US" altLang="zh-CN" sz="1200" dirty="0">
              <a:latin typeface="+mj-ea"/>
              <a:ea typeface="+mj-ea"/>
              <a:cs typeface="+mj-ea"/>
              <a:sym typeface="+mn-ea"/>
            </a:endParaRPr>
          </a:p>
          <a:p>
            <a:pPr algn="l">
              <a:lnSpc>
                <a:spcPct val="130000"/>
              </a:lnSpc>
            </a:pPr>
            <a:r>
              <a:rPr lang="en-US" altLang="zh-CN" sz="1200" dirty="0">
                <a:latin typeface="+mj-ea"/>
                <a:ea typeface="+mj-ea"/>
                <a:cs typeface="+mj-ea"/>
                <a:sym typeface="+mn-ea"/>
              </a:rPr>
              <a:t>   </a:t>
            </a:r>
            <a:endParaRPr lang="zh-CN" altLang="en-US" sz="1200" dirty="0">
              <a:latin typeface="+mj-ea"/>
              <a:ea typeface="+mj-ea"/>
              <a:cs typeface="+mj-ea"/>
              <a:sym typeface="+mn-ea"/>
            </a:endParaRPr>
          </a:p>
          <a:p>
            <a:pPr algn="l">
              <a:lnSpc>
                <a:spcPct val="130000"/>
              </a:lnSpc>
            </a:pPr>
            <a:endParaRPr lang="zh-CN" altLang="en-US" sz="1200" dirty="0">
              <a:latin typeface="+mj-ea"/>
              <a:ea typeface="+mj-ea"/>
              <a:cs typeface="+mj-ea"/>
              <a:sym typeface="+mn-ea"/>
            </a:endParaRPr>
          </a:p>
        </p:txBody>
      </p:sp>
      <p:pic>
        <p:nvPicPr>
          <p:cNvPr id="6" name="图片 5"/>
          <p:cNvPicPr>
            <a:picLocks noChangeAspect="1"/>
          </p:cNvPicPr>
          <p:nvPr>
            <p:custDataLst>
              <p:tags r:id="rId6"/>
            </p:custDataLst>
          </p:nvPr>
        </p:nvPicPr>
        <p:blipFill>
          <a:blip r:embed="rId7"/>
          <a:stretch>
            <a:fillRect/>
          </a:stretch>
        </p:blipFill>
        <p:spPr>
          <a:xfrm>
            <a:off x="1630680" y="3152775"/>
            <a:ext cx="4161790" cy="3326765"/>
          </a:xfrm>
          <a:prstGeom prst="rect">
            <a:avLst/>
          </a:prstGeom>
        </p:spPr>
      </p:pic>
      <p:pic>
        <p:nvPicPr>
          <p:cNvPr id="3" name="图片 2"/>
          <p:cNvPicPr/>
          <p:nvPr/>
        </p:nvPicPr>
        <p:blipFill>
          <a:blip r:embed="rId8"/>
          <a:stretch>
            <a:fillRect/>
          </a:stretch>
        </p:blipFill>
        <p:spPr>
          <a:xfrm>
            <a:off x="5905500" y="3168650"/>
            <a:ext cx="4956810" cy="33108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40770" cy="1333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50755" y="-6350"/>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custDataLst>
              <p:tags r:id="rId6"/>
            </p:custDataLst>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712470" y="801370"/>
            <a:ext cx="10975340" cy="5890260"/>
          </a:xfrm>
          <a:prstGeom prst="rect">
            <a:avLst/>
          </a:prstGeom>
          <a:noFill/>
        </p:spPr>
        <p:txBody>
          <a:bodyPr wrap="square" rtlCol="0" anchor="t">
            <a:noAutofit/>
          </a:bodyPr>
          <a:lstStyle/>
          <a:p>
            <a:pPr algn="l">
              <a:lnSpc>
                <a:spcPct val="130000"/>
              </a:lnSpc>
            </a:pPr>
            <a:endParaRPr lang="zh-CN" altLang="en-US" sz="1600" dirty="0">
              <a:latin typeface="+mj-ea"/>
              <a:ea typeface="+mj-ea"/>
              <a:cs typeface="+mj-ea"/>
              <a:sym typeface="+mn-ea"/>
            </a:endParaRPr>
          </a:p>
        </p:txBody>
      </p:sp>
      <p:pic>
        <p:nvPicPr>
          <p:cNvPr id="6" name="图片 5"/>
          <p:cNvPicPr/>
          <p:nvPr/>
        </p:nvPicPr>
        <p:blipFill>
          <a:blip r:embed="rId7"/>
          <a:stretch>
            <a:fillRect/>
          </a:stretch>
        </p:blipFill>
        <p:spPr>
          <a:xfrm>
            <a:off x="1426210" y="1299845"/>
            <a:ext cx="9116060" cy="47656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 name="直接连接符 4"/>
          <p:cNvCxnSpPr/>
          <p:nvPr>
            <p:custDataLst>
              <p:tags r:id="rId2"/>
            </p:custDataLst>
          </p:nvPr>
        </p:nvCxnSpPr>
        <p:spPr>
          <a:xfrm>
            <a:off x="0" y="594360"/>
            <a:ext cx="11240770" cy="13335"/>
          </a:xfrm>
          <a:prstGeom prst="line">
            <a:avLst/>
          </a:prstGeom>
          <a:ln w="38100">
            <a:solidFill>
              <a:srgbClr val="01ADDD"/>
            </a:solidFill>
          </a:ln>
        </p:spPr>
        <p:style>
          <a:lnRef idx="1">
            <a:schemeClr val="accent1"/>
          </a:lnRef>
          <a:fillRef idx="0">
            <a:schemeClr val="accent1"/>
          </a:fillRef>
          <a:effectRef idx="0">
            <a:schemeClr val="accent1"/>
          </a:effectRef>
          <a:fontRef idx="minor">
            <a:schemeClr val="tx1"/>
          </a:fontRef>
        </p:style>
      </p:cxnSp>
      <p:pic>
        <p:nvPicPr>
          <p:cNvPr id="10245" name="Picture 4" descr="46{@@O1SCB]8C0H44@L5N`D"/>
          <p:cNvPicPr>
            <a:picLocks noChangeAspect="1"/>
          </p:cNvPicPr>
          <p:nvPr>
            <p:custDataLst>
              <p:tags r:id="rId3"/>
            </p:custDataLst>
          </p:nvPr>
        </p:nvPicPr>
        <p:blipFill>
          <a:blip r:embed="rId4"/>
          <a:stretch>
            <a:fillRect/>
          </a:stretch>
        </p:blipFill>
        <p:spPr>
          <a:xfrm>
            <a:off x="9850755" y="-6350"/>
            <a:ext cx="1029335" cy="585470"/>
          </a:xfrm>
          <a:prstGeom prst="rect">
            <a:avLst/>
          </a:prstGeom>
          <a:noFill/>
          <a:ln w="9525">
            <a:noFill/>
          </a:ln>
        </p:spPr>
      </p:pic>
      <p:sp>
        <p:nvSpPr>
          <p:cNvPr id="4" name="矩形 3"/>
          <p:cNvSpPr/>
          <p:nvPr>
            <p:custDataLst>
              <p:tags r:id="rId5"/>
            </p:custDataLst>
          </p:nvPr>
        </p:nvSpPr>
        <p:spPr>
          <a:xfrm>
            <a:off x="164" y="9154"/>
            <a:ext cx="585324" cy="569741"/>
          </a:xfrm>
          <a:prstGeom prst="rect">
            <a:avLst/>
          </a:prstGeom>
          <a:solidFill>
            <a:srgbClr val="01A6D5"/>
          </a:solidFill>
          <a:ln>
            <a:gradFill>
              <a:gsLst>
                <a:gs pos="0">
                  <a:srgbClr val="007BD3"/>
                </a:gs>
                <a:gs pos="100000">
                  <a:srgbClr val="034373"/>
                </a:gs>
              </a:gsLs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000" b="1" dirty="0">
                <a:solidFill>
                  <a:schemeClr val="bg1"/>
                </a:solidFill>
                <a:cs typeface="+mn-ea"/>
                <a:sym typeface="+mn-lt"/>
              </a:rPr>
              <a:t>壹</a:t>
            </a:r>
            <a:endParaRPr lang="en-US" altLang="zh-CN" sz="2000" b="1" dirty="0">
              <a:solidFill>
                <a:schemeClr val="bg1"/>
              </a:solidFill>
              <a:cs typeface="+mn-ea"/>
              <a:sym typeface="+mn-lt"/>
            </a:endParaRPr>
          </a:p>
        </p:txBody>
      </p:sp>
      <p:sp>
        <p:nvSpPr>
          <p:cNvPr id="7" name="文本框 6"/>
          <p:cNvSpPr txBox="1"/>
          <p:nvPr>
            <p:custDataLst>
              <p:tags r:id="rId6"/>
            </p:custDataLst>
          </p:nvPr>
        </p:nvSpPr>
        <p:spPr>
          <a:xfrm>
            <a:off x="712470" y="72390"/>
            <a:ext cx="3009900" cy="521970"/>
          </a:xfrm>
          <a:prstGeom prst="rect">
            <a:avLst/>
          </a:prstGeom>
          <a:noFill/>
        </p:spPr>
        <p:txBody>
          <a:bodyPr wrap="square" rtlCol="0">
            <a:spAutoFit/>
          </a:bodyPr>
          <a:lstStyle/>
          <a:p>
            <a:r>
              <a:rPr lang="zh-CN" altLang="en-US" sz="2800" b="1" dirty="0">
                <a:solidFill>
                  <a:srgbClr val="3C797C"/>
                </a:solidFill>
              </a:rPr>
              <a:t>收款方式简述：</a:t>
            </a:r>
            <a:endParaRPr lang="zh-CN" altLang="en-US" sz="2800" b="1" dirty="0">
              <a:solidFill>
                <a:srgbClr val="3C797C"/>
              </a:solidFill>
            </a:endParaRPr>
          </a:p>
        </p:txBody>
      </p:sp>
      <p:sp>
        <p:nvSpPr>
          <p:cNvPr id="2" name="文本框 1"/>
          <p:cNvSpPr txBox="1"/>
          <p:nvPr/>
        </p:nvSpPr>
        <p:spPr>
          <a:xfrm>
            <a:off x="809625" y="753745"/>
            <a:ext cx="10431145" cy="5914390"/>
          </a:xfrm>
          <a:prstGeom prst="rect">
            <a:avLst/>
          </a:prstGeom>
          <a:noFill/>
        </p:spPr>
        <p:txBody>
          <a:bodyPr wrap="square" rtlCol="0" anchor="t">
            <a:noAutofit/>
          </a:bodyPr>
          <a:lstStyle/>
          <a:p>
            <a:pPr>
              <a:lnSpc>
                <a:spcPct val="130000"/>
              </a:lnSpc>
            </a:pPr>
            <a:r>
              <a:rPr lang="en-US" altLang="zh-CN" sz="1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 </a:t>
            </a:r>
            <a:r>
              <a:rPr lang="zh-CN" altLang="en-US" sz="1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ea"/>
                <a:ea typeface="+mj-ea"/>
                <a:cs typeface="+mj-ea"/>
                <a:sym typeface="+mn-ea"/>
              </a:rPr>
              <a:t>●</a:t>
            </a:r>
            <a:r>
              <a:rPr lang="en-US" altLang="zh-CN" sz="1600" dirty="0">
                <a:latin typeface="+mj-ea"/>
                <a:ea typeface="+mj-ea"/>
                <a:cs typeface="+mj-ea"/>
                <a:sym typeface="+mn-ea"/>
              </a:rPr>
              <a:t> </a:t>
            </a:r>
            <a:r>
              <a:rPr lang="zh-CN" altLang="en-US" sz="1600" dirty="0">
                <a:latin typeface="+mj-ea"/>
                <a:ea typeface="+mj-ea"/>
                <a:cs typeface="+mj-ea"/>
                <a:sym typeface="+mn-ea"/>
              </a:rPr>
              <a:t>关于承兑汇票收款的几点补充说明：</a:t>
            </a:r>
            <a:endParaRPr lang="zh-CN" altLang="en-US" sz="1600" dirty="0">
              <a:latin typeface="+mj-ea"/>
              <a:ea typeface="+mj-ea"/>
              <a:cs typeface="+mj-ea"/>
              <a:sym typeface="+mn-ea"/>
            </a:endParaRPr>
          </a:p>
          <a:p>
            <a:pPr>
              <a:lnSpc>
                <a:spcPct val="130000"/>
              </a:lnSpc>
            </a:pPr>
            <a:r>
              <a:rPr lang="zh-CN" altLang="en-US" sz="1600" dirty="0">
                <a:latin typeface="+mj-ea"/>
                <a:ea typeface="+mj-ea"/>
                <a:cs typeface="+mj-ea"/>
                <a:sym typeface="+mn-ea"/>
              </a:rPr>
              <a:t> </a:t>
            </a:r>
            <a:r>
              <a:rPr lang="en-US" altLang="zh-CN" sz="1400" dirty="0">
                <a:latin typeface="+mj-ea"/>
                <a:ea typeface="+mj-ea"/>
                <a:cs typeface="+mj-ea"/>
                <a:sym typeface="+mn-ea"/>
              </a:rPr>
              <a:t>      </a:t>
            </a:r>
            <a:r>
              <a:rPr lang="en-US" altLang="zh-CN" sz="1200" dirty="0">
                <a:latin typeface="+mj-ea"/>
                <a:ea typeface="+mj-ea"/>
                <a:cs typeface="+mj-ea"/>
                <a:sym typeface="+mn-ea"/>
              </a:rPr>
              <a:t> 1</a:t>
            </a:r>
            <a:r>
              <a:rPr lang="zh-CN" altLang="en-US" sz="1200" dirty="0">
                <a:latin typeface="+mj-ea"/>
                <a:ea typeface="+mj-ea"/>
                <a:cs typeface="+mj-ea"/>
                <a:sym typeface="+mn-ea"/>
              </a:rPr>
              <a:t>）</a:t>
            </a:r>
            <a:r>
              <a:rPr lang="en-US" altLang="zh-CN" sz="1200" dirty="0">
                <a:latin typeface="+mj-ea"/>
                <a:ea typeface="+mj-ea"/>
                <a:cs typeface="+mj-ea"/>
                <a:sym typeface="+mn-ea"/>
              </a:rPr>
              <a:t>.  </a:t>
            </a:r>
            <a:r>
              <a:rPr lang="zh-CN" altLang="en-US" sz="1200" dirty="0">
                <a:latin typeface="+mj-ea"/>
                <a:ea typeface="+mj-ea"/>
                <a:cs typeface="+mj-ea"/>
                <a:sym typeface="+mn-ea"/>
              </a:rPr>
              <a:t>公司收款方式优先采用电汇</a:t>
            </a:r>
            <a:r>
              <a:rPr lang="zh-CN" sz="1200" dirty="0">
                <a:latin typeface="+mj-ea"/>
                <a:ea typeface="+mj-ea"/>
                <a:cs typeface="+mj-ea"/>
                <a:sym typeface="+mn-ea"/>
              </a:rPr>
              <a:t>，</a:t>
            </a:r>
            <a:r>
              <a:rPr lang="zh-CN" altLang="en-US" sz="1200" dirty="0">
                <a:latin typeface="+mj-ea"/>
                <a:ea typeface="+mj-ea"/>
                <a:cs typeface="+mj-ea"/>
                <a:sym typeface="+mn-ea"/>
              </a:rPr>
              <a:t>若客户确需以银行承兑汇票（银承）</a:t>
            </a:r>
            <a:r>
              <a:rPr lang="en-US" altLang="zh-CN" sz="1200" dirty="0">
                <a:latin typeface="+mj-ea"/>
                <a:ea typeface="+mj-ea"/>
                <a:cs typeface="+mj-ea"/>
                <a:sym typeface="+mn-ea"/>
              </a:rPr>
              <a:t> </a:t>
            </a:r>
            <a:r>
              <a:rPr lang="zh-CN" altLang="en-US" sz="1200" dirty="0">
                <a:latin typeface="+mj-ea"/>
                <a:ea typeface="+mj-ea"/>
                <a:cs typeface="+mj-ea"/>
                <a:sym typeface="+mn-ea"/>
              </a:rPr>
              <a:t>支付，业务人员需在签订合同或回款前与公司领导沟通确认，如果是其他方式：商承、迪链方式付款的，严禁</a:t>
            </a:r>
            <a:r>
              <a:rPr lang="zh-CN" altLang="en-US" sz="1200" dirty="0">
                <a:latin typeface="+mj-ea"/>
                <a:ea typeface="+mj-ea"/>
                <a:cs typeface="+mj-ea"/>
                <a:sym typeface="+mn-ea"/>
              </a:rPr>
              <a:t>业务人员</a:t>
            </a:r>
            <a:r>
              <a:rPr lang="zh-CN" altLang="en-US" sz="1200" dirty="0">
                <a:latin typeface="+mj-ea"/>
                <a:ea typeface="+mj-ea"/>
                <a:cs typeface="+mj-ea"/>
                <a:sym typeface="+mn-ea"/>
              </a:rPr>
              <a:t>擅自允诺，必须提前</a:t>
            </a:r>
            <a:r>
              <a:rPr lang="zh-CN" sz="1200" dirty="0">
                <a:latin typeface="+mj-ea"/>
                <a:ea typeface="+mj-ea"/>
                <a:cs typeface="+mj-ea"/>
                <a:sym typeface="+mn-ea"/>
              </a:rPr>
              <a:t>与领导沟通，经同意后才可以收款；</a:t>
            </a:r>
            <a:endParaRPr lang="zh-CN" sz="1200" dirty="0">
              <a:latin typeface="+mj-ea"/>
              <a:ea typeface="+mj-ea"/>
              <a:cs typeface="+mj-ea"/>
              <a:sym typeface="+mn-ea"/>
            </a:endParaRPr>
          </a:p>
          <a:p>
            <a:pPr>
              <a:lnSpc>
                <a:spcPct val="130000"/>
              </a:lnSpc>
            </a:pPr>
            <a:r>
              <a:rPr lang="zh-CN" sz="1200" dirty="0">
                <a:latin typeface="+mj-ea"/>
                <a:ea typeface="+mj-ea"/>
                <a:cs typeface="+mj-ea"/>
                <a:sym typeface="+mn-ea"/>
              </a:rPr>
              <a:t> </a:t>
            </a:r>
            <a:r>
              <a:rPr lang="en-US" altLang="zh-CN" sz="1200" dirty="0">
                <a:latin typeface="+mj-ea"/>
                <a:ea typeface="+mj-ea"/>
                <a:cs typeface="+mj-ea"/>
                <a:sym typeface="+mn-ea"/>
              </a:rPr>
              <a:t>       2</a:t>
            </a:r>
            <a:r>
              <a:rPr lang="zh-CN" altLang="en-US" sz="1200" dirty="0">
                <a:latin typeface="+mj-ea"/>
                <a:ea typeface="+mj-ea"/>
                <a:cs typeface="+mj-ea"/>
                <a:sym typeface="+mn-ea"/>
              </a:rPr>
              <a:t>）</a:t>
            </a:r>
            <a:r>
              <a:rPr lang="en-US" altLang="zh-CN" sz="1200" dirty="0">
                <a:latin typeface="+mj-ea"/>
                <a:ea typeface="+mj-ea"/>
                <a:cs typeface="+mj-ea"/>
                <a:sym typeface="+mn-ea"/>
              </a:rPr>
              <a:t>.</a:t>
            </a:r>
            <a:r>
              <a:rPr lang="zh-CN" altLang="en-US" sz="1200" b="0" i="0" dirty="0">
                <a:solidFill>
                  <a:srgbClr val="222222"/>
                </a:solidFill>
                <a:latin typeface="-apple-system-font"/>
              </a:rPr>
              <a:t> </a:t>
            </a:r>
            <a:r>
              <a:rPr lang="zh-CN" altLang="en-US" sz="1200" dirty="0">
                <a:latin typeface="+mj-ea"/>
                <a:ea typeface="+mj-ea"/>
                <a:cs typeface="+mj-ea"/>
                <a:sym typeface="+mn-ea"/>
              </a:rPr>
              <a:t>银行承兑汇票（银承）</a:t>
            </a:r>
            <a:r>
              <a:rPr lang="en-US" altLang="zh-CN" sz="1200" dirty="0">
                <a:latin typeface="+mj-ea"/>
                <a:ea typeface="+mj-ea"/>
                <a:cs typeface="+mj-ea"/>
                <a:sym typeface="+mn-ea"/>
              </a:rPr>
              <a:t> </a:t>
            </a:r>
            <a:r>
              <a:rPr lang="zh-CN" altLang="en-US" sz="1200" dirty="0">
                <a:latin typeface="+mj-ea"/>
                <a:ea typeface="+mj-ea"/>
                <a:cs typeface="+mj-ea"/>
                <a:sym typeface="+mn-ea"/>
              </a:rPr>
              <a:t>支付的</a:t>
            </a:r>
            <a:r>
              <a:rPr lang="zh-CN" altLang="en-US" sz="1200" b="0" i="0" dirty="0">
                <a:solidFill>
                  <a:srgbClr val="222222"/>
                </a:solidFill>
                <a:latin typeface="-apple-system-font"/>
              </a:rPr>
              <a:t>，尽量选取出票行是国有大型商业银行</a:t>
            </a:r>
            <a:r>
              <a:rPr lang="zh-CN" altLang="en-US" sz="1200" dirty="0">
                <a:solidFill>
                  <a:srgbClr val="222222"/>
                </a:solidFill>
                <a:latin typeface="-apple-system-font"/>
                <a:sym typeface="+mn-ea"/>
              </a:rPr>
              <a:t>（比如四大行等）</a:t>
            </a:r>
            <a:r>
              <a:rPr lang="zh-CN" altLang="en-US" sz="1200" b="0" i="0" dirty="0">
                <a:solidFill>
                  <a:srgbClr val="222222"/>
                </a:solidFill>
                <a:latin typeface="-apple-system-font"/>
              </a:rPr>
              <a:t>、全国性股份制商业银行（比如招商、浦发、中信等），汇票到期日尽量要选取临期的，以加快资金回笼速度，降低远期兑付不确定性；  </a:t>
            </a:r>
            <a:endParaRPr lang="zh-CN" altLang="en-US" sz="1200" b="0" i="0" dirty="0">
              <a:solidFill>
                <a:srgbClr val="222222"/>
              </a:solidFill>
              <a:latin typeface="-apple-system-font"/>
            </a:endParaRPr>
          </a:p>
          <a:p>
            <a:pPr>
              <a:lnSpc>
                <a:spcPct val="130000"/>
              </a:lnSpc>
            </a:pPr>
            <a:r>
              <a:rPr lang="zh-CN" altLang="en-US" sz="1200" b="0" i="0" dirty="0">
                <a:solidFill>
                  <a:srgbClr val="222222"/>
                </a:solidFill>
                <a:latin typeface="-apple-system-font"/>
              </a:rPr>
              <a:t> </a:t>
            </a:r>
            <a:r>
              <a:rPr lang="en-US" altLang="zh-CN" sz="1200" b="0" i="0" dirty="0">
                <a:solidFill>
                  <a:srgbClr val="222222"/>
                </a:solidFill>
                <a:latin typeface="-apple-system-font"/>
              </a:rPr>
              <a:t>    </a:t>
            </a:r>
            <a:r>
              <a:rPr lang="en-US" altLang="zh-CN" sz="1200" b="0" i="0" dirty="0">
                <a:latin typeface="+mj-ea"/>
                <a:ea typeface="+mj-ea"/>
                <a:cs typeface="+mj-ea"/>
              </a:rPr>
              <a:t> 3</a:t>
            </a:r>
            <a:r>
              <a:rPr lang="zh-CN" altLang="en-US" sz="1200" b="0" i="0" dirty="0">
                <a:latin typeface="+mj-ea"/>
                <a:ea typeface="+mj-ea"/>
                <a:cs typeface="+mj-ea"/>
              </a:rPr>
              <a:t>）</a:t>
            </a:r>
            <a:r>
              <a:rPr lang="en-US" altLang="zh-CN" sz="1200" b="0" i="0" dirty="0">
                <a:latin typeface="+mj-ea"/>
                <a:ea typeface="+mj-ea"/>
                <a:cs typeface="+mj-ea"/>
              </a:rPr>
              <a:t>. </a:t>
            </a:r>
            <a:r>
              <a:rPr lang="zh-CN" altLang="en-US" sz="1200" b="0" i="0" dirty="0">
                <a:solidFill>
                  <a:srgbClr val="222222"/>
                </a:solidFill>
                <a:latin typeface="-apple-system-font"/>
              </a:rPr>
              <a:t>注意一下，以下的这些出票行发出的承兑汇票，尽量不要收取：</a:t>
            </a:r>
            <a:endParaRPr lang="zh-CN" altLang="en-US" sz="1200" b="0" i="0" dirty="0">
              <a:solidFill>
                <a:srgbClr val="222222"/>
              </a:solidFill>
              <a:latin typeface="-apple-system-font"/>
            </a:endParaRPr>
          </a:p>
          <a:p>
            <a:pPr>
              <a:lnSpc>
                <a:spcPct val="130000"/>
              </a:lnSpc>
            </a:pPr>
            <a:endParaRPr lang="zh-CN" altLang="en-US" sz="1600" b="0" i="0" dirty="0">
              <a:solidFill>
                <a:srgbClr val="222222"/>
              </a:solidFill>
              <a:latin typeface="-apple-system-font"/>
            </a:endParaRPr>
          </a:p>
          <a:p>
            <a:pPr>
              <a:lnSpc>
                <a:spcPct val="130000"/>
              </a:lnSpc>
            </a:pPr>
            <a:endParaRPr lang="zh-CN" altLang="en-US" sz="1600" b="0" i="0" dirty="0">
              <a:solidFill>
                <a:srgbClr val="222222"/>
              </a:solidFill>
              <a:latin typeface="-apple-system-font"/>
            </a:endParaRPr>
          </a:p>
          <a:p>
            <a:pPr>
              <a:lnSpc>
                <a:spcPct val="130000"/>
              </a:lnSpc>
            </a:pPr>
            <a:r>
              <a:rPr lang="zh-CN" altLang="en-US" sz="1600" b="0" i="0" dirty="0">
                <a:solidFill>
                  <a:srgbClr val="222222"/>
                </a:solidFill>
                <a:latin typeface="-apple-system-font"/>
              </a:rPr>
              <a:t>   </a:t>
            </a:r>
            <a:endParaRPr lang="zh-CN" altLang="en-US" sz="1600" dirty="0">
              <a:latin typeface="+mj-ea"/>
              <a:ea typeface="+mj-ea"/>
              <a:cs typeface="+mj-ea"/>
              <a:sym typeface="+mn-ea"/>
            </a:endParaRPr>
          </a:p>
        </p:txBody>
      </p:sp>
      <p:graphicFrame>
        <p:nvGraphicFramePr>
          <p:cNvPr id="3" name="表格 2"/>
          <p:cNvGraphicFramePr/>
          <p:nvPr>
            <p:custDataLst>
              <p:tags r:id="rId7"/>
            </p:custDataLst>
          </p:nvPr>
        </p:nvGraphicFramePr>
        <p:xfrm>
          <a:off x="1735455" y="2487930"/>
          <a:ext cx="8322945" cy="3943985"/>
        </p:xfrm>
        <a:graphic>
          <a:graphicData uri="http://schemas.openxmlformats.org/drawingml/2006/table">
            <a:tbl>
              <a:tblPr/>
              <a:tblGrid>
                <a:gridCol w="841375"/>
                <a:gridCol w="1741805"/>
                <a:gridCol w="81915"/>
                <a:gridCol w="993775"/>
                <a:gridCol w="1718310"/>
                <a:gridCol w="69850"/>
                <a:gridCol w="829945"/>
                <a:gridCol w="2045970"/>
              </a:tblGrid>
              <a:tr h="377190">
                <a:tc gridSpan="8">
                  <a:txBody>
                    <a:bodyPr/>
                    <a:p>
                      <a:pPr algn="ctr" fontAlgn="ctr"/>
                      <a:r>
                        <a:rPr lang="zh-CN" altLang="en-US" sz="1600" b="1" i="0">
                          <a:solidFill>
                            <a:srgbClr val="FF0000"/>
                          </a:solidFill>
                          <a:latin typeface="宋体" panose="02010600030101010101" pitchFamily="2" charset="-122"/>
                          <a:ea typeface="宋体" panose="02010600030101010101" pitchFamily="2" charset="-122"/>
                        </a:rPr>
                        <a:t>禁收</a:t>
                      </a:r>
                      <a:r>
                        <a:rPr lang="zh-CN" altLang="en-US" sz="1600" b="1" i="0">
                          <a:solidFill>
                            <a:srgbClr val="FF0000"/>
                          </a:solidFill>
                          <a:latin typeface="宋体" panose="02010600030101010101" pitchFamily="2" charset="-122"/>
                          <a:ea typeface="宋体" panose="02010600030101010101" pitchFamily="2" charset="-122"/>
                        </a:rPr>
                        <a:t>承兑人（出票行）清单</a:t>
                      </a:r>
                      <a:r>
                        <a:rPr lang="en-US" altLang="zh-CN" sz="1600" b="1" i="0">
                          <a:solidFill>
                            <a:srgbClr val="FF0000"/>
                          </a:solidFill>
                          <a:latin typeface="宋体" panose="02010600030101010101" pitchFamily="2" charset="-122"/>
                          <a:ea typeface="宋体" panose="02010600030101010101" pitchFamily="2" charset="-122"/>
                        </a:rPr>
                        <a:t>--35</a:t>
                      </a:r>
                      <a:r>
                        <a:rPr lang="zh-CN" altLang="en-US" sz="1600" b="1" i="0">
                          <a:solidFill>
                            <a:srgbClr val="FF0000"/>
                          </a:solidFill>
                          <a:latin typeface="宋体" panose="02010600030101010101" pitchFamily="2" charset="-122"/>
                          <a:ea typeface="宋体" panose="02010600030101010101" pitchFamily="2" charset="-122"/>
                        </a:rPr>
                        <a:t>家</a:t>
                      </a:r>
                      <a:endParaRPr lang="zh-CN" altLang="en-US" sz="1600" b="1" i="0">
                        <a:solidFill>
                          <a:srgbClr val="FF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w="6350" cap="flat" cmpd="sng">
                      <a:solidFill>
                        <a:srgbClr val="000000"/>
                      </a:solidFill>
                      <a:prstDash val="solid"/>
                      <a:headEnd type="none" w="med" len="med"/>
                      <a:tailEnd type="none" w="med" len="med"/>
                    </a:lnB>
                    <a:noFill/>
                  </a:tcPr>
                </a:tc>
                <a:tc hMerge="1">
                  <a:tcPr>
                    <a:lnT>
                      <a:noFill/>
                    </a:lnT>
                    <a:lnB w="6350" cap="flat" cmpd="sng">
                      <a:solidFill>
                        <a:srgbClr val="000000"/>
                      </a:solidFill>
                      <a:prstDash val="solid"/>
                      <a:headEnd type="none" w="med" len="med"/>
                      <a:tailEnd type="none" w="med" len="med"/>
                    </a:lnB>
                  </a:tcPr>
                </a:tc>
                <a:tc hMerge="1">
                  <a:tcPr>
                    <a:lnT>
                      <a:noFill/>
                    </a:lnT>
                    <a:lnB w="6350" cap="flat" cmpd="sng">
                      <a:solidFill>
                        <a:srgbClr val="000000"/>
                      </a:solidFill>
                      <a:prstDash val="solid"/>
                      <a:headEnd type="none" w="med" len="med"/>
                      <a:tailEnd type="none" w="med" len="med"/>
                    </a:lnB>
                  </a:tcPr>
                </a:tc>
                <a:tc hMerge="1">
                  <a:tcPr>
                    <a:lnT>
                      <a:noFill/>
                    </a:lnT>
                    <a:lnB w="6350" cap="flat" cmpd="sng">
                      <a:solidFill>
                        <a:srgbClr val="000000"/>
                      </a:solidFill>
                      <a:prstDash val="solid"/>
                      <a:headEnd type="none" w="med" len="med"/>
                      <a:tailEnd type="none" w="med" len="med"/>
                    </a:lnB>
                  </a:tcPr>
                </a:tc>
                <a:tc hMerge="1">
                  <a:tcPr>
                    <a:lnT>
                      <a:noFill/>
                    </a:lnT>
                    <a:lnB w="6350" cap="flat" cmpd="sng">
                      <a:solidFill>
                        <a:srgbClr val="000000"/>
                      </a:solidFill>
                      <a:prstDash val="solid"/>
                      <a:headEnd type="none" w="med" len="med"/>
                      <a:tailEnd type="none" w="med" len="med"/>
                    </a:lnB>
                  </a:tcPr>
                </a:tc>
                <a:tc hMerge="1">
                  <a:tcPr>
                    <a:lnT>
                      <a:noFill/>
                    </a:lnT>
                    <a:lnB w="6350" cap="flat" cmpd="sng">
                      <a:solidFill>
                        <a:srgbClr val="000000"/>
                      </a:solidFill>
                      <a:prstDash val="solid"/>
                      <a:headEnd type="none" w="med" len="med"/>
                      <a:tailEnd type="none" w="med" len="med"/>
                    </a:lnB>
                  </a:tcPr>
                </a:tc>
                <a:tc hMerge="1">
                  <a:tcPr>
                    <a:lnT>
                      <a:noFill/>
                    </a:lnT>
                    <a:lnB w="6350" cap="flat" cmpd="sng">
                      <a:solidFill>
                        <a:srgbClr val="000000"/>
                      </a:solidFill>
                      <a:prstDash val="solid"/>
                      <a:headEnd type="none" w="med" len="med"/>
                      <a:tailEnd type="none" w="med" len="med"/>
                    </a:lnB>
                  </a:tcPr>
                </a:tc>
                <a:tc hMerge="1">
                  <a:tcPr>
                    <a:lnR>
                      <a:noFill/>
                    </a:lnR>
                    <a:lnT>
                      <a:noFill/>
                    </a:lnT>
                    <a:lnB w="6350" cap="flat" cmpd="sng">
                      <a:solidFill>
                        <a:srgbClr val="000000"/>
                      </a:solidFill>
                      <a:prstDash val="solid"/>
                      <a:headEnd type="none" w="med" len="med"/>
                      <a:tailEnd type="none" w="med" len="med"/>
                    </a:lnB>
                  </a:tcPr>
                </a:tc>
              </a:tr>
              <a:tr h="275590">
                <a:tc>
                  <a:txBody>
                    <a:bodyPr/>
                    <a:p>
                      <a:pPr algn="ctr" fontAlgn="ctr"/>
                      <a:r>
                        <a:rPr lang="zh-CN" altLang="en-US" sz="1200" b="1" i="0">
                          <a:solidFill>
                            <a:srgbClr val="FFFFFF"/>
                          </a:solidFill>
                          <a:latin typeface="微软雅黑" panose="020B0503020204020204" charset="-122"/>
                          <a:ea typeface="微软雅黑" panose="020B0503020204020204" charset="-122"/>
                        </a:rPr>
                        <a:t>序号</a:t>
                      </a:r>
                      <a:endParaRPr lang="zh-CN" altLang="en-US" sz="1200" b="1" i="0">
                        <a:solidFill>
                          <a:srgbClr val="FFFFFF"/>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B0F0"/>
                    </a:solidFill>
                  </a:tcPr>
                </a:tc>
                <a:tc>
                  <a:txBody>
                    <a:bodyPr/>
                    <a:p>
                      <a:pPr algn="ctr" fontAlgn="ctr"/>
                      <a:r>
                        <a:rPr lang="zh-CN" altLang="en-US" sz="1200" b="1" i="0">
                          <a:solidFill>
                            <a:srgbClr val="FFFFFF"/>
                          </a:solidFill>
                          <a:latin typeface="微软雅黑" panose="020B0503020204020204" charset="-122"/>
                          <a:ea typeface="微软雅黑" panose="020B0503020204020204" charset="-122"/>
                        </a:rPr>
                        <a:t>银行</a:t>
                      </a:r>
                      <a:endParaRPr lang="zh-CN" altLang="en-US" sz="1200" b="1" i="0">
                        <a:solidFill>
                          <a:srgbClr val="FFFFFF"/>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B0F0"/>
                    </a:solidFill>
                  </a:tcPr>
                </a:tc>
                <a:tc rowSpan="12">
                  <a:txBody>
                    <a:bodyPr/>
                    <a:p>
                      <a:pPr algn="ctr" fontAlgn="ctr"/>
                      <a:endParaRPr sz="1000" b="0" i="0">
                        <a:solidFill>
                          <a:srgbClr val="000000"/>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8EA9DB"/>
                    </a:solidFill>
                  </a:tcPr>
                </a:tc>
                <a:tc>
                  <a:txBody>
                    <a:bodyPr/>
                    <a:p>
                      <a:pPr algn="ctr" fontAlgn="ctr"/>
                      <a:r>
                        <a:rPr lang="zh-CN" altLang="en-US" sz="1200" b="1" i="0">
                          <a:solidFill>
                            <a:srgbClr val="FFFFFF"/>
                          </a:solidFill>
                          <a:latin typeface="微软雅黑" panose="020B0503020204020204" charset="-122"/>
                          <a:ea typeface="微软雅黑" panose="020B0503020204020204" charset="-122"/>
                        </a:rPr>
                        <a:t>序号</a:t>
                      </a:r>
                      <a:endParaRPr lang="zh-CN" altLang="en-US" sz="1200" b="1" i="0">
                        <a:solidFill>
                          <a:srgbClr val="FFFFFF"/>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B0F0"/>
                    </a:solidFill>
                  </a:tcPr>
                </a:tc>
                <a:tc>
                  <a:txBody>
                    <a:bodyPr/>
                    <a:p>
                      <a:pPr algn="ctr" fontAlgn="ctr"/>
                      <a:r>
                        <a:rPr lang="zh-CN" altLang="en-US" sz="1200" b="1" i="0">
                          <a:solidFill>
                            <a:srgbClr val="FFFFFF"/>
                          </a:solidFill>
                          <a:latin typeface="微软雅黑" panose="020B0503020204020204" charset="-122"/>
                          <a:ea typeface="微软雅黑" panose="020B0503020204020204" charset="-122"/>
                        </a:rPr>
                        <a:t>银行</a:t>
                      </a:r>
                      <a:endParaRPr lang="zh-CN" altLang="en-US" sz="1200" b="1" i="0">
                        <a:solidFill>
                          <a:srgbClr val="FFFFFF"/>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B0F0"/>
                    </a:solidFill>
                  </a:tcPr>
                </a:tc>
                <a:tc rowSpan="12">
                  <a:txBody>
                    <a:bodyPr/>
                    <a:p>
                      <a:pPr algn="ctr" fontAlgn="ctr"/>
                      <a:endParaRPr sz="1000" b="0" i="0">
                        <a:solidFill>
                          <a:srgbClr val="000000"/>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8EA9DB"/>
                    </a:solidFill>
                  </a:tcPr>
                </a:tc>
                <a:tc>
                  <a:txBody>
                    <a:bodyPr/>
                    <a:p>
                      <a:pPr algn="ctr" fontAlgn="ctr"/>
                      <a:r>
                        <a:rPr lang="zh-CN" altLang="en-US" sz="1200" b="1" i="0">
                          <a:solidFill>
                            <a:srgbClr val="FFFFFF"/>
                          </a:solidFill>
                          <a:latin typeface="微软雅黑" panose="020B0503020204020204" charset="-122"/>
                          <a:ea typeface="微软雅黑" panose="020B0503020204020204" charset="-122"/>
                        </a:rPr>
                        <a:t>序号</a:t>
                      </a:r>
                      <a:endParaRPr lang="zh-CN" altLang="en-US" sz="1200" b="1" i="0">
                        <a:solidFill>
                          <a:srgbClr val="FFFFFF"/>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B0F0"/>
                    </a:solidFill>
                  </a:tcPr>
                </a:tc>
                <a:tc>
                  <a:txBody>
                    <a:bodyPr/>
                    <a:p>
                      <a:pPr algn="ctr" fontAlgn="ctr"/>
                      <a:r>
                        <a:rPr lang="zh-CN" altLang="en-US" sz="1200" b="1" i="0">
                          <a:solidFill>
                            <a:srgbClr val="FFFFFF"/>
                          </a:solidFill>
                          <a:latin typeface="微软雅黑" panose="020B0503020204020204" charset="-122"/>
                          <a:ea typeface="微软雅黑" panose="020B0503020204020204" charset="-122"/>
                        </a:rPr>
                        <a:t>银行</a:t>
                      </a:r>
                      <a:endParaRPr lang="zh-CN" altLang="en-US" sz="1200" b="1" i="0">
                        <a:solidFill>
                          <a:srgbClr val="FFFFFF"/>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B0F0"/>
                    </a:solidFill>
                  </a:tcPr>
                </a:tc>
              </a:tr>
              <a:tr h="273050">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上海华瑞银行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13</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四川新网银行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25</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深圳前海微众银行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4320">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信用合作</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14</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天津金城银行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26</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温州民商银行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495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信用社</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15</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威海蓝海银行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27</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湖南三湘银行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4320">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4</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农商</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16</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安徽新安银行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28</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盛京</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368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5</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农商行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17</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无锡锡商银行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29</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福建华通银行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495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6</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农村信用</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18</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村镇银行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30</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联社</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368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7</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农村合作</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19</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梅州客商银行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31</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财务公司</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5590">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8</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农村商</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20</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武汉众邦银行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32</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财务有限公司</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368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9</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创兴银行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21</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江苏苏商银行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33</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财务有限责任公司</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368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10</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包商银行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22</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江苏苏宁银行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34</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辽宁振兴银行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4955">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11</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北京中关村银行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23</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江西裕民银行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35</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重庆富民银行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74320">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吉林亿联银行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1000" b="0" i="0">
                        <a:solidFill>
                          <a:srgbClr val="000000"/>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8EA9DB"/>
                    </a:solidFill>
                  </a:tcPr>
                </a:tc>
                <a:tc>
                  <a:txBody>
                    <a:bodyPr/>
                    <a:p>
                      <a:pPr algn="ctr" fontAlgn="ctr"/>
                      <a:r>
                        <a:rPr lang="en-US" altLang="zh-CN" sz="1000" b="0" i="0">
                          <a:solidFill>
                            <a:srgbClr val="000000"/>
                          </a:solidFill>
                          <a:latin typeface="宋体" panose="02010600030101010101" pitchFamily="2" charset="-122"/>
                          <a:ea typeface="宋体" panose="02010600030101010101" pitchFamily="2" charset="-122"/>
                        </a:rPr>
                        <a:t>24</a:t>
                      </a:r>
                      <a:endParaRPr lang="en-US" altLang="zh-CN"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r>
                        <a:rPr lang="zh-CN" altLang="en-US" sz="1000" b="0" i="0">
                          <a:solidFill>
                            <a:srgbClr val="000000"/>
                          </a:solidFill>
                          <a:latin typeface="宋体" panose="02010600030101010101" pitchFamily="2" charset="-122"/>
                          <a:ea typeface="宋体" panose="02010600030101010101" pitchFamily="2" charset="-122"/>
                        </a:rPr>
                        <a:t>浙江网商银行</a:t>
                      </a:r>
                      <a:endParaRPr lang="zh-CN" altLang="en-US"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1000" b="0" i="0">
                        <a:solidFill>
                          <a:srgbClr val="000000"/>
                        </a:solidFill>
                        <a:latin typeface="微软雅黑" panose="020B0503020204020204" charset="-122"/>
                        <a:ea typeface="微软雅黑" panose="020B050302020402020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8EA9DB"/>
                    </a:solidFill>
                  </a:tcPr>
                </a:tc>
                <a:tc>
                  <a:txBody>
                    <a:bodyPr/>
                    <a:p>
                      <a:pPr algn="ctr" fontAlgn="ctr"/>
                      <a:endParaRPr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ctr"/>
                      <a:endParaRPr sz="10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sld>
</file>

<file path=ppt/tags/tag1.xml><?xml version="1.0" encoding="utf-8"?>
<p:tagLst xmlns:p="http://schemas.openxmlformats.org/presentationml/2006/main">
  <p:tag name="PA" val="v3.0.1"/>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COMMONDATA" val="eyJoZGlkIjoiNzQ4ODM0NjIzODA0MWJkMjFmYjI3YjRkMzAxOGQ1YTgifQ=="/>
  <p:tag name="KSO_WPP_MARK_KEY" val="574d3056-5aa8-40b0-b3e0-63cec008ff81"/>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PA" val="v3.0.1"/>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TABLE_ENDDRAG_ORIGIN_RECT" val="655*310"/>
  <p:tag name="TABLE_ENDDRAG_RECT" val="136*195*655*310"/>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 name="KSO_WM_UNIT_PLACING_PICTURE_USER_VIEWPORT" val="{&quot;height&quot;:8835,&quot;width&quot;:14955}"/>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6352</Words>
  <Application>WPS 演示</Application>
  <PresentationFormat>宽屏</PresentationFormat>
  <Paragraphs>506</Paragraphs>
  <Slides>26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26</vt:i4>
      </vt:variant>
    </vt:vector>
  </HeadingPairs>
  <TitlesOfParts>
    <vt:vector size="38" baseType="lpstr">
      <vt:lpstr>Arial</vt:lpstr>
      <vt:lpstr>宋体</vt:lpstr>
      <vt:lpstr>Wingdings</vt:lpstr>
      <vt:lpstr>微软雅黑</vt:lpstr>
      <vt:lpstr>Calibri</vt:lpstr>
      <vt:lpstr>Calibri</vt:lpstr>
      <vt:lpstr>-apple-system-font</vt:lpstr>
      <vt:lpstr>Segoe Print</vt:lpstr>
      <vt:lpstr>Arial Unicode MS</vt:lpstr>
      <vt:lpstr>-apple-system-font</vt:lpstr>
      <vt:lpstr>Be Happy</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WPS_1724910162</cp:lastModifiedBy>
  <cp:revision>161</cp:revision>
  <dcterms:created xsi:type="dcterms:W3CDTF">2023-05-16T00:48:00Z</dcterms:created>
  <dcterms:modified xsi:type="dcterms:W3CDTF">2026-04-07T00:51:44Z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C9A89CF6E889478DB0ADB2E57C6E5DA9_13</vt:lpwstr>
  </property>
  <property fmtid="{D5CDD505-2E9C-101B-9397-08002B2CF9AE}" pid="3" name="KSOProductBuildVer">
    <vt:lpwstr>2052-12.1.0.25225</vt:lpwstr>
  </property>
</Properties>
</file>