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3"/>
  </p:sldMasterIdLst>
  <p:notesMasterIdLst>
    <p:notesMasterId r:id="rId5"/>
  </p:notesMasterIdLst>
  <p:handoutMasterIdLst>
    <p:handoutMasterId r:id="rId28"/>
  </p:handoutMasterIdLst>
  <p:sldIdLst>
    <p:sldId id="290" r:id="rId4"/>
    <p:sldId id="291" r:id="rId6"/>
    <p:sldId id="308" r:id="rId7"/>
    <p:sldId id="297" r:id="rId8"/>
    <p:sldId id="298" r:id="rId9"/>
    <p:sldId id="387" r:id="rId10"/>
    <p:sldId id="374" r:id="rId11"/>
    <p:sldId id="300" r:id="rId12"/>
    <p:sldId id="309" r:id="rId13"/>
    <p:sldId id="301" r:id="rId14"/>
    <p:sldId id="388" r:id="rId15"/>
    <p:sldId id="311" r:id="rId16"/>
    <p:sldId id="401" r:id="rId17"/>
    <p:sldId id="306" r:id="rId18"/>
    <p:sldId id="402" r:id="rId19"/>
    <p:sldId id="403" r:id="rId20"/>
    <p:sldId id="404" r:id="rId21"/>
    <p:sldId id="313" r:id="rId22"/>
    <p:sldId id="315" r:id="rId23"/>
    <p:sldId id="310" r:id="rId24"/>
    <p:sldId id="385" r:id="rId25"/>
    <p:sldId id="400" r:id="rId26"/>
    <p:sldId id="373" r:id="rId27"/>
  </p:sldIdLst>
  <p:sldSz cx="9144000" cy="5143500" type="screen16x9"/>
  <p:notesSz cx="6858000" cy="9144000"/>
  <p:custDataLst>
    <p:tags r:id="rId32"/>
  </p:custDataLst>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6" userDrawn="1">
          <p15:clr>
            <a:srgbClr val="A4A3A4"/>
          </p15:clr>
        </p15:guide>
        <p15:guide id="2" pos="291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2953"/>
    <a:srgbClr val="C7A265"/>
    <a:srgbClr val="C8A366"/>
    <a:srgbClr val="AA7D3C"/>
    <a:srgbClr val="63719B"/>
    <a:srgbClr val="3399FF"/>
    <a:srgbClr val="1D2A55"/>
    <a:srgbClr val="BFC0B0"/>
    <a:srgbClr val="576180"/>
    <a:srgbClr val="0A1F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83" autoAdjust="0"/>
    <p:restoredTop sz="86309" autoAdjust="0"/>
  </p:normalViewPr>
  <p:slideViewPr>
    <p:cSldViewPr snapToGrid="0" showGuides="1">
      <p:cViewPr varScale="1">
        <p:scale>
          <a:sx n="77" d="100"/>
          <a:sy n="77" d="100"/>
        </p:scale>
        <p:origin x="1080" y="48"/>
      </p:cViewPr>
      <p:guideLst>
        <p:guide orient="horz" pos="1666"/>
        <p:guide pos="291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2" Type="http://schemas.openxmlformats.org/officeDocument/2006/relationships/tags" Target="tags/tag74.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Master" Target="slideMasters/slideMaster2.xml"/><Relationship Id="rId29" Type="http://schemas.openxmlformats.org/officeDocument/2006/relationships/presProps" Target="presProps.xml"/><Relationship Id="rId28" Type="http://schemas.openxmlformats.org/officeDocument/2006/relationships/handoutMaster" Target="handoutMasters/handoutMaster1.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90DE4A-4F44-438B-9627-5D0D06ACD48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1BCB81-37E1-44C8-9C8A-2C47762A73F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各位同事大家好，欢迎大家参加此次培训，今天人力资源部组织大家培训，就是想针对我们人事管理制度中的一些重点内容进行讲解，以便让大家更好的去了解并执行，同时在培训的最后也会跟大家进步一交流，多多听取大家的一些意见及建议的反馈。</a:t>
            </a:r>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a:p>
            <a:endParaRPr lang="zh-CN" altLang="en-US" dirty="0"/>
          </a:p>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a:p>
            <a:endParaRPr lang="zh-CN" altLang="en-US" dirty="0"/>
          </a:p>
          <a:p>
            <a:endParaRPr lang="zh-CN" altLang="en-US" dirty="0"/>
          </a:p>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330A4FD0-0C16-4DD2-9C0D-C299D9D9A31E}" type="slidenum">
              <a:rPr lang="en-US" altLang="zh-CN" smtClean="0"/>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今天的培训，我们将</a:t>
            </a:r>
            <a:r>
              <a:rPr lang="zh-CN" altLang="en-US" dirty="0">
                <a:sym typeface="+mn-ea"/>
              </a:rPr>
              <a:t>分别</a:t>
            </a:r>
            <a:r>
              <a:rPr lang="zh-CN" altLang="en-US" dirty="0"/>
              <a:t>从考勤管理，休假管理，培训管理、薪酬绩效管理、奖惩管理以及行为准则</a:t>
            </a:r>
            <a:r>
              <a:rPr lang="zh-CN" altLang="en-US" dirty="0">
                <a:sym typeface="+mn-ea"/>
              </a:rPr>
              <a:t>从以下几个个方面进行展开。</a:t>
            </a:r>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首先进入考勤管理。</a:t>
            </a:r>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每日打卡时间是早</a:t>
            </a:r>
            <a:r>
              <a:rPr lang="en-US" altLang="zh-CN" dirty="0"/>
              <a:t>8</a:t>
            </a:r>
            <a:r>
              <a:rPr lang="zh-CN" altLang="en-US" dirty="0"/>
              <a:t>点和晚</a:t>
            </a:r>
            <a:r>
              <a:rPr lang="en-US" altLang="zh-CN" dirty="0"/>
              <a:t>5</a:t>
            </a:r>
            <a:r>
              <a:rPr lang="zh-CN" altLang="en-US" dirty="0"/>
              <a:t>点，午休</a:t>
            </a:r>
            <a:r>
              <a:rPr lang="en-US" altLang="zh-CN" dirty="0"/>
              <a:t>1</a:t>
            </a:r>
            <a:r>
              <a:rPr lang="zh-CN" altLang="en-US" dirty="0"/>
              <a:t>小时</a:t>
            </a:r>
            <a:endParaRPr lang="en-US" altLang="zh-CN" dirty="0"/>
          </a:p>
          <a:p>
            <a:r>
              <a:rPr lang="zh-CN" altLang="en-US" dirty="0"/>
              <a:t>迟于上班时间</a:t>
            </a:r>
            <a:r>
              <a:rPr lang="en-US" altLang="zh-CN" dirty="0"/>
              <a:t>30</a:t>
            </a:r>
            <a:r>
              <a:rPr lang="zh-CN" altLang="en-US" dirty="0"/>
              <a:t>分钟内到岗者为迟到，早于下班时间</a:t>
            </a:r>
            <a:r>
              <a:rPr lang="en-US" altLang="zh-CN" dirty="0"/>
              <a:t>30</a:t>
            </a:r>
            <a:r>
              <a:rPr lang="zh-CN" altLang="en-US" dirty="0"/>
              <a:t>分钟内离岗者为早退。迟到、早退、补卡情况，每月累计有</a:t>
            </a:r>
            <a:r>
              <a:rPr lang="en-US" altLang="zh-CN" dirty="0"/>
              <a:t>3</a:t>
            </a:r>
            <a:r>
              <a:rPr lang="zh-CN" altLang="en-US" dirty="0"/>
              <a:t>次机会（缺卡除外），</a:t>
            </a:r>
            <a:r>
              <a:rPr lang="zh-CN" altLang="en-US" dirty="0">
                <a:latin typeface="微软雅黑" panose="020B0503020204020204" pitchFamily="34" charset="-122"/>
                <a:ea typeface="微软雅黑" panose="020B0503020204020204" pitchFamily="34" charset="-122"/>
                <a:cs typeface="+mn-ea"/>
                <a:sym typeface="+mn-lt"/>
              </a:rPr>
              <a:t>大于</a:t>
            </a:r>
            <a:r>
              <a:rPr lang="en-US" altLang="zh-CN" dirty="0">
                <a:latin typeface="微软雅黑" panose="020B0503020204020204" pitchFamily="34" charset="-122"/>
                <a:ea typeface="微软雅黑" panose="020B0503020204020204" pitchFamily="34" charset="-122"/>
                <a:cs typeface="+mn-ea"/>
                <a:sym typeface="+mn-lt"/>
              </a:rPr>
              <a:t>3</a:t>
            </a:r>
            <a:r>
              <a:rPr lang="zh-CN" altLang="en-US" dirty="0">
                <a:latin typeface="微软雅黑" panose="020B0503020204020204" pitchFamily="34" charset="-122"/>
                <a:ea typeface="微软雅黑" panose="020B0503020204020204" pitchFamily="34" charset="-122"/>
                <a:cs typeface="+mn-ea"/>
                <a:sym typeface="+mn-lt"/>
              </a:rPr>
              <a:t>次以上，迟到，早退每次扣款</a:t>
            </a:r>
            <a:r>
              <a:rPr lang="en-US" altLang="zh-CN" dirty="0">
                <a:latin typeface="微软雅黑" panose="020B0503020204020204" pitchFamily="34" charset="-122"/>
                <a:ea typeface="微软雅黑" panose="020B0503020204020204" pitchFamily="34" charset="-122"/>
                <a:cs typeface="+mn-ea"/>
                <a:sym typeface="+mn-lt"/>
              </a:rPr>
              <a:t>10</a:t>
            </a:r>
            <a:r>
              <a:rPr lang="zh-CN" altLang="en-US" dirty="0">
                <a:latin typeface="微软雅黑" panose="020B0503020204020204" pitchFamily="34" charset="-122"/>
                <a:ea typeface="微软雅黑" panose="020B0503020204020204" pitchFamily="34" charset="-122"/>
                <a:cs typeface="+mn-ea"/>
                <a:sym typeface="+mn-lt"/>
              </a:rPr>
              <a:t>元，补卡每次扣款</a:t>
            </a:r>
            <a:r>
              <a:rPr lang="en-US" altLang="zh-CN" dirty="0">
                <a:latin typeface="微软雅黑" panose="020B0503020204020204" pitchFamily="34" charset="-122"/>
                <a:ea typeface="微软雅黑" panose="020B0503020204020204" pitchFamily="34" charset="-122"/>
                <a:cs typeface="+mn-ea"/>
                <a:sym typeface="+mn-lt"/>
              </a:rPr>
              <a:t>30</a:t>
            </a:r>
            <a:r>
              <a:rPr lang="zh-CN" altLang="en-US" dirty="0">
                <a:latin typeface="微软雅黑" panose="020B0503020204020204" pitchFamily="34" charset="-122"/>
                <a:ea typeface="微软雅黑" panose="020B0503020204020204" pitchFamily="34" charset="-122"/>
                <a:cs typeface="+mn-ea"/>
                <a:sym typeface="+mn-lt"/>
              </a:rPr>
              <a:t>元</a:t>
            </a:r>
            <a:endParaRPr lang="en-US" altLang="zh-CN" dirty="0"/>
          </a:p>
          <a:p>
            <a:r>
              <a:rPr lang="zh-CN" altLang="en-US" dirty="0"/>
              <a:t>迟于上班时间超</a:t>
            </a:r>
            <a:r>
              <a:rPr lang="en-US" altLang="zh-CN" dirty="0"/>
              <a:t>30</a:t>
            </a:r>
            <a:r>
              <a:rPr lang="zh-CN" altLang="en-US" dirty="0"/>
              <a:t>分钟到岗者或早于下班时间超</a:t>
            </a:r>
            <a:r>
              <a:rPr lang="en-US" altLang="zh-CN" dirty="0"/>
              <a:t>30</a:t>
            </a:r>
            <a:r>
              <a:rPr lang="zh-CN" altLang="en-US" dirty="0"/>
              <a:t>分钟离岗者或每日上下班忘记打卡者视为旷工。</a:t>
            </a:r>
            <a:endParaRPr lang="en-US" altLang="zh-CN" dirty="0"/>
          </a:p>
          <a:p>
            <a:endParaRPr lang="zh-CN" altLang="en-US" dirty="0"/>
          </a:p>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加班，员工加班加点需提交</a:t>
            </a:r>
            <a:r>
              <a:rPr lang="en-US" altLang="zh-CN" dirty="0"/>
              <a:t>OA</a:t>
            </a:r>
            <a:r>
              <a:rPr lang="zh-CN" altLang="en-US" dirty="0"/>
              <a:t>申请，未经过审批的加班不予认可，逾期不予以补报。</a:t>
            </a:r>
            <a:r>
              <a:rPr lang="zh-CN" altLang="en-US"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（每月</a:t>
            </a:r>
            <a:r>
              <a:rPr lang="en-US" altLang="zh-CN"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1</a:t>
            </a:r>
            <a:r>
              <a:rPr lang="zh-CN" altLang="en-US"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号截止，为</a:t>
            </a:r>
            <a:r>
              <a:rPr lang="en-US" altLang="zh-CN"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2</a:t>
            </a:r>
            <a:r>
              <a:rPr lang="zh-CN" altLang="en-US"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号领导审批预留时间；遇节假日不予进行顺延）</a:t>
            </a:r>
            <a:endParaRPr lang="en-US" altLang="zh-CN" dirty="0"/>
          </a:p>
          <a:p>
            <a:r>
              <a:rPr lang="en-US" altLang="en-US" dirty="0"/>
              <a:t>①</a:t>
            </a:r>
            <a:r>
              <a:rPr lang="zh-CN" altLang="en-US" dirty="0"/>
              <a:t>缺卡情况，不计入加班工时；比如，打了上班卡，下班忘打卡并且也未补卡（或者全天未打卡），缺提交了加班申请，不计入</a:t>
            </a:r>
            <a:r>
              <a:rPr lang="zh-CN" altLang="en-US" dirty="0">
                <a:sym typeface="+mn-ea"/>
              </a:rPr>
              <a:t>加班工时；</a:t>
            </a:r>
            <a:endParaRPr lang="zh-CN" altLang="en-US" dirty="0"/>
          </a:p>
          <a:p>
            <a:r>
              <a:rPr lang="en-US" altLang="en-US" dirty="0"/>
              <a:t>②</a:t>
            </a:r>
            <a:r>
              <a:rPr lang="zh-CN" altLang="en-US" dirty="0"/>
              <a:t>打卡时间少于加班申请时间，已打卡时间为准；比如，</a:t>
            </a:r>
            <a:r>
              <a:rPr lang="en-US" altLang="zh-CN" dirty="0"/>
              <a:t>18</a:t>
            </a:r>
            <a:r>
              <a:rPr lang="zh-CN" altLang="en-US" dirty="0"/>
              <a:t>：</a:t>
            </a:r>
            <a:r>
              <a:rPr lang="en-US" altLang="zh-CN" dirty="0"/>
              <a:t>00</a:t>
            </a:r>
            <a:r>
              <a:rPr lang="zh-CN" altLang="en-US" dirty="0"/>
              <a:t>打卡下班，加班申请为</a:t>
            </a:r>
            <a:r>
              <a:rPr lang="en-US" altLang="zh-CN" dirty="0"/>
              <a:t>17</a:t>
            </a:r>
            <a:r>
              <a:rPr lang="zh-CN" altLang="en-US" dirty="0"/>
              <a:t>：</a:t>
            </a:r>
            <a:r>
              <a:rPr lang="en-US" altLang="zh-CN" dirty="0"/>
              <a:t>00-18</a:t>
            </a:r>
            <a:r>
              <a:rPr lang="zh-CN" altLang="en-US" dirty="0"/>
              <a:t>：</a:t>
            </a:r>
            <a:r>
              <a:rPr lang="en-US" altLang="zh-CN" dirty="0"/>
              <a:t>30</a:t>
            </a:r>
            <a:r>
              <a:rPr lang="zh-CN" altLang="en-US" dirty="0"/>
              <a:t>，其加班按照打卡时间</a:t>
            </a:r>
            <a:r>
              <a:rPr lang="en-US" altLang="zh-CN" dirty="0"/>
              <a:t>18</a:t>
            </a:r>
            <a:r>
              <a:rPr lang="zh-CN" altLang="en-US" dirty="0"/>
              <a:t>：</a:t>
            </a:r>
            <a:r>
              <a:rPr lang="en-US" altLang="zh-CN" dirty="0"/>
              <a:t>00</a:t>
            </a:r>
            <a:r>
              <a:rPr lang="zh-CN" altLang="en-US" dirty="0"/>
              <a:t>计算加班，加班工时为</a:t>
            </a:r>
            <a:r>
              <a:rPr lang="en-US" altLang="zh-CN" dirty="0"/>
              <a:t>1</a:t>
            </a:r>
            <a:r>
              <a:rPr lang="zh-CN" altLang="en-US" dirty="0"/>
              <a:t>小时；</a:t>
            </a:r>
            <a:endParaRPr lang="zh-CN" altLang="en-US" dirty="0"/>
          </a:p>
          <a:p>
            <a:r>
              <a:rPr lang="en-US" altLang="en-US" dirty="0"/>
              <a:t>③</a:t>
            </a:r>
            <a:r>
              <a:rPr lang="zh-CN" altLang="en-US" dirty="0"/>
              <a:t>打卡时间多于加班申请时间，已审批时段内的打卡时间为准；比如，</a:t>
            </a:r>
            <a:r>
              <a:rPr lang="en-US" altLang="zh-CN" dirty="0"/>
              <a:t>19</a:t>
            </a:r>
            <a:r>
              <a:rPr lang="zh-CN" altLang="en-US" dirty="0"/>
              <a:t>：</a:t>
            </a:r>
            <a:r>
              <a:rPr lang="en-US" altLang="zh-CN" dirty="0"/>
              <a:t>00</a:t>
            </a:r>
            <a:r>
              <a:rPr lang="zh-CN" altLang="en-US" dirty="0"/>
              <a:t>打卡下班，加班申请为</a:t>
            </a:r>
            <a:r>
              <a:rPr lang="en-US" altLang="zh-CN" dirty="0"/>
              <a:t>17</a:t>
            </a:r>
            <a:r>
              <a:rPr lang="zh-CN" altLang="en-US" dirty="0"/>
              <a:t>：</a:t>
            </a:r>
            <a:r>
              <a:rPr lang="en-US" altLang="zh-CN" dirty="0"/>
              <a:t>00-18</a:t>
            </a:r>
            <a:r>
              <a:rPr lang="zh-CN" altLang="en-US" dirty="0"/>
              <a:t>：</a:t>
            </a:r>
            <a:r>
              <a:rPr lang="en-US" altLang="zh-CN" dirty="0"/>
              <a:t>30</a:t>
            </a:r>
            <a:r>
              <a:rPr lang="zh-CN" altLang="en-US" dirty="0"/>
              <a:t>，其加班为按照</a:t>
            </a:r>
            <a:r>
              <a:rPr lang="en-US" altLang="zh-CN" dirty="0"/>
              <a:t>17</a:t>
            </a:r>
            <a:r>
              <a:rPr lang="zh-CN" altLang="en-US" dirty="0"/>
              <a:t>：</a:t>
            </a:r>
            <a:r>
              <a:rPr lang="en-US" altLang="zh-CN" dirty="0"/>
              <a:t>00-18</a:t>
            </a:r>
            <a:r>
              <a:rPr lang="zh-CN" altLang="en-US" dirty="0"/>
              <a:t>：</a:t>
            </a:r>
            <a:r>
              <a:rPr lang="en-US" altLang="zh-CN" dirty="0"/>
              <a:t>30</a:t>
            </a:r>
            <a:r>
              <a:rPr lang="zh-CN" altLang="en-US" dirty="0"/>
              <a:t>计算加班，加班工时为</a:t>
            </a:r>
            <a:r>
              <a:rPr lang="en-US" altLang="zh-CN" dirty="0"/>
              <a:t>1.5</a:t>
            </a:r>
            <a:r>
              <a:rPr lang="zh-CN" altLang="en-US" dirty="0"/>
              <a:t>小时；大家猜一下，特殊情况，如果</a:t>
            </a:r>
            <a:r>
              <a:rPr lang="en-US" altLang="zh-CN" dirty="0"/>
              <a:t>18</a:t>
            </a:r>
            <a:r>
              <a:rPr lang="zh-CN" altLang="en-US" dirty="0"/>
              <a:t>：</a:t>
            </a:r>
            <a:r>
              <a:rPr lang="en-US" altLang="zh-CN" dirty="0"/>
              <a:t>00</a:t>
            </a:r>
            <a:r>
              <a:rPr lang="zh-CN" altLang="en-US" dirty="0"/>
              <a:t>打卡下班，加班申请为</a:t>
            </a:r>
            <a:r>
              <a:rPr lang="en-US" altLang="zh-CN" dirty="0"/>
              <a:t>17</a:t>
            </a:r>
            <a:r>
              <a:rPr lang="zh-CN" altLang="en-US" dirty="0"/>
              <a:t>：</a:t>
            </a:r>
            <a:r>
              <a:rPr lang="en-US" altLang="zh-CN" dirty="0"/>
              <a:t>01-18</a:t>
            </a:r>
            <a:r>
              <a:rPr lang="zh-CN" altLang="en-US" dirty="0"/>
              <a:t>：</a:t>
            </a:r>
            <a:r>
              <a:rPr lang="en-US" altLang="zh-CN" dirty="0"/>
              <a:t>00</a:t>
            </a:r>
            <a:r>
              <a:rPr lang="zh-CN" altLang="en-US" dirty="0"/>
              <a:t>，加班工时为多少？（</a:t>
            </a:r>
            <a:r>
              <a:rPr lang="en-US" altLang="zh-CN" dirty="0"/>
              <a:t>0</a:t>
            </a:r>
            <a:r>
              <a:rPr lang="zh-CN" altLang="en-US" dirty="0"/>
              <a:t>小时）；</a:t>
            </a:r>
            <a:endParaRPr lang="zh-CN" altLang="en-US" dirty="0"/>
          </a:p>
          <a:p>
            <a:r>
              <a:rPr lang="zh-CN" altLang="en-US" dirty="0"/>
              <a:t>休息日加班按整点计算加班工时：比如周六打卡时间</a:t>
            </a:r>
            <a:r>
              <a:rPr lang="en-US" altLang="zh-CN" dirty="0"/>
              <a:t>8</a:t>
            </a:r>
            <a:r>
              <a:rPr lang="zh-CN" altLang="en-US" dirty="0"/>
              <a:t>：</a:t>
            </a:r>
            <a:r>
              <a:rPr lang="en-US" altLang="zh-CN" dirty="0"/>
              <a:t>01-9</a:t>
            </a:r>
            <a:r>
              <a:rPr lang="zh-CN" altLang="en-US" dirty="0"/>
              <a:t>：</a:t>
            </a:r>
            <a:r>
              <a:rPr lang="en-US" altLang="zh-CN" dirty="0"/>
              <a:t>59</a:t>
            </a:r>
            <a:r>
              <a:rPr lang="zh-CN" altLang="en-US" dirty="0"/>
              <a:t>，加班时间如何计算？（加班时间为</a:t>
            </a:r>
            <a:r>
              <a:rPr lang="en-US" altLang="zh-CN" dirty="0"/>
              <a:t>8</a:t>
            </a:r>
            <a:r>
              <a:rPr lang="zh-CN" altLang="en-US" dirty="0"/>
              <a:t>：</a:t>
            </a:r>
            <a:r>
              <a:rPr lang="en-US" altLang="zh-CN" dirty="0"/>
              <a:t>30-9</a:t>
            </a:r>
            <a:r>
              <a:rPr lang="zh-CN" altLang="en-US" dirty="0"/>
              <a:t>：</a:t>
            </a:r>
            <a:r>
              <a:rPr lang="en-US" altLang="zh-CN" dirty="0"/>
              <a:t>30</a:t>
            </a:r>
            <a:r>
              <a:rPr lang="zh-CN" altLang="en-US" dirty="0"/>
              <a:t>）</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DA1BCB81-37E1-44C8-9C8A-2C47762A73F0}"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1BCB81-37E1-44C8-9C8A-2C47762A73F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1BCB81-37E1-44C8-9C8A-2C47762A73F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每月考勤由各部门统计员统计核对，员工本人签字确认（严禁代签），部门负责人及分管领导签字确认后交人力资源部存档。</a:t>
            </a:r>
            <a:endParaRPr lang="zh-CN" altLang="en-US" dirty="0"/>
          </a:p>
          <a:p>
            <a:r>
              <a:rPr lang="zh-CN" altLang="en-US" dirty="0"/>
              <a:t>为确保导出考勤数据准确，当月考勤流程的申请及审批必须在次月第一个工作日下班之前完成，考勤封存之后，不能再提交已封存期间所有考勤流程。</a:t>
            </a:r>
            <a:endParaRPr lang="zh-CN" altLang="en-US" dirty="0"/>
          </a:p>
          <a:p>
            <a:r>
              <a:rPr lang="zh-CN" altLang="en-US" dirty="0"/>
              <a:t>如有特殊情况，人力资源部会提前做出通知，特殊情况考勤封存时间以通知为准。</a:t>
            </a:r>
            <a:endParaRPr lang="zh-CN" altLang="en-US" dirty="0"/>
          </a:p>
        </p:txBody>
      </p:sp>
      <p:sp>
        <p:nvSpPr>
          <p:cNvPr id="4" name="灯片编号占位符 3"/>
          <p:cNvSpPr>
            <a:spLocks noGrp="1"/>
          </p:cNvSpPr>
          <p:nvPr>
            <p:ph type="sldNum" sz="quarter" idx="5"/>
          </p:nvPr>
        </p:nvSpPr>
        <p:spPr/>
        <p:txBody>
          <a:bodyPr/>
          <a:lstStyle/>
          <a:p>
            <a:pPr>
              <a:defRPr/>
            </a:pPr>
            <a:fld id="{DFC438DE-569E-40D3-92D2-DCAF65B91DB5}" type="slidenum">
              <a:rPr lang="zh-CN" altLang="en-US" smtClean="0">
                <a:solidFill>
                  <a:prstClr val="black"/>
                </a:solidFill>
                <a:latin typeface="等线" panose="02010600030101010101" charset="-122"/>
                <a:ea typeface="等线" panose="02010600030101010101" charset="-122"/>
              </a:rPr>
            </a:fld>
            <a:endParaRPr lang="zh-CN" altLang="en-US">
              <a:solidFill>
                <a:prstClr val="black"/>
              </a:solidFill>
              <a:latin typeface="等线" panose="02010600030101010101" charset="-122"/>
              <a:ea typeface="等线" panose="02010600030101010101"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接下来介绍一下休假管理</a:t>
            </a:r>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5117434" y="1801218"/>
            <a:ext cx="3690390" cy="457835"/>
          </a:xfrm>
        </p:spPr>
        <p:txBody>
          <a:bodyPr anchor="t">
            <a:noAutofit/>
          </a:bodyPr>
          <a:lstStyle>
            <a:lvl1pPr algn="l">
              <a:defRPr sz="3200" b="0" spc="600">
                <a:solidFill>
                  <a:schemeClr val="bg1"/>
                </a:solidFill>
                <a:latin typeface="思源黑体 CN Medium" panose="020B0600000000000000" pitchFamily="34" charset="-122"/>
                <a:ea typeface="思源黑体 CN Medium" panose="020B0600000000000000" pitchFamily="34" charset="-122"/>
              </a:defRPr>
            </a:lvl1pPr>
          </a:lstStyle>
          <a:p>
            <a:r>
              <a:rPr lang="en-US" altLang="zh-CN" dirty="0"/>
              <a:t>PPT</a:t>
            </a:r>
            <a:r>
              <a:rPr lang="zh-CN" altLang="en-US" dirty="0"/>
              <a:t>代用主标题</a:t>
            </a:r>
            <a:endParaRPr lang="zh-CN" altLang="en-US" dirty="0"/>
          </a:p>
        </p:txBody>
      </p:sp>
      <p:sp>
        <p:nvSpPr>
          <p:cNvPr id="11" name="内容占位符 10"/>
          <p:cNvSpPr>
            <a:spLocks noGrp="1"/>
          </p:cNvSpPr>
          <p:nvPr>
            <p:ph sz="quarter" idx="10" hasCustomPrompt="1"/>
          </p:nvPr>
        </p:nvSpPr>
        <p:spPr>
          <a:xfrm>
            <a:off x="5117433" y="2819666"/>
            <a:ext cx="2229485" cy="234950"/>
          </a:xfrm>
        </p:spPr>
        <p:txBody>
          <a:bodyPr>
            <a:normAutofit/>
          </a:bodyPr>
          <a:lstStyle>
            <a:lvl1pPr>
              <a:buNone/>
              <a:defRPr sz="1000">
                <a:solidFill>
                  <a:srgbClr val="C39C61"/>
                </a:solidFill>
                <a:latin typeface="思源黑体 CN Regular" panose="020B0500000000000000" pitchFamily="34" charset="-122"/>
                <a:ea typeface="思源黑体 CN Regular" panose="020B0500000000000000" pitchFamily="34" charset="-122"/>
              </a:defRPr>
            </a:lvl1pPr>
          </a:lstStyle>
          <a:p>
            <a:pPr lvl="0"/>
            <a:r>
              <a:rPr lang="zh-CN" altLang="en-US" dirty="0"/>
              <a:t>日期 </a:t>
            </a:r>
            <a:r>
              <a:rPr lang="en-US" altLang="zh-CN" dirty="0"/>
              <a:t>/ DATE.2024/01/01</a:t>
            </a:r>
            <a:endParaRPr lang="zh-CN" altLang="en-US" dirty="0"/>
          </a:p>
        </p:txBody>
      </p:sp>
      <p:sp>
        <p:nvSpPr>
          <p:cNvPr id="12" name="内容占位符 10"/>
          <p:cNvSpPr>
            <a:spLocks noGrp="1"/>
          </p:cNvSpPr>
          <p:nvPr>
            <p:ph sz="quarter" idx="12" hasCustomPrompt="1"/>
          </p:nvPr>
        </p:nvSpPr>
        <p:spPr>
          <a:xfrm>
            <a:off x="5117433" y="2429267"/>
            <a:ext cx="2229485" cy="234950"/>
          </a:xfrm>
        </p:spPr>
        <p:txBody>
          <a:bodyPr>
            <a:noAutofit/>
          </a:bodyPr>
          <a:lstStyle>
            <a:lvl1pPr>
              <a:buNone/>
              <a:defRPr sz="1400" b="0" spc="600">
                <a:solidFill>
                  <a:srgbClr val="C39C61"/>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代用副标题</a:t>
            </a:r>
            <a:endParaRPr lang="zh-CN" alt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图片与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文本占位符 14"/>
          <p:cNvSpPr>
            <a:spLocks noGrp="1"/>
          </p:cNvSpPr>
          <p:nvPr>
            <p:ph type="body" sz="quarter" idx="11" hasCustomPrompt="1"/>
          </p:nvPr>
        </p:nvSpPr>
        <p:spPr>
          <a:xfrm>
            <a:off x="5451231" y="2066420"/>
            <a:ext cx="3292019" cy="500674"/>
          </a:xfr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defRPr sz="2500" baseline="0">
                <a:solidFill>
                  <a:schemeClr val="bg1"/>
                </a:solidFill>
                <a:latin typeface="思源黑体 CN Regular" panose="020B0500000000000000" pitchFamily="34" charset="-122"/>
                <a:ea typeface="思源黑体 CN Regular" panose="020B0500000000000000" pitchFamily="34" charset="-122"/>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defRPr/>
            </a:pPr>
            <a:r>
              <a:rPr lang="zh-CN" altLang="en-US" dirty="0"/>
              <a:t>感  谢  您  的  观  赏  ！</a:t>
            </a:r>
            <a:endParaRPr lang="zh-CN" altLang="en-US" dirty="0"/>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defRPr/>
            </a:pPr>
            <a:r>
              <a:rPr lang="zh-CN" altLang="en-US" dirty="0"/>
              <a:t>  </a:t>
            </a:r>
            <a:endParaRPr lang="en-US" altLang="zh-CN" dirty="0"/>
          </a:p>
          <a:p>
            <a:pPr lvl="0"/>
            <a:endParaRPr lang="en-US" altLang="zh-CN"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4389"/>
            <a:ext cx="2743200" cy="365012"/>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4389"/>
            <a:ext cx="4114800" cy="365012"/>
          </a:xfrm>
        </p:spPr>
        <p:txBody>
          <a:bodyPr/>
          <a:lstStyle/>
          <a:p>
            <a:endParaRPr lang="zh-CN" altLang="en-US"/>
          </a:p>
        </p:txBody>
      </p:sp>
      <p:sp>
        <p:nvSpPr>
          <p:cNvPr id="5" name="灯片编号占位符 4"/>
          <p:cNvSpPr>
            <a:spLocks noGrp="1"/>
          </p:cNvSpPr>
          <p:nvPr>
            <p:ph type="sldNum" sz="quarter" idx="12"/>
          </p:nvPr>
        </p:nvSpPr>
        <p:spPr>
          <a:xfrm>
            <a:off x="8610600" y="6354389"/>
            <a:ext cx="2743200" cy="365012"/>
          </a:xfrm>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图片与标题">
    <p:spTree>
      <p:nvGrpSpPr>
        <p:cNvPr id="1" name=""/>
        <p:cNvGrpSpPr/>
        <p:nvPr/>
      </p:nvGrpSpPr>
      <p:grpSpPr>
        <a:xfrm>
          <a:off x="0" y="0"/>
          <a:ext cx="0" cy="0"/>
          <a:chOff x="0" y="0"/>
          <a:chExt cx="0" cy="0"/>
        </a:xfrm>
      </p:grpSpPr>
      <p:grpSp>
        <p:nvGrpSpPr>
          <p:cNvPr id="9" name="Group 11"/>
          <p:cNvGrpSpPr>
            <a:grpSpLocks noChangeAspect="1"/>
          </p:cNvGrpSpPr>
          <p:nvPr userDrawn="1"/>
        </p:nvGrpSpPr>
        <p:grpSpPr bwMode="auto">
          <a:xfrm>
            <a:off x="2382" y="4985657"/>
            <a:ext cx="9141619" cy="168728"/>
            <a:chOff x="4" y="772"/>
            <a:chExt cx="8540" cy="1227"/>
          </a:xfrm>
        </p:grpSpPr>
        <p:sp>
          <p:nvSpPr>
            <p:cNvPr id="10" name="Freeform 13"/>
            <p:cNvSpPr/>
            <p:nvPr/>
          </p:nvSpPr>
          <p:spPr bwMode="auto">
            <a:xfrm>
              <a:off x="4" y="772"/>
              <a:ext cx="8540" cy="1227"/>
            </a:xfrm>
            <a:custGeom>
              <a:avLst/>
              <a:gdLst>
                <a:gd name="T0" fmla="*/ 0 w 3600"/>
                <a:gd name="T1" fmla="*/ 8 h 516"/>
                <a:gd name="T2" fmla="*/ 100 w 3600"/>
                <a:gd name="T3" fmla="*/ 51 h 516"/>
                <a:gd name="T4" fmla="*/ 600 w 3600"/>
                <a:gd name="T5" fmla="*/ 183 h 516"/>
                <a:gd name="T6" fmla="*/ 1200 w 3600"/>
                <a:gd name="T7" fmla="*/ 63 h 516"/>
                <a:gd name="T8" fmla="*/ 1800 w 3600"/>
                <a:gd name="T9" fmla="*/ 2 h 516"/>
                <a:gd name="T10" fmla="*/ 2400 w 3600"/>
                <a:gd name="T11" fmla="*/ 53 h 516"/>
                <a:gd name="T12" fmla="*/ 3000 w 3600"/>
                <a:gd name="T13" fmla="*/ 117 h 516"/>
                <a:gd name="T14" fmla="*/ 3500 w 3600"/>
                <a:gd name="T15" fmla="*/ 53 h 516"/>
                <a:gd name="T16" fmla="*/ 3600 w 3600"/>
                <a:gd name="T17" fmla="*/ 32 h 516"/>
                <a:gd name="T18" fmla="*/ 3600 w 3600"/>
                <a:gd name="T19" fmla="*/ 516 h 516"/>
                <a:gd name="T20" fmla="*/ 3500 w 3600"/>
                <a:gd name="T21" fmla="*/ 516 h 516"/>
                <a:gd name="T22" fmla="*/ 3000 w 3600"/>
                <a:gd name="T23" fmla="*/ 516 h 516"/>
                <a:gd name="T24" fmla="*/ 2400 w 3600"/>
                <a:gd name="T25" fmla="*/ 516 h 516"/>
                <a:gd name="T26" fmla="*/ 1800 w 3600"/>
                <a:gd name="T27" fmla="*/ 516 h 516"/>
                <a:gd name="T28" fmla="*/ 1200 w 3600"/>
                <a:gd name="T29" fmla="*/ 516 h 516"/>
                <a:gd name="T30" fmla="*/ 600 w 3600"/>
                <a:gd name="T31" fmla="*/ 516 h 516"/>
                <a:gd name="T32" fmla="*/ 100 w 3600"/>
                <a:gd name="T33" fmla="*/ 516 h 516"/>
                <a:gd name="T34" fmla="*/ 0 w 3600"/>
                <a:gd name="T35" fmla="*/ 516 h 516"/>
                <a:gd name="T36" fmla="*/ 0 w 3600"/>
                <a:gd name="T37" fmla="*/ 8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516">
                  <a:moveTo>
                    <a:pt x="0" y="8"/>
                  </a:moveTo>
                  <a:cubicBezTo>
                    <a:pt x="100" y="51"/>
                    <a:pt x="100" y="51"/>
                    <a:pt x="100" y="51"/>
                  </a:cubicBezTo>
                  <a:cubicBezTo>
                    <a:pt x="200" y="93"/>
                    <a:pt x="400" y="179"/>
                    <a:pt x="600" y="183"/>
                  </a:cubicBezTo>
                  <a:cubicBezTo>
                    <a:pt x="800" y="187"/>
                    <a:pt x="1000" y="109"/>
                    <a:pt x="1200" y="63"/>
                  </a:cubicBezTo>
                  <a:cubicBezTo>
                    <a:pt x="1400" y="16"/>
                    <a:pt x="1600" y="0"/>
                    <a:pt x="1800" y="2"/>
                  </a:cubicBezTo>
                  <a:cubicBezTo>
                    <a:pt x="2000" y="4"/>
                    <a:pt x="2200" y="24"/>
                    <a:pt x="2400" y="53"/>
                  </a:cubicBezTo>
                  <a:cubicBezTo>
                    <a:pt x="2600" y="81"/>
                    <a:pt x="2800" y="119"/>
                    <a:pt x="3000" y="117"/>
                  </a:cubicBezTo>
                  <a:cubicBezTo>
                    <a:pt x="3200" y="115"/>
                    <a:pt x="3400" y="73"/>
                    <a:pt x="3500" y="53"/>
                  </a:cubicBezTo>
                  <a:cubicBezTo>
                    <a:pt x="3600" y="32"/>
                    <a:pt x="3600" y="32"/>
                    <a:pt x="3600" y="32"/>
                  </a:cubicBezTo>
                  <a:cubicBezTo>
                    <a:pt x="3600" y="516"/>
                    <a:pt x="3600" y="516"/>
                    <a:pt x="3600" y="516"/>
                  </a:cubicBezTo>
                  <a:cubicBezTo>
                    <a:pt x="3500" y="516"/>
                    <a:pt x="3500" y="516"/>
                    <a:pt x="3500" y="516"/>
                  </a:cubicBezTo>
                  <a:cubicBezTo>
                    <a:pt x="3400" y="516"/>
                    <a:pt x="3200" y="516"/>
                    <a:pt x="3000" y="516"/>
                  </a:cubicBezTo>
                  <a:cubicBezTo>
                    <a:pt x="2800" y="516"/>
                    <a:pt x="2600" y="516"/>
                    <a:pt x="2400" y="516"/>
                  </a:cubicBezTo>
                  <a:cubicBezTo>
                    <a:pt x="2200" y="516"/>
                    <a:pt x="2000" y="516"/>
                    <a:pt x="1800" y="516"/>
                  </a:cubicBezTo>
                  <a:cubicBezTo>
                    <a:pt x="1600" y="516"/>
                    <a:pt x="1400" y="516"/>
                    <a:pt x="1200" y="516"/>
                  </a:cubicBezTo>
                  <a:cubicBezTo>
                    <a:pt x="1000" y="516"/>
                    <a:pt x="800" y="516"/>
                    <a:pt x="600" y="516"/>
                  </a:cubicBezTo>
                  <a:cubicBezTo>
                    <a:pt x="400" y="516"/>
                    <a:pt x="200" y="516"/>
                    <a:pt x="100" y="516"/>
                  </a:cubicBezTo>
                  <a:cubicBezTo>
                    <a:pt x="0" y="516"/>
                    <a:pt x="0" y="516"/>
                    <a:pt x="0" y="516"/>
                  </a:cubicBezTo>
                  <a:lnTo>
                    <a:pt x="0" y="8"/>
                  </a:lnTo>
                  <a:close/>
                </a:path>
              </a:pathLst>
            </a:custGeom>
            <a:solidFill>
              <a:srgbClr val="CDDCE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50">
                <a:cs typeface="+mn-ea"/>
                <a:sym typeface="+mn-lt"/>
              </a:endParaRPr>
            </a:p>
          </p:txBody>
        </p:sp>
        <p:sp>
          <p:nvSpPr>
            <p:cNvPr id="11" name="Freeform 14"/>
            <p:cNvSpPr/>
            <p:nvPr/>
          </p:nvSpPr>
          <p:spPr bwMode="auto">
            <a:xfrm>
              <a:off x="4" y="1010"/>
              <a:ext cx="8540" cy="989"/>
            </a:xfrm>
            <a:custGeom>
              <a:avLst/>
              <a:gdLst>
                <a:gd name="T0" fmla="*/ 0 w 3600"/>
                <a:gd name="T1" fmla="*/ 0 h 416"/>
                <a:gd name="T2" fmla="*/ 100 w 3600"/>
                <a:gd name="T3" fmla="*/ 40 h 416"/>
                <a:gd name="T4" fmla="*/ 600 w 3600"/>
                <a:gd name="T5" fmla="*/ 203 h 416"/>
                <a:gd name="T6" fmla="*/ 1200 w 3600"/>
                <a:gd name="T7" fmla="*/ 225 h 416"/>
                <a:gd name="T8" fmla="*/ 1800 w 3600"/>
                <a:gd name="T9" fmla="*/ 97 h 416"/>
                <a:gd name="T10" fmla="*/ 2400 w 3600"/>
                <a:gd name="T11" fmla="*/ 99 h 416"/>
                <a:gd name="T12" fmla="*/ 3000 w 3600"/>
                <a:gd name="T13" fmla="*/ 266 h 416"/>
                <a:gd name="T14" fmla="*/ 3500 w 3600"/>
                <a:gd name="T15" fmla="*/ 273 h 416"/>
                <a:gd name="T16" fmla="*/ 3600 w 3600"/>
                <a:gd name="T17" fmla="*/ 264 h 416"/>
                <a:gd name="T18" fmla="*/ 3600 w 3600"/>
                <a:gd name="T19" fmla="*/ 416 h 416"/>
                <a:gd name="T20" fmla="*/ 3500 w 3600"/>
                <a:gd name="T21" fmla="*/ 416 h 416"/>
                <a:gd name="T22" fmla="*/ 3000 w 3600"/>
                <a:gd name="T23" fmla="*/ 416 h 416"/>
                <a:gd name="T24" fmla="*/ 2400 w 3600"/>
                <a:gd name="T25" fmla="*/ 416 h 416"/>
                <a:gd name="T26" fmla="*/ 1800 w 3600"/>
                <a:gd name="T27" fmla="*/ 416 h 416"/>
                <a:gd name="T28" fmla="*/ 1200 w 3600"/>
                <a:gd name="T29" fmla="*/ 416 h 416"/>
                <a:gd name="T30" fmla="*/ 600 w 3600"/>
                <a:gd name="T31" fmla="*/ 416 h 416"/>
                <a:gd name="T32" fmla="*/ 100 w 3600"/>
                <a:gd name="T33" fmla="*/ 416 h 416"/>
                <a:gd name="T34" fmla="*/ 0 w 3600"/>
                <a:gd name="T35" fmla="*/ 416 h 416"/>
                <a:gd name="T36" fmla="*/ 0 w 3600"/>
                <a:gd name="T37"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416">
                  <a:moveTo>
                    <a:pt x="0" y="0"/>
                  </a:moveTo>
                  <a:cubicBezTo>
                    <a:pt x="100" y="40"/>
                    <a:pt x="100" y="40"/>
                    <a:pt x="100" y="40"/>
                  </a:cubicBezTo>
                  <a:cubicBezTo>
                    <a:pt x="200" y="80"/>
                    <a:pt x="400" y="160"/>
                    <a:pt x="600" y="203"/>
                  </a:cubicBezTo>
                  <a:cubicBezTo>
                    <a:pt x="800" y="247"/>
                    <a:pt x="1000" y="253"/>
                    <a:pt x="1200" y="225"/>
                  </a:cubicBezTo>
                  <a:cubicBezTo>
                    <a:pt x="1400" y="196"/>
                    <a:pt x="1600" y="132"/>
                    <a:pt x="1800" y="97"/>
                  </a:cubicBezTo>
                  <a:cubicBezTo>
                    <a:pt x="2000" y="63"/>
                    <a:pt x="2200" y="57"/>
                    <a:pt x="2400" y="99"/>
                  </a:cubicBezTo>
                  <a:cubicBezTo>
                    <a:pt x="2600" y="141"/>
                    <a:pt x="2800" y="231"/>
                    <a:pt x="3000" y="266"/>
                  </a:cubicBezTo>
                  <a:cubicBezTo>
                    <a:pt x="3200" y="301"/>
                    <a:pt x="3400" y="283"/>
                    <a:pt x="3500" y="273"/>
                  </a:cubicBezTo>
                  <a:cubicBezTo>
                    <a:pt x="3600" y="264"/>
                    <a:pt x="3600" y="264"/>
                    <a:pt x="3600" y="264"/>
                  </a:cubicBezTo>
                  <a:cubicBezTo>
                    <a:pt x="3600" y="416"/>
                    <a:pt x="3600" y="416"/>
                    <a:pt x="3600" y="416"/>
                  </a:cubicBezTo>
                  <a:cubicBezTo>
                    <a:pt x="3500" y="416"/>
                    <a:pt x="3500" y="416"/>
                    <a:pt x="3500" y="416"/>
                  </a:cubicBezTo>
                  <a:cubicBezTo>
                    <a:pt x="3400" y="416"/>
                    <a:pt x="3200" y="416"/>
                    <a:pt x="3000" y="416"/>
                  </a:cubicBezTo>
                  <a:cubicBezTo>
                    <a:pt x="2800" y="416"/>
                    <a:pt x="2600" y="416"/>
                    <a:pt x="2400" y="416"/>
                  </a:cubicBezTo>
                  <a:cubicBezTo>
                    <a:pt x="2200" y="416"/>
                    <a:pt x="2000" y="416"/>
                    <a:pt x="1800" y="416"/>
                  </a:cubicBezTo>
                  <a:cubicBezTo>
                    <a:pt x="1600" y="416"/>
                    <a:pt x="1400" y="416"/>
                    <a:pt x="1200" y="416"/>
                  </a:cubicBezTo>
                  <a:cubicBezTo>
                    <a:pt x="1000" y="416"/>
                    <a:pt x="800" y="416"/>
                    <a:pt x="600" y="416"/>
                  </a:cubicBezTo>
                  <a:cubicBezTo>
                    <a:pt x="400" y="416"/>
                    <a:pt x="200" y="416"/>
                    <a:pt x="100" y="416"/>
                  </a:cubicBezTo>
                  <a:cubicBezTo>
                    <a:pt x="0" y="416"/>
                    <a:pt x="0" y="416"/>
                    <a:pt x="0" y="416"/>
                  </a:cubicBezTo>
                  <a:lnTo>
                    <a:pt x="0" y="0"/>
                  </a:lnTo>
                  <a:close/>
                </a:path>
              </a:pathLst>
            </a:custGeom>
            <a:solidFill>
              <a:srgbClr val="52769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50">
                <a:cs typeface="+mn-ea"/>
                <a:sym typeface="+mn-lt"/>
              </a:endParaRPr>
            </a:p>
          </p:txBody>
        </p:sp>
      </p:gr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图片与标题">
    <p:spTree>
      <p:nvGrpSpPr>
        <p:cNvPr id="1" name=""/>
        <p:cNvGrpSpPr/>
        <p:nvPr/>
      </p:nvGrpSpPr>
      <p:grpSpPr>
        <a:xfrm>
          <a:off x="0" y="0"/>
          <a:ext cx="0" cy="0"/>
          <a:chOff x="0" y="0"/>
          <a:chExt cx="0" cy="0"/>
        </a:xfrm>
      </p:grpSpPr>
      <p:grpSp>
        <p:nvGrpSpPr>
          <p:cNvPr id="9" name="Group 11"/>
          <p:cNvGrpSpPr>
            <a:grpSpLocks noChangeAspect="1"/>
          </p:cNvGrpSpPr>
          <p:nvPr userDrawn="1"/>
        </p:nvGrpSpPr>
        <p:grpSpPr bwMode="auto">
          <a:xfrm>
            <a:off x="2382" y="4985657"/>
            <a:ext cx="9141619" cy="168728"/>
            <a:chOff x="4" y="772"/>
            <a:chExt cx="8540" cy="1227"/>
          </a:xfrm>
        </p:grpSpPr>
        <p:sp>
          <p:nvSpPr>
            <p:cNvPr id="10" name="Freeform 13"/>
            <p:cNvSpPr/>
            <p:nvPr/>
          </p:nvSpPr>
          <p:spPr bwMode="auto">
            <a:xfrm>
              <a:off x="4" y="772"/>
              <a:ext cx="8540" cy="1227"/>
            </a:xfrm>
            <a:custGeom>
              <a:avLst/>
              <a:gdLst>
                <a:gd name="T0" fmla="*/ 0 w 3600"/>
                <a:gd name="T1" fmla="*/ 8 h 516"/>
                <a:gd name="T2" fmla="*/ 100 w 3600"/>
                <a:gd name="T3" fmla="*/ 51 h 516"/>
                <a:gd name="T4" fmla="*/ 600 w 3600"/>
                <a:gd name="T5" fmla="*/ 183 h 516"/>
                <a:gd name="T6" fmla="*/ 1200 w 3600"/>
                <a:gd name="T7" fmla="*/ 63 h 516"/>
                <a:gd name="T8" fmla="*/ 1800 w 3600"/>
                <a:gd name="T9" fmla="*/ 2 h 516"/>
                <a:gd name="T10" fmla="*/ 2400 w 3600"/>
                <a:gd name="T11" fmla="*/ 53 h 516"/>
                <a:gd name="T12" fmla="*/ 3000 w 3600"/>
                <a:gd name="T13" fmla="*/ 117 h 516"/>
                <a:gd name="T14" fmla="*/ 3500 w 3600"/>
                <a:gd name="T15" fmla="*/ 53 h 516"/>
                <a:gd name="T16" fmla="*/ 3600 w 3600"/>
                <a:gd name="T17" fmla="*/ 32 h 516"/>
                <a:gd name="T18" fmla="*/ 3600 w 3600"/>
                <a:gd name="T19" fmla="*/ 516 h 516"/>
                <a:gd name="T20" fmla="*/ 3500 w 3600"/>
                <a:gd name="T21" fmla="*/ 516 h 516"/>
                <a:gd name="T22" fmla="*/ 3000 w 3600"/>
                <a:gd name="T23" fmla="*/ 516 h 516"/>
                <a:gd name="T24" fmla="*/ 2400 w 3600"/>
                <a:gd name="T25" fmla="*/ 516 h 516"/>
                <a:gd name="T26" fmla="*/ 1800 w 3600"/>
                <a:gd name="T27" fmla="*/ 516 h 516"/>
                <a:gd name="T28" fmla="*/ 1200 w 3600"/>
                <a:gd name="T29" fmla="*/ 516 h 516"/>
                <a:gd name="T30" fmla="*/ 600 w 3600"/>
                <a:gd name="T31" fmla="*/ 516 h 516"/>
                <a:gd name="T32" fmla="*/ 100 w 3600"/>
                <a:gd name="T33" fmla="*/ 516 h 516"/>
                <a:gd name="T34" fmla="*/ 0 w 3600"/>
                <a:gd name="T35" fmla="*/ 516 h 516"/>
                <a:gd name="T36" fmla="*/ 0 w 3600"/>
                <a:gd name="T37" fmla="*/ 8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516">
                  <a:moveTo>
                    <a:pt x="0" y="8"/>
                  </a:moveTo>
                  <a:cubicBezTo>
                    <a:pt x="100" y="51"/>
                    <a:pt x="100" y="51"/>
                    <a:pt x="100" y="51"/>
                  </a:cubicBezTo>
                  <a:cubicBezTo>
                    <a:pt x="200" y="93"/>
                    <a:pt x="400" y="179"/>
                    <a:pt x="600" y="183"/>
                  </a:cubicBezTo>
                  <a:cubicBezTo>
                    <a:pt x="800" y="187"/>
                    <a:pt x="1000" y="109"/>
                    <a:pt x="1200" y="63"/>
                  </a:cubicBezTo>
                  <a:cubicBezTo>
                    <a:pt x="1400" y="16"/>
                    <a:pt x="1600" y="0"/>
                    <a:pt x="1800" y="2"/>
                  </a:cubicBezTo>
                  <a:cubicBezTo>
                    <a:pt x="2000" y="4"/>
                    <a:pt x="2200" y="24"/>
                    <a:pt x="2400" y="53"/>
                  </a:cubicBezTo>
                  <a:cubicBezTo>
                    <a:pt x="2600" y="81"/>
                    <a:pt x="2800" y="119"/>
                    <a:pt x="3000" y="117"/>
                  </a:cubicBezTo>
                  <a:cubicBezTo>
                    <a:pt x="3200" y="115"/>
                    <a:pt x="3400" y="73"/>
                    <a:pt x="3500" y="53"/>
                  </a:cubicBezTo>
                  <a:cubicBezTo>
                    <a:pt x="3600" y="32"/>
                    <a:pt x="3600" y="32"/>
                    <a:pt x="3600" y="32"/>
                  </a:cubicBezTo>
                  <a:cubicBezTo>
                    <a:pt x="3600" y="516"/>
                    <a:pt x="3600" y="516"/>
                    <a:pt x="3600" y="516"/>
                  </a:cubicBezTo>
                  <a:cubicBezTo>
                    <a:pt x="3500" y="516"/>
                    <a:pt x="3500" y="516"/>
                    <a:pt x="3500" y="516"/>
                  </a:cubicBezTo>
                  <a:cubicBezTo>
                    <a:pt x="3400" y="516"/>
                    <a:pt x="3200" y="516"/>
                    <a:pt x="3000" y="516"/>
                  </a:cubicBezTo>
                  <a:cubicBezTo>
                    <a:pt x="2800" y="516"/>
                    <a:pt x="2600" y="516"/>
                    <a:pt x="2400" y="516"/>
                  </a:cubicBezTo>
                  <a:cubicBezTo>
                    <a:pt x="2200" y="516"/>
                    <a:pt x="2000" y="516"/>
                    <a:pt x="1800" y="516"/>
                  </a:cubicBezTo>
                  <a:cubicBezTo>
                    <a:pt x="1600" y="516"/>
                    <a:pt x="1400" y="516"/>
                    <a:pt x="1200" y="516"/>
                  </a:cubicBezTo>
                  <a:cubicBezTo>
                    <a:pt x="1000" y="516"/>
                    <a:pt x="800" y="516"/>
                    <a:pt x="600" y="516"/>
                  </a:cubicBezTo>
                  <a:cubicBezTo>
                    <a:pt x="400" y="516"/>
                    <a:pt x="200" y="516"/>
                    <a:pt x="100" y="516"/>
                  </a:cubicBezTo>
                  <a:cubicBezTo>
                    <a:pt x="0" y="516"/>
                    <a:pt x="0" y="516"/>
                    <a:pt x="0" y="516"/>
                  </a:cubicBezTo>
                  <a:lnTo>
                    <a:pt x="0" y="8"/>
                  </a:lnTo>
                  <a:close/>
                </a:path>
              </a:pathLst>
            </a:custGeom>
            <a:solidFill>
              <a:srgbClr val="CDDCE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50">
                <a:cs typeface="+mn-ea"/>
                <a:sym typeface="+mn-lt"/>
              </a:endParaRPr>
            </a:p>
          </p:txBody>
        </p:sp>
        <p:sp>
          <p:nvSpPr>
            <p:cNvPr id="11" name="Freeform 14"/>
            <p:cNvSpPr/>
            <p:nvPr/>
          </p:nvSpPr>
          <p:spPr bwMode="auto">
            <a:xfrm>
              <a:off x="4" y="1010"/>
              <a:ext cx="8540" cy="989"/>
            </a:xfrm>
            <a:custGeom>
              <a:avLst/>
              <a:gdLst>
                <a:gd name="T0" fmla="*/ 0 w 3600"/>
                <a:gd name="T1" fmla="*/ 0 h 416"/>
                <a:gd name="T2" fmla="*/ 100 w 3600"/>
                <a:gd name="T3" fmla="*/ 40 h 416"/>
                <a:gd name="T4" fmla="*/ 600 w 3600"/>
                <a:gd name="T5" fmla="*/ 203 h 416"/>
                <a:gd name="T6" fmla="*/ 1200 w 3600"/>
                <a:gd name="T7" fmla="*/ 225 h 416"/>
                <a:gd name="T8" fmla="*/ 1800 w 3600"/>
                <a:gd name="T9" fmla="*/ 97 h 416"/>
                <a:gd name="T10" fmla="*/ 2400 w 3600"/>
                <a:gd name="T11" fmla="*/ 99 h 416"/>
                <a:gd name="T12" fmla="*/ 3000 w 3600"/>
                <a:gd name="T13" fmla="*/ 266 h 416"/>
                <a:gd name="T14" fmla="*/ 3500 w 3600"/>
                <a:gd name="T15" fmla="*/ 273 h 416"/>
                <a:gd name="T16" fmla="*/ 3600 w 3600"/>
                <a:gd name="T17" fmla="*/ 264 h 416"/>
                <a:gd name="T18" fmla="*/ 3600 w 3600"/>
                <a:gd name="T19" fmla="*/ 416 h 416"/>
                <a:gd name="T20" fmla="*/ 3500 w 3600"/>
                <a:gd name="T21" fmla="*/ 416 h 416"/>
                <a:gd name="T22" fmla="*/ 3000 w 3600"/>
                <a:gd name="T23" fmla="*/ 416 h 416"/>
                <a:gd name="T24" fmla="*/ 2400 w 3600"/>
                <a:gd name="T25" fmla="*/ 416 h 416"/>
                <a:gd name="T26" fmla="*/ 1800 w 3600"/>
                <a:gd name="T27" fmla="*/ 416 h 416"/>
                <a:gd name="T28" fmla="*/ 1200 w 3600"/>
                <a:gd name="T29" fmla="*/ 416 h 416"/>
                <a:gd name="T30" fmla="*/ 600 w 3600"/>
                <a:gd name="T31" fmla="*/ 416 h 416"/>
                <a:gd name="T32" fmla="*/ 100 w 3600"/>
                <a:gd name="T33" fmla="*/ 416 h 416"/>
                <a:gd name="T34" fmla="*/ 0 w 3600"/>
                <a:gd name="T35" fmla="*/ 416 h 416"/>
                <a:gd name="T36" fmla="*/ 0 w 3600"/>
                <a:gd name="T37"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416">
                  <a:moveTo>
                    <a:pt x="0" y="0"/>
                  </a:moveTo>
                  <a:cubicBezTo>
                    <a:pt x="100" y="40"/>
                    <a:pt x="100" y="40"/>
                    <a:pt x="100" y="40"/>
                  </a:cubicBezTo>
                  <a:cubicBezTo>
                    <a:pt x="200" y="80"/>
                    <a:pt x="400" y="160"/>
                    <a:pt x="600" y="203"/>
                  </a:cubicBezTo>
                  <a:cubicBezTo>
                    <a:pt x="800" y="247"/>
                    <a:pt x="1000" y="253"/>
                    <a:pt x="1200" y="225"/>
                  </a:cubicBezTo>
                  <a:cubicBezTo>
                    <a:pt x="1400" y="196"/>
                    <a:pt x="1600" y="132"/>
                    <a:pt x="1800" y="97"/>
                  </a:cubicBezTo>
                  <a:cubicBezTo>
                    <a:pt x="2000" y="63"/>
                    <a:pt x="2200" y="57"/>
                    <a:pt x="2400" y="99"/>
                  </a:cubicBezTo>
                  <a:cubicBezTo>
                    <a:pt x="2600" y="141"/>
                    <a:pt x="2800" y="231"/>
                    <a:pt x="3000" y="266"/>
                  </a:cubicBezTo>
                  <a:cubicBezTo>
                    <a:pt x="3200" y="301"/>
                    <a:pt x="3400" y="283"/>
                    <a:pt x="3500" y="273"/>
                  </a:cubicBezTo>
                  <a:cubicBezTo>
                    <a:pt x="3600" y="264"/>
                    <a:pt x="3600" y="264"/>
                    <a:pt x="3600" y="264"/>
                  </a:cubicBezTo>
                  <a:cubicBezTo>
                    <a:pt x="3600" y="416"/>
                    <a:pt x="3600" y="416"/>
                    <a:pt x="3600" y="416"/>
                  </a:cubicBezTo>
                  <a:cubicBezTo>
                    <a:pt x="3500" y="416"/>
                    <a:pt x="3500" y="416"/>
                    <a:pt x="3500" y="416"/>
                  </a:cubicBezTo>
                  <a:cubicBezTo>
                    <a:pt x="3400" y="416"/>
                    <a:pt x="3200" y="416"/>
                    <a:pt x="3000" y="416"/>
                  </a:cubicBezTo>
                  <a:cubicBezTo>
                    <a:pt x="2800" y="416"/>
                    <a:pt x="2600" y="416"/>
                    <a:pt x="2400" y="416"/>
                  </a:cubicBezTo>
                  <a:cubicBezTo>
                    <a:pt x="2200" y="416"/>
                    <a:pt x="2000" y="416"/>
                    <a:pt x="1800" y="416"/>
                  </a:cubicBezTo>
                  <a:cubicBezTo>
                    <a:pt x="1600" y="416"/>
                    <a:pt x="1400" y="416"/>
                    <a:pt x="1200" y="416"/>
                  </a:cubicBezTo>
                  <a:cubicBezTo>
                    <a:pt x="1000" y="416"/>
                    <a:pt x="800" y="416"/>
                    <a:pt x="600" y="416"/>
                  </a:cubicBezTo>
                  <a:cubicBezTo>
                    <a:pt x="400" y="416"/>
                    <a:pt x="200" y="416"/>
                    <a:pt x="100" y="416"/>
                  </a:cubicBezTo>
                  <a:cubicBezTo>
                    <a:pt x="0" y="416"/>
                    <a:pt x="0" y="416"/>
                    <a:pt x="0" y="416"/>
                  </a:cubicBezTo>
                  <a:lnTo>
                    <a:pt x="0" y="0"/>
                  </a:lnTo>
                  <a:close/>
                </a:path>
              </a:pathLst>
            </a:custGeom>
            <a:solidFill>
              <a:srgbClr val="52769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50">
                <a:cs typeface="+mn-ea"/>
                <a:sym typeface="+mn-lt"/>
              </a:endParaRPr>
            </a:p>
          </p:txBody>
        </p:sp>
      </p:gr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1CED5E2-3E96-4D3F-A85E-B943C0A18BC8}"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63F9C0C-DCE4-4727-8E3A-A5293AC124CC}" type="slidenum">
              <a:rPr lang="zh-CN" altLang="en-US" smtClean="0"/>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矩形 6"/>
          <p:cNvSpPr/>
          <p:nvPr userDrawn="1"/>
        </p:nvSpPr>
        <p:spPr>
          <a:xfrm>
            <a:off x="0" y="-176981"/>
            <a:ext cx="9144000" cy="5320481"/>
          </a:xfrm>
          <a:prstGeom prst="rect">
            <a:avLst/>
          </a:prstGeom>
          <a:solidFill>
            <a:srgbClr val="EDEE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srgbClr val="FFFFFF"/>
              </a:solidFill>
            </a:endParaRP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1CED5E2-3E96-4D3F-A85E-B943C0A18BC8}" type="datetimeFigureOut">
              <a:rPr lang="zh-CN" altLang="en-US" smtClean="0">
                <a:solidFill>
                  <a:srgbClr val="000000">
                    <a:tint val="75000"/>
                  </a:srgbClr>
                </a:solidFill>
              </a:rPr>
            </a:fld>
            <a:endParaRPr lang="zh-CN" altLang="en-US">
              <a:solidFill>
                <a:srgbClr val="000000">
                  <a:tint val="75000"/>
                </a:srgbClr>
              </a:solidFill>
            </a:endParaRPr>
          </a:p>
        </p:txBody>
      </p:sp>
      <p:sp>
        <p:nvSpPr>
          <p:cNvPr id="5" name="页脚占位符 4"/>
          <p:cNvSpPr>
            <a:spLocks noGrp="1"/>
          </p:cNvSpPr>
          <p:nvPr>
            <p:ph type="ftr" sz="quarter" idx="11"/>
          </p:nvPr>
        </p:nvSpPr>
        <p:spPr/>
        <p:txBody>
          <a:bodyPr/>
          <a:lstStyle/>
          <a:p>
            <a:endParaRPr lang="zh-CN" altLang="en-US">
              <a:solidFill>
                <a:srgbClr val="000000">
                  <a:tint val="75000"/>
                </a:srgbClr>
              </a:solidFill>
            </a:endParaRPr>
          </a:p>
        </p:txBody>
      </p:sp>
      <p:sp>
        <p:nvSpPr>
          <p:cNvPr id="6" name="灯片编号占位符 5"/>
          <p:cNvSpPr>
            <a:spLocks noGrp="1"/>
          </p:cNvSpPr>
          <p:nvPr>
            <p:ph type="sldNum" sz="quarter" idx="12"/>
          </p:nvPr>
        </p:nvSpPr>
        <p:spPr/>
        <p:txBody>
          <a:bodyPr/>
          <a:lstStyle/>
          <a:p>
            <a:fld id="{863F9C0C-DCE4-4727-8E3A-A5293AC124CC}" type="slidenum">
              <a:rPr lang="zh-CN" altLang="en-US" smtClean="0">
                <a:solidFill>
                  <a:srgbClr val="000000">
                    <a:tint val="75000"/>
                  </a:srgbClr>
                </a:solidFill>
              </a:rPr>
            </a:fld>
            <a:endParaRPr lang="zh-CN" altLang="en-US">
              <a:solidFill>
                <a:srgbClr val="000000">
                  <a:tint val="75000"/>
                </a:srgbClr>
              </a:solidFill>
            </a:endParaRP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C1CED5E2-3E96-4D3F-A85E-B943C0A18BC8}" type="datetimeFigureOut">
              <a:rPr lang="zh-CN" altLang="en-US" smtClean="0">
                <a:solidFill>
                  <a:srgbClr val="000000">
                    <a:tint val="75000"/>
                  </a:srgbClr>
                </a:solidFill>
              </a:rPr>
            </a:fld>
            <a:endParaRPr lang="zh-CN" altLang="en-US">
              <a:solidFill>
                <a:srgbClr val="000000">
                  <a:tint val="75000"/>
                </a:srgbClr>
              </a:solidFill>
            </a:endParaRPr>
          </a:p>
        </p:txBody>
      </p:sp>
      <p:sp>
        <p:nvSpPr>
          <p:cNvPr id="5" name="页脚占位符 4"/>
          <p:cNvSpPr>
            <a:spLocks noGrp="1"/>
          </p:cNvSpPr>
          <p:nvPr>
            <p:ph type="ftr" sz="quarter" idx="11"/>
          </p:nvPr>
        </p:nvSpPr>
        <p:spPr/>
        <p:txBody>
          <a:bodyPr/>
          <a:lstStyle/>
          <a:p>
            <a:endParaRPr lang="zh-CN" altLang="en-US">
              <a:solidFill>
                <a:srgbClr val="000000">
                  <a:tint val="75000"/>
                </a:srgbClr>
              </a:solidFill>
            </a:endParaRPr>
          </a:p>
        </p:txBody>
      </p:sp>
      <p:sp>
        <p:nvSpPr>
          <p:cNvPr id="6" name="灯片编号占位符 5"/>
          <p:cNvSpPr>
            <a:spLocks noGrp="1"/>
          </p:cNvSpPr>
          <p:nvPr>
            <p:ph type="sldNum" sz="quarter" idx="12"/>
          </p:nvPr>
        </p:nvSpPr>
        <p:spPr/>
        <p:txBody>
          <a:bodyPr/>
          <a:lstStyle/>
          <a:p>
            <a:fld id="{863F9C0C-DCE4-4727-8E3A-A5293AC124CC}" type="slidenum">
              <a:rPr lang="zh-CN" altLang="en-US" smtClean="0">
                <a:solidFill>
                  <a:srgbClr val="000000">
                    <a:tint val="75000"/>
                  </a:srgbClr>
                </a:solidFill>
              </a:rPr>
            </a:fld>
            <a:endParaRPr lang="zh-CN" altLang="en-US">
              <a:solidFill>
                <a:srgbClr val="000000">
                  <a:tint val="75000"/>
                </a:srgbClr>
              </a:solidFill>
            </a:endParaRP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28650" y="1369219"/>
            <a:ext cx="3886200" cy="326350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4629150" y="1369219"/>
            <a:ext cx="3886200" cy="326350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C1CED5E2-3E96-4D3F-A85E-B943C0A18BC8}" type="datetimeFigureOut">
              <a:rPr lang="zh-CN" altLang="en-US" smtClean="0">
                <a:solidFill>
                  <a:srgbClr val="000000">
                    <a:tint val="75000"/>
                  </a:srgbClr>
                </a:solidFill>
              </a:rPr>
            </a:fld>
            <a:endParaRPr lang="zh-CN" altLang="en-US">
              <a:solidFill>
                <a:srgbClr val="000000">
                  <a:tint val="75000"/>
                </a:srgbClr>
              </a:solidFill>
            </a:endParaRPr>
          </a:p>
        </p:txBody>
      </p:sp>
      <p:sp>
        <p:nvSpPr>
          <p:cNvPr id="6" name="页脚占位符 5"/>
          <p:cNvSpPr>
            <a:spLocks noGrp="1"/>
          </p:cNvSpPr>
          <p:nvPr>
            <p:ph type="ftr" sz="quarter" idx="11"/>
          </p:nvPr>
        </p:nvSpPr>
        <p:spPr/>
        <p:txBody>
          <a:bodyPr/>
          <a:lstStyle/>
          <a:p>
            <a:endParaRPr lang="zh-CN" altLang="en-US">
              <a:solidFill>
                <a:srgbClr val="000000">
                  <a:tint val="75000"/>
                </a:srgbClr>
              </a:solidFill>
            </a:endParaRPr>
          </a:p>
        </p:txBody>
      </p:sp>
      <p:sp>
        <p:nvSpPr>
          <p:cNvPr id="7" name="灯片编号占位符 6"/>
          <p:cNvSpPr>
            <a:spLocks noGrp="1"/>
          </p:cNvSpPr>
          <p:nvPr>
            <p:ph type="sldNum" sz="quarter" idx="12"/>
          </p:nvPr>
        </p:nvSpPr>
        <p:spPr/>
        <p:txBody>
          <a:bodyPr/>
          <a:lstStyle/>
          <a:p>
            <a:fld id="{863F9C0C-DCE4-4727-8E3A-A5293AC124CC}" type="slidenum">
              <a:rPr lang="zh-CN" altLang="en-US" smtClean="0">
                <a:solidFill>
                  <a:srgbClr val="000000">
                    <a:tint val="75000"/>
                  </a:srgbClr>
                </a:solidFill>
              </a:rPr>
            </a:fld>
            <a:endParaRPr lang="zh-CN" altLang="en-US">
              <a:solidFill>
                <a:srgbClr val="000000">
                  <a:tint val="75000"/>
                </a:srgbClr>
              </a:solidFill>
            </a:endParaRP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29842" y="1878806"/>
            <a:ext cx="3868340" cy="2763441"/>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29150" y="1878806"/>
            <a:ext cx="3887391" cy="2763441"/>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C1CED5E2-3E96-4D3F-A85E-B943C0A18BC8}" type="datetimeFigureOut">
              <a:rPr lang="zh-CN" altLang="en-US" smtClean="0">
                <a:solidFill>
                  <a:srgbClr val="000000">
                    <a:tint val="75000"/>
                  </a:srgbClr>
                </a:solidFill>
              </a:rPr>
            </a:fld>
            <a:endParaRPr lang="zh-CN" altLang="en-US">
              <a:solidFill>
                <a:srgbClr val="000000">
                  <a:tint val="75000"/>
                </a:srgbClr>
              </a:solidFill>
            </a:endParaRPr>
          </a:p>
        </p:txBody>
      </p:sp>
      <p:sp>
        <p:nvSpPr>
          <p:cNvPr id="8" name="页脚占位符 7"/>
          <p:cNvSpPr>
            <a:spLocks noGrp="1"/>
          </p:cNvSpPr>
          <p:nvPr>
            <p:ph type="ftr" sz="quarter" idx="11"/>
          </p:nvPr>
        </p:nvSpPr>
        <p:spPr/>
        <p:txBody>
          <a:bodyPr/>
          <a:lstStyle/>
          <a:p>
            <a:endParaRPr lang="zh-CN" altLang="en-US">
              <a:solidFill>
                <a:srgbClr val="000000">
                  <a:tint val="75000"/>
                </a:srgbClr>
              </a:solidFill>
            </a:endParaRPr>
          </a:p>
        </p:txBody>
      </p:sp>
      <p:sp>
        <p:nvSpPr>
          <p:cNvPr id="9" name="灯片编号占位符 8"/>
          <p:cNvSpPr>
            <a:spLocks noGrp="1"/>
          </p:cNvSpPr>
          <p:nvPr>
            <p:ph type="sldNum" sz="quarter" idx="12"/>
          </p:nvPr>
        </p:nvSpPr>
        <p:spPr/>
        <p:txBody>
          <a:bodyPr/>
          <a:lstStyle/>
          <a:p>
            <a:fld id="{863F9C0C-DCE4-4727-8E3A-A5293AC124CC}" type="slidenum">
              <a:rPr lang="zh-CN" altLang="en-US" smtClean="0">
                <a:solidFill>
                  <a:srgbClr val="000000">
                    <a:tint val="75000"/>
                  </a:srgbClr>
                </a:solidFill>
              </a:rPr>
            </a:fld>
            <a:endParaRPr lang="zh-CN" altLang="en-US">
              <a:solidFill>
                <a:srgbClr val="000000">
                  <a:tint val="75000"/>
                </a:srgbClr>
              </a:solidFill>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1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5117434" y="1801218"/>
            <a:ext cx="3690390" cy="457835"/>
          </a:xfrm>
        </p:spPr>
        <p:txBody>
          <a:bodyPr anchor="t">
            <a:noAutofit/>
          </a:bodyPr>
          <a:lstStyle>
            <a:lvl1pPr algn="l">
              <a:defRPr sz="3200" b="0" spc="600">
                <a:solidFill>
                  <a:schemeClr val="bg1"/>
                </a:solidFill>
                <a:latin typeface="思源黑体 CN Medium" panose="020B0600000000000000" pitchFamily="34" charset="-122"/>
                <a:ea typeface="思源黑体 CN Medium" panose="020B0600000000000000" pitchFamily="34" charset="-122"/>
              </a:defRPr>
            </a:lvl1pPr>
          </a:lstStyle>
          <a:p>
            <a:r>
              <a:rPr lang="en-US" altLang="zh-CN" dirty="0"/>
              <a:t>PPT</a:t>
            </a:r>
            <a:r>
              <a:rPr lang="zh-CN" altLang="en-US" dirty="0"/>
              <a:t>代用主标题</a:t>
            </a:r>
            <a:endParaRPr lang="zh-CN" altLang="en-US" dirty="0"/>
          </a:p>
        </p:txBody>
      </p:sp>
      <p:sp>
        <p:nvSpPr>
          <p:cNvPr id="11" name="内容占位符 10"/>
          <p:cNvSpPr>
            <a:spLocks noGrp="1"/>
          </p:cNvSpPr>
          <p:nvPr>
            <p:ph sz="quarter" idx="10" hasCustomPrompt="1"/>
          </p:nvPr>
        </p:nvSpPr>
        <p:spPr>
          <a:xfrm>
            <a:off x="5117433" y="2819666"/>
            <a:ext cx="2229485" cy="234950"/>
          </a:xfrm>
        </p:spPr>
        <p:txBody>
          <a:bodyPr>
            <a:normAutofit/>
          </a:bodyPr>
          <a:lstStyle>
            <a:lvl1pPr>
              <a:buNone/>
              <a:defRPr sz="1000">
                <a:solidFill>
                  <a:srgbClr val="C39C61"/>
                </a:solidFill>
                <a:latin typeface="思源黑体 CN Regular" panose="020B0500000000000000" pitchFamily="34" charset="-122"/>
                <a:ea typeface="思源黑体 CN Regular" panose="020B0500000000000000" pitchFamily="34" charset="-122"/>
              </a:defRPr>
            </a:lvl1pPr>
          </a:lstStyle>
          <a:p>
            <a:pPr lvl="0"/>
            <a:r>
              <a:rPr lang="zh-CN" altLang="en-US" dirty="0"/>
              <a:t>日期 </a:t>
            </a:r>
            <a:r>
              <a:rPr lang="en-US" altLang="zh-CN" dirty="0"/>
              <a:t>/ DATE.2024/01/01</a:t>
            </a:r>
            <a:endParaRPr lang="zh-CN" altLang="en-US" dirty="0"/>
          </a:p>
        </p:txBody>
      </p:sp>
      <p:sp>
        <p:nvSpPr>
          <p:cNvPr id="12" name="内容占位符 10"/>
          <p:cNvSpPr>
            <a:spLocks noGrp="1"/>
          </p:cNvSpPr>
          <p:nvPr>
            <p:ph sz="quarter" idx="12" hasCustomPrompt="1"/>
          </p:nvPr>
        </p:nvSpPr>
        <p:spPr>
          <a:xfrm>
            <a:off x="5117433" y="2429267"/>
            <a:ext cx="2229485" cy="234950"/>
          </a:xfrm>
        </p:spPr>
        <p:txBody>
          <a:bodyPr>
            <a:noAutofit/>
          </a:bodyPr>
          <a:lstStyle>
            <a:lvl1pPr>
              <a:buNone/>
              <a:defRPr sz="1400" b="0" spc="600">
                <a:solidFill>
                  <a:srgbClr val="C39C61"/>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代用副标题</a:t>
            </a:r>
            <a:endParaRPr lang="zh-CN" alt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C1CED5E2-3E96-4D3F-A85E-B943C0A18BC8}" type="datetimeFigureOut">
              <a:rPr lang="zh-CN" altLang="en-US" smtClean="0">
                <a:solidFill>
                  <a:srgbClr val="000000">
                    <a:tint val="75000"/>
                  </a:srgbClr>
                </a:solidFill>
              </a:rPr>
            </a:fld>
            <a:endParaRPr lang="zh-CN" altLang="en-US">
              <a:solidFill>
                <a:srgbClr val="000000">
                  <a:tint val="75000"/>
                </a:srgbClr>
              </a:solidFill>
            </a:endParaRPr>
          </a:p>
        </p:txBody>
      </p:sp>
      <p:sp>
        <p:nvSpPr>
          <p:cNvPr id="4" name="页脚占位符 3"/>
          <p:cNvSpPr>
            <a:spLocks noGrp="1"/>
          </p:cNvSpPr>
          <p:nvPr>
            <p:ph type="ftr" sz="quarter" idx="11"/>
          </p:nvPr>
        </p:nvSpPr>
        <p:spPr/>
        <p:txBody>
          <a:bodyPr/>
          <a:lstStyle/>
          <a:p>
            <a:endParaRPr lang="zh-CN" altLang="en-US">
              <a:solidFill>
                <a:srgbClr val="000000">
                  <a:tint val="75000"/>
                </a:srgbClr>
              </a:solidFill>
            </a:endParaRPr>
          </a:p>
        </p:txBody>
      </p:sp>
      <p:sp>
        <p:nvSpPr>
          <p:cNvPr id="5" name="灯片编号占位符 4"/>
          <p:cNvSpPr>
            <a:spLocks noGrp="1"/>
          </p:cNvSpPr>
          <p:nvPr>
            <p:ph type="sldNum" sz="quarter" idx="12"/>
          </p:nvPr>
        </p:nvSpPr>
        <p:spPr/>
        <p:txBody>
          <a:bodyPr/>
          <a:lstStyle/>
          <a:p>
            <a:fld id="{863F9C0C-DCE4-4727-8E3A-A5293AC124CC}" type="slidenum">
              <a:rPr lang="zh-CN" altLang="en-US" smtClean="0">
                <a:solidFill>
                  <a:srgbClr val="000000">
                    <a:tint val="75000"/>
                  </a:srgbClr>
                </a:solidFill>
              </a:rPr>
            </a:fld>
            <a:endParaRPr lang="zh-CN" altLang="en-US">
              <a:solidFill>
                <a:srgbClr val="000000">
                  <a:tint val="75000"/>
                </a:srgbClr>
              </a:solidFill>
            </a:endParaRP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1CED5E2-3E96-4D3F-A85E-B943C0A18BC8}" type="datetimeFigureOut">
              <a:rPr lang="zh-CN" altLang="en-US" smtClean="0">
                <a:solidFill>
                  <a:srgbClr val="000000">
                    <a:tint val="75000"/>
                  </a:srgbClr>
                </a:solidFill>
              </a:rPr>
            </a:fld>
            <a:endParaRPr lang="zh-CN" altLang="en-US">
              <a:solidFill>
                <a:srgbClr val="000000">
                  <a:tint val="75000"/>
                </a:srgbClr>
              </a:solidFill>
            </a:endParaRPr>
          </a:p>
        </p:txBody>
      </p:sp>
      <p:sp>
        <p:nvSpPr>
          <p:cNvPr id="3" name="页脚占位符 2"/>
          <p:cNvSpPr>
            <a:spLocks noGrp="1"/>
          </p:cNvSpPr>
          <p:nvPr>
            <p:ph type="ftr" sz="quarter" idx="11"/>
          </p:nvPr>
        </p:nvSpPr>
        <p:spPr/>
        <p:txBody>
          <a:bodyPr/>
          <a:lstStyle/>
          <a:p>
            <a:endParaRPr lang="zh-CN" altLang="en-US">
              <a:solidFill>
                <a:srgbClr val="000000">
                  <a:tint val="75000"/>
                </a:srgbClr>
              </a:solidFill>
            </a:endParaRPr>
          </a:p>
        </p:txBody>
      </p:sp>
      <p:sp>
        <p:nvSpPr>
          <p:cNvPr id="4" name="灯片编号占位符 3"/>
          <p:cNvSpPr>
            <a:spLocks noGrp="1"/>
          </p:cNvSpPr>
          <p:nvPr>
            <p:ph type="sldNum" sz="quarter" idx="12"/>
          </p:nvPr>
        </p:nvSpPr>
        <p:spPr/>
        <p:txBody>
          <a:bodyPr/>
          <a:lstStyle/>
          <a:p>
            <a:fld id="{863F9C0C-DCE4-4727-8E3A-A5293AC124CC}" type="slidenum">
              <a:rPr lang="zh-CN" altLang="en-US" smtClean="0">
                <a:solidFill>
                  <a:srgbClr val="000000">
                    <a:tint val="75000"/>
                  </a:srgbClr>
                </a:solidFill>
              </a:rPr>
            </a:fld>
            <a:endParaRPr lang="zh-CN" altLang="en-US">
              <a:solidFill>
                <a:srgbClr val="000000">
                  <a:tint val="75000"/>
                </a:srgbClr>
              </a:solidFill>
            </a:endParaRP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zh-CN" altLang="en-US"/>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1CED5E2-3E96-4D3F-A85E-B943C0A18BC8}" type="datetimeFigureOut">
              <a:rPr lang="zh-CN" altLang="en-US" smtClean="0">
                <a:solidFill>
                  <a:srgbClr val="000000">
                    <a:tint val="75000"/>
                  </a:srgbClr>
                </a:solidFill>
              </a:rPr>
            </a:fld>
            <a:endParaRPr lang="zh-CN" altLang="en-US">
              <a:solidFill>
                <a:srgbClr val="000000">
                  <a:tint val="75000"/>
                </a:srgbClr>
              </a:solidFill>
            </a:endParaRPr>
          </a:p>
        </p:txBody>
      </p:sp>
      <p:sp>
        <p:nvSpPr>
          <p:cNvPr id="6" name="页脚占位符 5"/>
          <p:cNvSpPr>
            <a:spLocks noGrp="1"/>
          </p:cNvSpPr>
          <p:nvPr>
            <p:ph type="ftr" sz="quarter" idx="11"/>
          </p:nvPr>
        </p:nvSpPr>
        <p:spPr/>
        <p:txBody>
          <a:bodyPr/>
          <a:lstStyle/>
          <a:p>
            <a:endParaRPr lang="zh-CN" altLang="en-US">
              <a:solidFill>
                <a:srgbClr val="000000">
                  <a:tint val="75000"/>
                </a:srgbClr>
              </a:solidFill>
            </a:endParaRPr>
          </a:p>
        </p:txBody>
      </p:sp>
      <p:sp>
        <p:nvSpPr>
          <p:cNvPr id="7" name="灯片编号占位符 6"/>
          <p:cNvSpPr>
            <a:spLocks noGrp="1"/>
          </p:cNvSpPr>
          <p:nvPr>
            <p:ph type="sldNum" sz="quarter" idx="12"/>
          </p:nvPr>
        </p:nvSpPr>
        <p:spPr/>
        <p:txBody>
          <a:bodyPr/>
          <a:lstStyle/>
          <a:p>
            <a:fld id="{863F9C0C-DCE4-4727-8E3A-A5293AC124CC}" type="slidenum">
              <a:rPr lang="zh-CN" altLang="en-US" smtClean="0">
                <a:solidFill>
                  <a:srgbClr val="000000">
                    <a:tint val="75000"/>
                  </a:srgbClr>
                </a:solidFill>
              </a:rPr>
            </a:fld>
            <a:endParaRPr lang="zh-CN" altLang="en-US">
              <a:solidFill>
                <a:srgbClr val="000000">
                  <a:tint val="75000"/>
                </a:srgbClr>
              </a:solidFill>
            </a:endParaRP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grpSp>
        <p:nvGrpSpPr>
          <p:cNvPr id="9" name="Group 11"/>
          <p:cNvGrpSpPr>
            <a:grpSpLocks noChangeAspect="1"/>
          </p:cNvGrpSpPr>
          <p:nvPr userDrawn="1"/>
        </p:nvGrpSpPr>
        <p:grpSpPr bwMode="auto">
          <a:xfrm>
            <a:off x="2382" y="4985657"/>
            <a:ext cx="9141619" cy="168728"/>
            <a:chOff x="4" y="772"/>
            <a:chExt cx="8540" cy="1227"/>
          </a:xfrm>
        </p:grpSpPr>
        <p:sp>
          <p:nvSpPr>
            <p:cNvPr id="10" name="Freeform 13"/>
            <p:cNvSpPr/>
            <p:nvPr/>
          </p:nvSpPr>
          <p:spPr bwMode="auto">
            <a:xfrm>
              <a:off x="4" y="772"/>
              <a:ext cx="8540" cy="1227"/>
            </a:xfrm>
            <a:custGeom>
              <a:avLst/>
              <a:gdLst>
                <a:gd name="T0" fmla="*/ 0 w 3600"/>
                <a:gd name="T1" fmla="*/ 8 h 516"/>
                <a:gd name="T2" fmla="*/ 100 w 3600"/>
                <a:gd name="T3" fmla="*/ 51 h 516"/>
                <a:gd name="T4" fmla="*/ 600 w 3600"/>
                <a:gd name="T5" fmla="*/ 183 h 516"/>
                <a:gd name="T6" fmla="*/ 1200 w 3600"/>
                <a:gd name="T7" fmla="*/ 63 h 516"/>
                <a:gd name="T8" fmla="*/ 1800 w 3600"/>
                <a:gd name="T9" fmla="*/ 2 h 516"/>
                <a:gd name="T10" fmla="*/ 2400 w 3600"/>
                <a:gd name="T11" fmla="*/ 53 h 516"/>
                <a:gd name="T12" fmla="*/ 3000 w 3600"/>
                <a:gd name="T13" fmla="*/ 117 h 516"/>
                <a:gd name="T14" fmla="*/ 3500 w 3600"/>
                <a:gd name="T15" fmla="*/ 53 h 516"/>
                <a:gd name="T16" fmla="*/ 3600 w 3600"/>
                <a:gd name="T17" fmla="*/ 32 h 516"/>
                <a:gd name="T18" fmla="*/ 3600 w 3600"/>
                <a:gd name="T19" fmla="*/ 516 h 516"/>
                <a:gd name="T20" fmla="*/ 3500 w 3600"/>
                <a:gd name="T21" fmla="*/ 516 h 516"/>
                <a:gd name="T22" fmla="*/ 3000 w 3600"/>
                <a:gd name="T23" fmla="*/ 516 h 516"/>
                <a:gd name="T24" fmla="*/ 2400 w 3600"/>
                <a:gd name="T25" fmla="*/ 516 h 516"/>
                <a:gd name="T26" fmla="*/ 1800 w 3600"/>
                <a:gd name="T27" fmla="*/ 516 h 516"/>
                <a:gd name="T28" fmla="*/ 1200 w 3600"/>
                <a:gd name="T29" fmla="*/ 516 h 516"/>
                <a:gd name="T30" fmla="*/ 600 w 3600"/>
                <a:gd name="T31" fmla="*/ 516 h 516"/>
                <a:gd name="T32" fmla="*/ 100 w 3600"/>
                <a:gd name="T33" fmla="*/ 516 h 516"/>
                <a:gd name="T34" fmla="*/ 0 w 3600"/>
                <a:gd name="T35" fmla="*/ 516 h 516"/>
                <a:gd name="T36" fmla="*/ 0 w 3600"/>
                <a:gd name="T37" fmla="*/ 8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516">
                  <a:moveTo>
                    <a:pt x="0" y="8"/>
                  </a:moveTo>
                  <a:cubicBezTo>
                    <a:pt x="100" y="51"/>
                    <a:pt x="100" y="51"/>
                    <a:pt x="100" y="51"/>
                  </a:cubicBezTo>
                  <a:cubicBezTo>
                    <a:pt x="200" y="93"/>
                    <a:pt x="400" y="179"/>
                    <a:pt x="600" y="183"/>
                  </a:cubicBezTo>
                  <a:cubicBezTo>
                    <a:pt x="800" y="187"/>
                    <a:pt x="1000" y="109"/>
                    <a:pt x="1200" y="63"/>
                  </a:cubicBezTo>
                  <a:cubicBezTo>
                    <a:pt x="1400" y="16"/>
                    <a:pt x="1600" y="0"/>
                    <a:pt x="1800" y="2"/>
                  </a:cubicBezTo>
                  <a:cubicBezTo>
                    <a:pt x="2000" y="4"/>
                    <a:pt x="2200" y="24"/>
                    <a:pt x="2400" y="53"/>
                  </a:cubicBezTo>
                  <a:cubicBezTo>
                    <a:pt x="2600" y="81"/>
                    <a:pt x="2800" y="119"/>
                    <a:pt x="3000" y="117"/>
                  </a:cubicBezTo>
                  <a:cubicBezTo>
                    <a:pt x="3200" y="115"/>
                    <a:pt x="3400" y="73"/>
                    <a:pt x="3500" y="53"/>
                  </a:cubicBezTo>
                  <a:cubicBezTo>
                    <a:pt x="3600" y="32"/>
                    <a:pt x="3600" y="32"/>
                    <a:pt x="3600" y="32"/>
                  </a:cubicBezTo>
                  <a:cubicBezTo>
                    <a:pt x="3600" y="516"/>
                    <a:pt x="3600" y="516"/>
                    <a:pt x="3600" y="516"/>
                  </a:cubicBezTo>
                  <a:cubicBezTo>
                    <a:pt x="3500" y="516"/>
                    <a:pt x="3500" y="516"/>
                    <a:pt x="3500" y="516"/>
                  </a:cubicBezTo>
                  <a:cubicBezTo>
                    <a:pt x="3400" y="516"/>
                    <a:pt x="3200" y="516"/>
                    <a:pt x="3000" y="516"/>
                  </a:cubicBezTo>
                  <a:cubicBezTo>
                    <a:pt x="2800" y="516"/>
                    <a:pt x="2600" y="516"/>
                    <a:pt x="2400" y="516"/>
                  </a:cubicBezTo>
                  <a:cubicBezTo>
                    <a:pt x="2200" y="516"/>
                    <a:pt x="2000" y="516"/>
                    <a:pt x="1800" y="516"/>
                  </a:cubicBezTo>
                  <a:cubicBezTo>
                    <a:pt x="1600" y="516"/>
                    <a:pt x="1400" y="516"/>
                    <a:pt x="1200" y="516"/>
                  </a:cubicBezTo>
                  <a:cubicBezTo>
                    <a:pt x="1000" y="516"/>
                    <a:pt x="800" y="516"/>
                    <a:pt x="600" y="516"/>
                  </a:cubicBezTo>
                  <a:cubicBezTo>
                    <a:pt x="400" y="516"/>
                    <a:pt x="200" y="516"/>
                    <a:pt x="100" y="516"/>
                  </a:cubicBezTo>
                  <a:cubicBezTo>
                    <a:pt x="0" y="516"/>
                    <a:pt x="0" y="516"/>
                    <a:pt x="0" y="516"/>
                  </a:cubicBezTo>
                  <a:lnTo>
                    <a:pt x="0" y="8"/>
                  </a:lnTo>
                  <a:close/>
                </a:path>
              </a:pathLst>
            </a:custGeom>
            <a:solidFill>
              <a:srgbClr val="CDDCE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srgbClr val="000000"/>
                </a:solidFill>
                <a:cs typeface="+mn-ea"/>
                <a:sym typeface="+mn-lt"/>
              </a:endParaRPr>
            </a:p>
          </p:txBody>
        </p:sp>
        <p:sp>
          <p:nvSpPr>
            <p:cNvPr id="11" name="Freeform 14"/>
            <p:cNvSpPr/>
            <p:nvPr/>
          </p:nvSpPr>
          <p:spPr bwMode="auto">
            <a:xfrm>
              <a:off x="4" y="1010"/>
              <a:ext cx="8540" cy="989"/>
            </a:xfrm>
            <a:custGeom>
              <a:avLst/>
              <a:gdLst>
                <a:gd name="T0" fmla="*/ 0 w 3600"/>
                <a:gd name="T1" fmla="*/ 0 h 416"/>
                <a:gd name="T2" fmla="*/ 100 w 3600"/>
                <a:gd name="T3" fmla="*/ 40 h 416"/>
                <a:gd name="T4" fmla="*/ 600 w 3600"/>
                <a:gd name="T5" fmla="*/ 203 h 416"/>
                <a:gd name="T6" fmla="*/ 1200 w 3600"/>
                <a:gd name="T7" fmla="*/ 225 h 416"/>
                <a:gd name="T8" fmla="*/ 1800 w 3600"/>
                <a:gd name="T9" fmla="*/ 97 h 416"/>
                <a:gd name="T10" fmla="*/ 2400 w 3600"/>
                <a:gd name="T11" fmla="*/ 99 h 416"/>
                <a:gd name="T12" fmla="*/ 3000 w 3600"/>
                <a:gd name="T13" fmla="*/ 266 h 416"/>
                <a:gd name="T14" fmla="*/ 3500 w 3600"/>
                <a:gd name="T15" fmla="*/ 273 h 416"/>
                <a:gd name="T16" fmla="*/ 3600 w 3600"/>
                <a:gd name="T17" fmla="*/ 264 h 416"/>
                <a:gd name="T18" fmla="*/ 3600 w 3600"/>
                <a:gd name="T19" fmla="*/ 416 h 416"/>
                <a:gd name="T20" fmla="*/ 3500 w 3600"/>
                <a:gd name="T21" fmla="*/ 416 h 416"/>
                <a:gd name="T22" fmla="*/ 3000 w 3600"/>
                <a:gd name="T23" fmla="*/ 416 h 416"/>
                <a:gd name="T24" fmla="*/ 2400 w 3600"/>
                <a:gd name="T25" fmla="*/ 416 h 416"/>
                <a:gd name="T26" fmla="*/ 1800 w 3600"/>
                <a:gd name="T27" fmla="*/ 416 h 416"/>
                <a:gd name="T28" fmla="*/ 1200 w 3600"/>
                <a:gd name="T29" fmla="*/ 416 h 416"/>
                <a:gd name="T30" fmla="*/ 600 w 3600"/>
                <a:gd name="T31" fmla="*/ 416 h 416"/>
                <a:gd name="T32" fmla="*/ 100 w 3600"/>
                <a:gd name="T33" fmla="*/ 416 h 416"/>
                <a:gd name="T34" fmla="*/ 0 w 3600"/>
                <a:gd name="T35" fmla="*/ 416 h 416"/>
                <a:gd name="T36" fmla="*/ 0 w 3600"/>
                <a:gd name="T37"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416">
                  <a:moveTo>
                    <a:pt x="0" y="0"/>
                  </a:moveTo>
                  <a:cubicBezTo>
                    <a:pt x="100" y="40"/>
                    <a:pt x="100" y="40"/>
                    <a:pt x="100" y="40"/>
                  </a:cubicBezTo>
                  <a:cubicBezTo>
                    <a:pt x="200" y="80"/>
                    <a:pt x="400" y="160"/>
                    <a:pt x="600" y="203"/>
                  </a:cubicBezTo>
                  <a:cubicBezTo>
                    <a:pt x="800" y="247"/>
                    <a:pt x="1000" y="253"/>
                    <a:pt x="1200" y="225"/>
                  </a:cubicBezTo>
                  <a:cubicBezTo>
                    <a:pt x="1400" y="196"/>
                    <a:pt x="1600" y="132"/>
                    <a:pt x="1800" y="97"/>
                  </a:cubicBezTo>
                  <a:cubicBezTo>
                    <a:pt x="2000" y="63"/>
                    <a:pt x="2200" y="57"/>
                    <a:pt x="2400" y="99"/>
                  </a:cubicBezTo>
                  <a:cubicBezTo>
                    <a:pt x="2600" y="141"/>
                    <a:pt x="2800" y="231"/>
                    <a:pt x="3000" y="266"/>
                  </a:cubicBezTo>
                  <a:cubicBezTo>
                    <a:pt x="3200" y="301"/>
                    <a:pt x="3400" y="283"/>
                    <a:pt x="3500" y="273"/>
                  </a:cubicBezTo>
                  <a:cubicBezTo>
                    <a:pt x="3600" y="264"/>
                    <a:pt x="3600" y="264"/>
                    <a:pt x="3600" y="264"/>
                  </a:cubicBezTo>
                  <a:cubicBezTo>
                    <a:pt x="3600" y="416"/>
                    <a:pt x="3600" y="416"/>
                    <a:pt x="3600" y="416"/>
                  </a:cubicBezTo>
                  <a:cubicBezTo>
                    <a:pt x="3500" y="416"/>
                    <a:pt x="3500" y="416"/>
                    <a:pt x="3500" y="416"/>
                  </a:cubicBezTo>
                  <a:cubicBezTo>
                    <a:pt x="3400" y="416"/>
                    <a:pt x="3200" y="416"/>
                    <a:pt x="3000" y="416"/>
                  </a:cubicBezTo>
                  <a:cubicBezTo>
                    <a:pt x="2800" y="416"/>
                    <a:pt x="2600" y="416"/>
                    <a:pt x="2400" y="416"/>
                  </a:cubicBezTo>
                  <a:cubicBezTo>
                    <a:pt x="2200" y="416"/>
                    <a:pt x="2000" y="416"/>
                    <a:pt x="1800" y="416"/>
                  </a:cubicBezTo>
                  <a:cubicBezTo>
                    <a:pt x="1600" y="416"/>
                    <a:pt x="1400" y="416"/>
                    <a:pt x="1200" y="416"/>
                  </a:cubicBezTo>
                  <a:cubicBezTo>
                    <a:pt x="1000" y="416"/>
                    <a:pt x="800" y="416"/>
                    <a:pt x="600" y="416"/>
                  </a:cubicBezTo>
                  <a:cubicBezTo>
                    <a:pt x="400" y="416"/>
                    <a:pt x="200" y="416"/>
                    <a:pt x="100" y="416"/>
                  </a:cubicBezTo>
                  <a:cubicBezTo>
                    <a:pt x="0" y="416"/>
                    <a:pt x="0" y="416"/>
                    <a:pt x="0" y="416"/>
                  </a:cubicBezTo>
                  <a:lnTo>
                    <a:pt x="0" y="0"/>
                  </a:lnTo>
                  <a:close/>
                </a:path>
              </a:pathLst>
            </a:custGeom>
            <a:solidFill>
              <a:srgbClr val="52769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srgbClr val="000000"/>
                </a:solidFill>
                <a:cs typeface="+mn-ea"/>
                <a:sym typeface="+mn-lt"/>
              </a:endParaRPr>
            </a:p>
          </p:txBody>
        </p:sp>
      </p:gr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grpSp>
        <p:nvGrpSpPr>
          <p:cNvPr id="9" name="Group 11"/>
          <p:cNvGrpSpPr>
            <a:grpSpLocks noChangeAspect="1"/>
          </p:cNvGrpSpPr>
          <p:nvPr userDrawn="1"/>
        </p:nvGrpSpPr>
        <p:grpSpPr bwMode="auto">
          <a:xfrm>
            <a:off x="2382" y="4985657"/>
            <a:ext cx="9141619" cy="168728"/>
            <a:chOff x="4" y="772"/>
            <a:chExt cx="8540" cy="1227"/>
          </a:xfrm>
        </p:grpSpPr>
        <p:sp>
          <p:nvSpPr>
            <p:cNvPr id="10" name="Freeform 13"/>
            <p:cNvSpPr/>
            <p:nvPr/>
          </p:nvSpPr>
          <p:spPr bwMode="auto">
            <a:xfrm>
              <a:off x="4" y="772"/>
              <a:ext cx="8540" cy="1227"/>
            </a:xfrm>
            <a:custGeom>
              <a:avLst/>
              <a:gdLst>
                <a:gd name="T0" fmla="*/ 0 w 3600"/>
                <a:gd name="T1" fmla="*/ 8 h 516"/>
                <a:gd name="T2" fmla="*/ 100 w 3600"/>
                <a:gd name="T3" fmla="*/ 51 h 516"/>
                <a:gd name="T4" fmla="*/ 600 w 3600"/>
                <a:gd name="T5" fmla="*/ 183 h 516"/>
                <a:gd name="T6" fmla="*/ 1200 w 3600"/>
                <a:gd name="T7" fmla="*/ 63 h 516"/>
                <a:gd name="T8" fmla="*/ 1800 w 3600"/>
                <a:gd name="T9" fmla="*/ 2 h 516"/>
                <a:gd name="T10" fmla="*/ 2400 w 3600"/>
                <a:gd name="T11" fmla="*/ 53 h 516"/>
                <a:gd name="T12" fmla="*/ 3000 w 3600"/>
                <a:gd name="T13" fmla="*/ 117 h 516"/>
                <a:gd name="T14" fmla="*/ 3500 w 3600"/>
                <a:gd name="T15" fmla="*/ 53 h 516"/>
                <a:gd name="T16" fmla="*/ 3600 w 3600"/>
                <a:gd name="T17" fmla="*/ 32 h 516"/>
                <a:gd name="T18" fmla="*/ 3600 w 3600"/>
                <a:gd name="T19" fmla="*/ 516 h 516"/>
                <a:gd name="T20" fmla="*/ 3500 w 3600"/>
                <a:gd name="T21" fmla="*/ 516 h 516"/>
                <a:gd name="T22" fmla="*/ 3000 w 3600"/>
                <a:gd name="T23" fmla="*/ 516 h 516"/>
                <a:gd name="T24" fmla="*/ 2400 w 3600"/>
                <a:gd name="T25" fmla="*/ 516 h 516"/>
                <a:gd name="T26" fmla="*/ 1800 w 3600"/>
                <a:gd name="T27" fmla="*/ 516 h 516"/>
                <a:gd name="T28" fmla="*/ 1200 w 3600"/>
                <a:gd name="T29" fmla="*/ 516 h 516"/>
                <a:gd name="T30" fmla="*/ 600 w 3600"/>
                <a:gd name="T31" fmla="*/ 516 h 516"/>
                <a:gd name="T32" fmla="*/ 100 w 3600"/>
                <a:gd name="T33" fmla="*/ 516 h 516"/>
                <a:gd name="T34" fmla="*/ 0 w 3600"/>
                <a:gd name="T35" fmla="*/ 516 h 516"/>
                <a:gd name="T36" fmla="*/ 0 w 3600"/>
                <a:gd name="T37" fmla="*/ 8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516">
                  <a:moveTo>
                    <a:pt x="0" y="8"/>
                  </a:moveTo>
                  <a:cubicBezTo>
                    <a:pt x="100" y="51"/>
                    <a:pt x="100" y="51"/>
                    <a:pt x="100" y="51"/>
                  </a:cubicBezTo>
                  <a:cubicBezTo>
                    <a:pt x="200" y="93"/>
                    <a:pt x="400" y="179"/>
                    <a:pt x="600" y="183"/>
                  </a:cubicBezTo>
                  <a:cubicBezTo>
                    <a:pt x="800" y="187"/>
                    <a:pt x="1000" y="109"/>
                    <a:pt x="1200" y="63"/>
                  </a:cubicBezTo>
                  <a:cubicBezTo>
                    <a:pt x="1400" y="16"/>
                    <a:pt x="1600" y="0"/>
                    <a:pt x="1800" y="2"/>
                  </a:cubicBezTo>
                  <a:cubicBezTo>
                    <a:pt x="2000" y="4"/>
                    <a:pt x="2200" y="24"/>
                    <a:pt x="2400" y="53"/>
                  </a:cubicBezTo>
                  <a:cubicBezTo>
                    <a:pt x="2600" y="81"/>
                    <a:pt x="2800" y="119"/>
                    <a:pt x="3000" y="117"/>
                  </a:cubicBezTo>
                  <a:cubicBezTo>
                    <a:pt x="3200" y="115"/>
                    <a:pt x="3400" y="73"/>
                    <a:pt x="3500" y="53"/>
                  </a:cubicBezTo>
                  <a:cubicBezTo>
                    <a:pt x="3600" y="32"/>
                    <a:pt x="3600" y="32"/>
                    <a:pt x="3600" y="32"/>
                  </a:cubicBezTo>
                  <a:cubicBezTo>
                    <a:pt x="3600" y="516"/>
                    <a:pt x="3600" y="516"/>
                    <a:pt x="3600" y="516"/>
                  </a:cubicBezTo>
                  <a:cubicBezTo>
                    <a:pt x="3500" y="516"/>
                    <a:pt x="3500" y="516"/>
                    <a:pt x="3500" y="516"/>
                  </a:cubicBezTo>
                  <a:cubicBezTo>
                    <a:pt x="3400" y="516"/>
                    <a:pt x="3200" y="516"/>
                    <a:pt x="3000" y="516"/>
                  </a:cubicBezTo>
                  <a:cubicBezTo>
                    <a:pt x="2800" y="516"/>
                    <a:pt x="2600" y="516"/>
                    <a:pt x="2400" y="516"/>
                  </a:cubicBezTo>
                  <a:cubicBezTo>
                    <a:pt x="2200" y="516"/>
                    <a:pt x="2000" y="516"/>
                    <a:pt x="1800" y="516"/>
                  </a:cubicBezTo>
                  <a:cubicBezTo>
                    <a:pt x="1600" y="516"/>
                    <a:pt x="1400" y="516"/>
                    <a:pt x="1200" y="516"/>
                  </a:cubicBezTo>
                  <a:cubicBezTo>
                    <a:pt x="1000" y="516"/>
                    <a:pt x="800" y="516"/>
                    <a:pt x="600" y="516"/>
                  </a:cubicBezTo>
                  <a:cubicBezTo>
                    <a:pt x="400" y="516"/>
                    <a:pt x="200" y="516"/>
                    <a:pt x="100" y="516"/>
                  </a:cubicBezTo>
                  <a:cubicBezTo>
                    <a:pt x="0" y="516"/>
                    <a:pt x="0" y="516"/>
                    <a:pt x="0" y="516"/>
                  </a:cubicBezTo>
                  <a:lnTo>
                    <a:pt x="0" y="8"/>
                  </a:lnTo>
                  <a:close/>
                </a:path>
              </a:pathLst>
            </a:custGeom>
            <a:solidFill>
              <a:srgbClr val="CDDCE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srgbClr val="000000"/>
                </a:solidFill>
                <a:cs typeface="+mn-ea"/>
                <a:sym typeface="+mn-lt"/>
              </a:endParaRPr>
            </a:p>
          </p:txBody>
        </p:sp>
        <p:sp>
          <p:nvSpPr>
            <p:cNvPr id="11" name="Freeform 14"/>
            <p:cNvSpPr/>
            <p:nvPr/>
          </p:nvSpPr>
          <p:spPr bwMode="auto">
            <a:xfrm>
              <a:off x="4" y="1010"/>
              <a:ext cx="8540" cy="989"/>
            </a:xfrm>
            <a:custGeom>
              <a:avLst/>
              <a:gdLst>
                <a:gd name="T0" fmla="*/ 0 w 3600"/>
                <a:gd name="T1" fmla="*/ 0 h 416"/>
                <a:gd name="T2" fmla="*/ 100 w 3600"/>
                <a:gd name="T3" fmla="*/ 40 h 416"/>
                <a:gd name="T4" fmla="*/ 600 w 3600"/>
                <a:gd name="T5" fmla="*/ 203 h 416"/>
                <a:gd name="T6" fmla="*/ 1200 w 3600"/>
                <a:gd name="T7" fmla="*/ 225 h 416"/>
                <a:gd name="T8" fmla="*/ 1800 w 3600"/>
                <a:gd name="T9" fmla="*/ 97 h 416"/>
                <a:gd name="T10" fmla="*/ 2400 w 3600"/>
                <a:gd name="T11" fmla="*/ 99 h 416"/>
                <a:gd name="T12" fmla="*/ 3000 w 3600"/>
                <a:gd name="T13" fmla="*/ 266 h 416"/>
                <a:gd name="T14" fmla="*/ 3500 w 3600"/>
                <a:gd name="T15" fmla="*/ 273 h 416"/>
                <a:gd name="T16" fmla="*/ 3600 w 3600"/>
                <a:gd name="T17" fmla="*/ 264 h 416"/>
                <a:gd name="T18" fmla="*/ 3600 w 3600"/>
                <a:gd name="T19" fmla="*/ 416 h 416"/>
                <a:gd name="T20" fmla="*/ 3500 w 3600"/>
                <a:gd name="T21" fmla="*/ 416 h 416"/>
                <a:gd name="T22" fmla="*/ 3000 w 3600"/>
                <a:gd name="T23" fmla="*/ 416 h 416"/>
                <a:gd name="T24" fmla="*/ 2400 w 3600"/>
                <a:gd name="T25" fmla="*/ 416 h 416"/>
                <a:gd name="T26" fmla="*/ 1800 w 3600"/>
                <a:gd name="T27" fmla="*/ 416 h 416"/>
                <a:gd name="T28" fmla="*/ 1200 w 3600"/>
                <a:gd name="T29" fmla="*/ 416 h 416"/>
                <a:gd name="T30" fmla="*/ 600 w 3600"/>
                <a:gd name="T31" fmla="*/ 416 h 416"/>
                <a:gd name="T32" fmla="*/ 100 w 3600"/>
                <a:gd name="T33" fmla="*/ 416 h 416"/>
                <a:gd name="T34" fmla="*/ 0 w 3600"/>
                <a:gd name="T35" fmla="*/ 416 h 416"/>
                <a:gd name="T36" fmla="*/ 0 w 3600"/>
                <a:gd name="T37"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416">
                  <a:moveTo>
                    <a:pt x="0" y="0"/>
                  </a:moveTo>
                  <a:cubicBezTo>
                    <a:pt x="100" y="40"/>
                    <a:pt x="100" y="40"/>
                    <a:pt x="100" y="40"/>
                  </a:cubicBezTo>
                  <a:cubicBezTo>
                    <a:pt x="200" y="80"/>
                    <a:pt x="400" y="160"/>
                    <a:pt x="600" y="203"/>
                  </a:cubicBezTo>
                  <a:cubicBezTo>
                    <a:pt x="800" y="247"/>
                    <a:pt x="1000" y="253"/>
                    <a:pt x="1200" y="225"/>
                  </a:cubicBezTo>
                  <a:cubicBezTo>
                    <a:pt x="1400" y="196"/>
                    <a:pt x="1600" y="132"/>
                    <a:pt x="1800" y="97"/>
                  </a:cubicBezTo>
                  <a:cubicBezTo>
                    <a:pt x="2000" y="63"/>
                    <a:pt x="2200" y="57"/>
                    <a:pt x="2400" y="99"/>
                  </a:cubicBezTo>
                  <a:cubicBezTo>
                    <a:pt x="2600" y="141"/>
                    <a:pt x="2800" y="231"/>
                    <a:pt x="3000" y="266"/>
                  </a:cubicBezTo>
                  <a:cubicBezTo>
                    <a:pt x="3200" y="301"/>
                    <a:pt x="3400" y="283"/>
                    <a:pt x="3500" y="273"/>
                  </a:cubicBezTo>
                  <a:cubicBezTo>
                    <a:pt x="3600" y="264"/>
                    <a:pt x="3600" y="264"/>
                    <a:pt x="3600" y="264"/>
                  </a:cubicBezTo>
                  <a:cubicBezTo>
                    <a:pt x="3600" y="416"/>
                    <a:pt x="3600" y="416"/>
                    <a:pt x="3600" y="416"/>
                  </a:cubicBezTo>
                  <a:cubicBezTo>
                    <a:pt x="3500" y="416"/>
                    <a:pt x="3500" y="416"/>
                    <a:pt x="3500" y="416"/>
                  </a:cubicBezTo>
                  <a:cubicBezTo>
                    <a:pt x="3400" y="416"/>
                    <a:pt x="3200" y="416"/>
                    <a:pt x="3000" y="416"/>
                  </a:cubicBezTo>
                  <a:cubicBezTo>
                    <a:pt x="2800" y="416"/>
                    <a:pt x="2600" y="416"/>
                    <a:pt x="2400" y="416"/>
                  </a:cubicBezTo>
                  <a:cubicBezTo>
                    <a:pt x="2200" y="416"/>
                    <a:pt x="2000" y="416"/>
                    <a:pt x="1800" y="416"/>
                  </a:cubicBezTo>
                  <a:cubicBezTo>
                    <a:pt x="1600" y="416"/>
                    <a:pt x="1400" y="416"/>
                    <a:pt x="1200" y="416"/>
                  </a:cubicBezTo>
                  <a:cubicBezTo>
                    <a:pt x="1000" y="416"/>
                    <a:pt x="800" y="416"/>
                    <a:pt x="600" y="416"/>
                  </a:cubicBezTo>
                  <a:cubicBezTo>
                    <a:pt x="400" y="416"/>
                    <a:pt x="200" y="416"/>
                    <a:pt x="100" y="416"/>
                  </a:cubicBezTo>
                  <a:cubicBezTo>
                    <a:pt x="0" y="416"/>
                    <a:pt x="0" y="416"/>
                    <a:pt x="0" y="416"/>
                  </a:cubicBezTo>
                  <a:lnTo>
                    <a:pt x="0" y="0"/>
                  </a:lnTo>
                  <a:close/>
                </a:path>
              </a:pathLst>
            </a:custGeom>
            <a:solidFill>
              <a:srgbClr val="52769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srgbClr val="000000"/>
                </a:solidFill>
                <a:cs typeface="+mn-ea"/>
                <a:sym typeface="+mn-lt"/>
              </a:endParaRPr>
            </a:p>
          </p:txBody>
        </p:sp>
      </p:gr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图片与标题">
    <p:spTree>
      <p:nvGrpSpPr>
        <p:cNvPr id="1" name=""/>
        <p:cNvGrpSpPr/>
        <p:nvPr/>
      </p:nvGrpSpPr>
      <p:grpSpPr>
        <a:xfrm>
          <a:off x="0" y="0"/>
          <a:ext cx="0" cy="0"/>
          <a:chOff x="0" y="0"/>
          <a:chExt cx="0" cy="0"/>
        </a:xfrm>
      </p:grpSpPr>
      <p:grpSp>
        <p:nvGrpSpPr>
          <p:cNvPr id="9" name="Group 11"/>
          <p:cNvGrpSpPr>
            <a:grpSpLocks noChangeAspect="1"/>
          </p:cNvGrpSpPr>
          <p:nvPr userDrawn="1"/>
        </p:nvGrpSpPr>
        <p:grpSpPr bwMode="auto">
          <a:xfrm>
            <a:off x="2382" y="4985657"/>
            <a:ext cx="9141619" cy="168728"/>
            <a:chOff x="4" y="772"/>
            <a:chExt cx="8540" cy="1227"/>
          </a:xfrm>
        </p:grpSpPr>
        <p:sp>
          <p:nvSpPr>
            <p:cNvPr id="10" name="Freeform 13"/>
            <p:cNvSpPr/>
            <p:nvPr/>
          </p:nvSpPr>
          <p:spPr bwMode="auto">
            <a:xfrm>
              <a:off x="4" y="772"/>
              <a:ext cx="8540" cy="1227"/>
            </a:xfrm>
            <a:custGeom>
              <a:avLst/>
              <a:gdLst>
                <a:gd name="T0" fmla="*/ 0 w 3600"/>
                <a:gd name="T1" fmla="*/ 8 h 516"/>
                <a:gd name="T2" fmla="*/ 100 w 3600"/>
                <a:gd name="T3" fmla="*/ 51 h 516"/>
                <a:gd name="T4" fmla="*/ 600 w 3600"/>
                <a:gd name="T5" fmla="*/ 183 h 516"/>
                <a:gd name="T6" fmla="*/ 1200 w 3600"/>
                <a:gd name="T7" fmla="*/ 63 h 516"/>
                <a:gd name="T8" fmla="*/ 1800 w 3600"/>
                <a:gd name="T9" fmla="*/ 2 h 516"/>
                <a:gd name="T10" fmla="*/ 2400 w 3600"/>
                <a:gd name="T11" fmla="*/ 53 h 516"/>
                <a:gd name="T12" fmla="*/ 3000 w 3600"/>
                <a:gd name="T13" fmla="*/ 117 h 516"/>
                <a:gd name="T14" fmla="*/ 3500 w 3600"/>
                <a:gd name="T15" fmla="*/ 53 h 516"/>
                <a:gd name="T16" fmla="*/ 3600 w 3600"/>
                <a:gd name="T17" fmla="*/ 32 h 516"/>
                <a:gd name="T18" fmla="*/ 3600 w 3600"/>
                <a:gd name="T19" fmla="*/ 516 h 516"/>
                <a:gd name="T20" fmla="*/ 3500 w 3600"/>
                <a:gd name="T21" fmla="*/ 516 h 516"/>
                <a:gd name="T22" fmla="*/ 3000 w 3600"/>
                <a:gd name="T23" fmla="*/ 516 h 516"/>
                <a:gd name="T24" fmla="*/ 2400 w 3600"/>
                <a:gd name="T25" fmla="*/ 516 h 516"/>
                <a:gd name="T26" fmla="*/ 1800 w 3600"/>
                <a:gd name="T27" fmla="*/ 516 h 516"/>
                <a:gd name="T28" fmla="*/ 1200 w 3600"/>
                <a:gd name="T29" fmla="*/ 516 h 516"/>
                <a:gd name="T30" fmla="*/ 600 w 3600"/>
                <a:gd name="T31" fmla="*/ 516 h 516"/>
                <a:gd name="T32" fmla="*/ 100 w 3600"/>
                <a:gd name="T33" fmla="*/ 516 h 516"/>
                <a:gd name="T34" fmla="*/ 0 w 3600"/>
                <a:gd name="T35" fmla="*/ 516 h 516"/>
                <a:gd name="T36" fmla="*/ 0 w 3600"/>
                <a:gd name="T37" fmla="*/ 8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516">
                  <a:moveTo>
                    <a:pt x="0" y="8"/>
                  </a:moveTo>
                  <a:cubicBezTo>
                    <a:pt x="100" y="51"/>
                    <a:pt x="100" y="51"/>
                    <a:pt x="100" y="51"/>
                  </a:cubicBezTo>
                  <a:cubicBezTo>
                    <a:pt x="200" y="93"/>
                    <a:pt x="400" y="179"/>
                    <a:pt x="600" y="183"/>
                  </a:cubicBezTo>
                  <a:cubicBezTo>
                    <a:pt x="800" y="187"/>
                    <a:pt x="1000" y="109"/>
                    <a:pt x="1200" y="63"/>
                  </a:cubicBezTo>
                  <a:cubicBezTo>
                    <a:pt x="1400" y="16"/>
                    <a:pt x="1600" y="0"/>
                    <a:pt x="1800" y="2"/>
                  </a:cubicBezTo>
                  <a:cubicBezTo>
                    <a:pt x="2000" y="4"/>
                    <a:pt x="2200" y="24"/>
                    <a:pt x="2400" y="53"/>
                  </a:cubicBezTo>
                  <a:cubicBezTo>
                    <a:pt x="2600" y="81"/>
                    <a:pt x="2800" y="119"/>
                    <a:pt x="3000" y="117"/>
                  </a:cubicBezTo>
                  <a:cubicBezTo>
                    <a:pt x="3200" y="115"/>
                    <a:pt x="3400" y="73"/>
                    <a:pt x="3500" y="53"/>
                  </a:cubicBezTo>
                  <a:cubicBezTo>
                    <a:pt x="3600" y="32"/>
                    <a:pt x="3600" y="32"/>
                    <a:pt x="3600" y="32"/>
                  </a:cubicBezTo>
                  <a:cubicBezTo>
                    <a:pt x="3600" y="516"/>
                    <a:pt x="3600" y="516"/>
                    <a:pt x="3600" y="516"/>
                  </a:cubicBezTo>
                  <a:cubicBezTo>
                    <a:pt x="3500" y="516"/>
                    <a:pt x="3500" y="516"/>
                    <a:pt x="3500" y="516"/>
                  </a:cubicBezTo>
                  <a:cubicBezTo>
                    <a:pt x="3400" y="516"/>
                    <a:pt x="3200" y="516"/>
                    <a:pt x="3000" y="516"/>
                  </a:cubicBezTo>
                  <a:cubicBezTo>
                    <a:pt x="2800" y="516"/>
                    <a:pt x="2600" y="516"/>
                    <a:pt x="2400" y="516"/>
                  </a:cubicBezTo>
                  <a:cubicBezTo>
                    <a:pt x="2200" y="516"/>
                    <a:pt x="2000" y="516"/>
                    <a:pt x="1800" y="516"/>
                  </a:cubicBezTo>
                  <a:cubicBezTo>
                    <a:pt x="1600" y="516"/>
                    <a:pt x="1400" y="516"/>
                    <a:pt x="1200" y="516"/>
                  </a:cubicBezTo>
                  <a:cubicBezTo>
                    <a:pt x="1000" y="516"/>
                    <a:pt x="800" y="516"/>
                    <a:pt x="600" y="516"/>
                  </a:cubicBezTo>
                  <a:cubicBezTo>
                    <a:pt x="400" y="516"/>
                    <a:pt x="200" y="516"/>
                    <a:pt x="100" y="516"/>
                  </a:cubicBezTo>
                  <a:cubicBezTo>
                    <a:pt x="0" y="516"/>
                    <a:pt x="0" y="516"/>
                    <a:pt x="0" y="516"/>
                  </a:cubicBezTo>
                  <a:lnTo>
                    <a:pt x="0" y="8"/>
                  </a:lnTo>
                  <a:close/>
                </a:path>
              </a:pathLst>
            </a:custGeom>
            <a:solidFill>
              <a:srgbClr val="CDDCE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srgbClr val="000000"/>
                </a:solidFill>
                <a:cs typeface="+mn-ea"/>
                <a:sym typeface="+mn-lt"/>
              </a:endParaRPr>
            </a:p>
          </p:txBody>
        </p:sp>
        <p:sp>
          <p:nvSpPr>
            <p:cNvPr id="11" name="Freeform 14"/>
            <p:cNvSpPr/>
            <p:nvPr/>
          </p:nvSpPr>
          <p:spPr bwMode="auto">
            <a:xfrm>
              <a:off x="4" y="1010"/>
              <a:ext cx="8540" cy="989"/>
            </a:xfrm>
            <a:custGeom>
              <a:avLst/>
              <a:gdLst>
                <a:gd name="T0" fmla="*/ 0 w 3600"/>
                <a:gd name="T1" fmla="*/ 0 h 416"/>
                <a:gd name="T2" fmla="*/ 100 w 3600"/>
                <a:gd name="T3" fmla="*/ 40 h 416"/>
                <a:gd name="T4" fmla="*/ 600 w 3600"/>
                <a:gd name="T5" fmla="*/ 203 h 416"/>
                <a:gd name="T6" fmla="*/ 1200 w 3600"/>
                <a:gd name="T7" fmla="*/ 225 h 416"/>
                <a:gd name="T8" fmla="*/ 1800 w 3600"/>
                <a:gd name="T9" fmla="*/ 97 h 416"/>
                <a:gd name="T10" fmla="*/ 2400 w 3600"/>
                <a:gd name="T11" fmla="*/ 99 h 416"/>
                <a:gd name="T12" fmla="*/ 3000 w 3600"/>
                <a:gd name="T13" fmla="*/ 266 h 416"/>
                <a:gd name="T14" fmla="*/ 3500 w 3600"/>
                <a:gd name="T15" fmla="*/ 273 h 416"/>
                <a:gd name="T16" fmla="*/ 3600 w 3600"/>
                <a:gd name="T17" fmla="*/ 264 h 416"/>
                <a:gd name="T18" fmla="*/ 3600 w 3600"/>
                <a:gd name="T19" fmla="*/ 416 h 416"/>
                <a:gd name="T20" fmla="*/ 3500 w 3600"/>
                <a:gd name="T21" fmla="*/ 416 h 416"/>
                <a:gd name="T22" fmla="*/ 3000 w 3600"/>
                <a:gd name="T23" fmla="*/ 416 h 416"/>
                <a:gd name="T24" fmla="*/ 2400 w 3600"/>
                <a:gd name="T25" fmla="*/ 416 h 416"/>
                <a:gd name="T26" fmla="*/ 1800 w 3600"/>
                <a:gd name="T27" fmla="*/ 416 h 416"/>
                <a:gd name="T28" fmla="*/ 1200 w 3600"/>
                <a:gd name="T29" fmla="*/ 416 h 416"/>
                <a:gd name="T30" fmla="*/ 600 w 3600"/>
                <a:gd name="T31" fmla="*/ 416 h 416"/>
                <a:gd name="T32" fmla="*/ 100 w 3600"/>
                <a:gd name="T33" fmla="*/ 416 h 416"/>
                <a:gd name="T34" fmla="*/ 0 w 3600"/>
                <a:gd name="T35" fmla="*/ 416 h 416"/>
                <a:gd name="T36" fmla="*/ 0 w 3600"/>
                <a:gd name="T37"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416">
                  <a:moveTo>
                    <a:pt x="0" y="0"/>
                  </a:moveTo>
                  <a:cubicBezTo>
                    <a:pt x="100" y="40"/>
                    <a:pt x="100" y="40"/>
                    <a:pt x="100" y="40"/>
                  </a:cubicBezTo>
                  <a:cubicBezTo>
                    <a:pt x="200" y="80"/>
                    <a:pt x="400" y="160"/>
                    <a:pt x="600" y="203"/>
                  </a:cubicBezTo>
                  <a:cubicBezTo>
                    <a:pt x="800" y="247"/>
                    <a:pt x="1000" y="253"/>
                    <a:pt x="1200" y="225"/>
                  </a:cubicBezTo>
                  <a:cubicBezTo>
                    <a:pt x="1400" y="196"/>
                    <a:pt x="1600" y="132"/>
                    <a:pt x="1800" y="97"/>
                  </a:cubicBezTo>
                  <a:cubicBezTo>
                    <a:pt x="2000" y="63"/>
                    <a:pt x="2200" y="57"/>
                    <a:pt x="2400" y="99"/>
                  </a:cubicBezTo>
                  <a:cubicBezTo>
                    <a:pt x="2600" y="141"/>
                    <a:pt x="2800" y="231"/>
                    <a:pt x="3000" y="266"/>
                  </a:cubicBezTo>
                  <a:cubicBezTo>
                    <a:pt x="3200" y="301"/>
                    <a:pt x="3400" y="283"/>
                    <a:pt x="3500" y="273"/>
                  </a:cubicBezTo>
                  <a:cubicBezTo>
                    <a:pt x="3600" y="264"/>
                    <a:pt x="3600" y="264"/>
                    <a:pt x="3600" y="264"/>
                  </a:cubicBezTo>
                  <a:cubicBezTo>
                    <a:pt x="3600" y="416"/>
                    <a:pt x="3600" y="416"/>
                    <a:pt x="3600" y="416"/>
                  </a:cubicBezTo>
                  <a:cubicBezTo>
                    <a:pt x="3500" y="416"/>
                    <a:pt x="3500" y="416"/>
                    <a:pt x="3500" y="416"/>
                  </a:cubicBezTo>
                  <a:cubicBezTo>
                    <a:pt x="3400" y="416"/>
                    <a:pt x="3200" y="416"/>
                    <a:pt x="3000" y="416"/>
                  </a:cubicBezTo>
                  <a:cubicBezTo>
                    <a:pt x="2800" y="416"/>
                    <a:pt x="2600" y="416"/>
                    <a:pt x="2400" y="416"/>
                  </a:cubicBezTo>
                  <a:cubicBezTo>
                    <a:pt x="2200" y="416"/>
                    <a:pt x="2000" y="416"/>
                    <a:pt x="1800" y="416"/>
                  </a:cubicBezTo>
                  <a:cubicBezTo>
                    <a:pt x="1600" y="416"/>
                    <a:pt x="1400" y="416"/>
                    <a:pt x="1200" y="416"/>
                  </a:cubicBezTo>
                  <a:cubicBezTo>
                    <a:pt x="1000" y="416"/>
                    <a:pt x="800" y="416"/>
                    <a:pt x="600" y="416"/>
                  </a:cubicBezTo>
                  <a:cubicBezTo>
                    <a:pt x="400" y="416"/>
                    <a:pt x="200" y="416"/>
                    <a:pt x="100" y="416"/>
                  </a:cubicBezTo>
                  <a:cubicBezTo>
                    <a:pt x="0" y="416"/>
                    <a:pt x="0" y="416"/>
                    <a:pt x="0" y="416"/>
                  </a:cubicBezTo>
                  <a:lnTo>
                    <a:pt x="0" y="0"/>
                  </a:lnTo>
                  <a:close/>
                </a:path>
              </a:pathLst>
            </a:custGeom>
            <a:solidFill>
              <a:srgbClr val="52769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srgbClr val="000000"/>
                </a:solidFill>
                <a:cs typeface="+mn-ea"/>
                <a:sym typeface="+mn-lt"/>
              </a:endParaRPr>
            </a:p>
          </p:txBody>
        </p:sp>
      </p:gr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图片与标题">
    <p:spTree>
      <p:nvGrpSpPr>
        <p:cNvPr id="1" name=""/>
        <p:cNvGrpSpPr/>
        <p:nvPr/>
      </p:nvGrpSpPr>
      <p:grpSpPr>
        <a:xfrm>
          <a:off x="0" y="0"/>
          <a:ext cx="0" cy="0"/>
          <a:chOff x="0" y="0"/>
          <a:chExt cx="0" cy="0"/>
        </a:xfrm>
      </p:grpSpPr>
      <p:grpSp>
        <p:nvGrpSpPr>
          <p:cNvPr id="9" name="Group 11"/>
          <p:cNvGrpSpPr>
            <a:grpSpLocks noChangeAspect="1"/>
          </p:cNvGrpSpPr>
          <p:nvPr userDrawn="1"/>
        </p:nvGrpSpPr>
        <p:grpSpPr bwMode="auto">
          <a:xfrm>
            <a:off x="2382" y="4985657"/>
            <a:ext cx="9141619" cy="168728"/>
            <a:chOff x="4" y="772"/>
            <a:chExt cx="8540" cy="1227"/>
          </a:xfrm>
        </p:grpSpPr>
        <p:sp>
          <p:nvSpPr>
            <p:cNvPr id="10" name="Freeform 13"/>
            <p:cNvSpPr/>
            <p:nvPr/>
          </p:nvSpPr>
          <p:spPr bwMode="auto">
            <a:xfrm>
              <a:off x="4" y="772"/>
              <a:ext cx="8540" cy="1227"/>
            </a:xfrm>
            <a:custGeom>
              <a:avLst/>
              <a:gdLst>
                <a:gd name="T0" fmla="*/ 0 w 3600"/>
                <a:gd name="T1" fmla="*/ 8 h 516"/>
                <a:gd name="T2" fmla="*/ 100 w 3600"/>
                <a:gd name="T3" fmla="*/ 51 h 516"/>
                <a:gd name="T4" fmla="*/ 600 w 3600"/>
                <a:gd name="T5" fmla="*/ 183 h 516"/>
                <a:gd name="T6" fmla="*/ 1200 w 3600"/>
                <a:gd name="T7" fmla="*/ 63 h 516"/>
                <a:gd name="T8" fmla="*/ 1800 w 3600"/>
                <a:gd name="T9" fmla="*/ 2 h 516"/>
                <a:gd name="T10" fmla="*/ 2400 w 3600"/>
                <a:gd name="T11" fmla="*/ 53 h 516"/>
                <a:gd name="T12" fmla="*/ 3000 w 3600"/>
                <a:gd name="T13" fmla="*/ 117 h 516"/>
                <a:gd name="T14" fmla="*/ 3500 w 3600"/>
                <a:gd name="T15" fmla="*/ 53 h 516"/>
                <a:gd name="T16" fmla="*/ 3600 w 3600"/>
                <a:gd name="T17" fmla="*/ 32 h 516"/>
                <a:gd name="T18" fmla="*/ 3600 w 3600"/>
                <a:gd name="T19" fmla="*/ 516 h 516"/>
                <a:gd name="T20" fmla="*/ 3500 w 3600"/>
                <a:gd name="T21" fmla="*/ 516 h 516"/>
                <a:gd name="T22" fmla="*/ 3000 w 3600"/>
                <a:gd name="T23" fmla="*/ 516 h 516"/>
                <a:gd name="T24" fmla="*/ 2400 w 3600"/>
                <a:gd name="T25" fmla="*/ 516 h 516"/>
                <a:gd name="T26" fmla="*/ 1800 w 3600"/>
                <a:gd name="T27" fmla="*/ 516 h 516"/>
                <a:gd name="T28" fmla="*/ 1200 w 3600"/>
                <a:gd name="T29" fmla="*/ 516 h 516"/>
                <a:gd name="T30" fmla="*/ 600 w 3600"/>
                <a:gd name="T31" fmla="*/ 516 h 516"/>
                <a:gd name="T32" fmla="*/ 100 w 3600"/>
                <a:gd name="T33" fmla="*/ 516 h 516"/>
                <a:gd name="T34" fmla="*/ 0 w 3600"/>
                <a:gd name="T35" fmla="*/ 516 h 516"/>
                <a:gd name="T36" fmla="*/ 0 w 3600"/>
                <a:gd name="T37" fmla="*/ 8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516">
                  <a:moveTo>
                    <a:pt x="0" y="8"/>
                  </a:moveTo>
                  <a:cubicBezTo>
                    <a:pt x="100" y="51"/>
                    <a:pt x="100" y="51"/>
                    <a:pt x="100" y="51"/>
                  </a:cubicBezTo>
                  <a:cubicBezTo>
                    <a:pt x="200" y="93"/>
                    <a:pt x="400" y="179"/>
                    <a:pt x="600" y="183"/>
                  </a:cubicBezTo>
                  <a:cubicBezTo>
                    <a:pt x="800" y="187"/>
                    <a:pt x="1000" y="109"/>
                    <a:pt x="1200" y="63"/>
                  </a:cubicBezTo>
                  <a:cubicBezTo>
                    <a:pt x="1400" y="16"/>
                    <a:pt x="1600" y="0"/>
                    <a:pt x="1800" y="2"/>
                  </a:cubicBezTo>
                  <a:cubicBezTo>
                    <a:pt x="2000" y="4"/>
                    <a:pt x="2200" y="24"/>
                    <a:pt x="2400" y="53"/>
                  </a:cubicBezTo>
                  <a:cubicBezTo>
                    <a:pt x="2600" y="81"/>
                    <a:pt x="2800" y="119"/>
                    <a:pt x="3000" y="117"/>
                  </a:cubicBezTo>
                  <a:cubicBezTo>
                    <a:pt x="3200" y="115"/>
                    <a:pt x="3400" y="73"/>
                    <a:pt x="3500" y="53"/>
                  </a:cubicBezTo>
                  <a:cubicBezTo>
                    <a:pt x="3600" y="32"/>
                    <a:pt x="3600" y="32"/>
                    <a:pt x="3600" y="32"/>
                  </a:cubicBezTo>
                  <a:cubicBezTo>
                    <a:pt x="3600" y="516"/>
                    <a:pt x="3600" y="516"/>
                    <a:pt x="3600" y="516"/>
                  </a:cubicBezTo>
                  <a:cubicBezTo>
                    <a:pt x="3500" y="516"/>
                    <a:pt x="3500" y="516"/>
                    <a:pt x="3500" y="516"/>
                  </a:cubicBezTo>
                  <a:cubicBezTo>
                    <a:pt x="3400" y="516"/>
                    <a:pt x="3200" y="516"/>
                    <a:pt x="3000" y="516"/>
                  </a:cubicBezTo>
                  <a:cubicBezTo>
                    <a:pt x="2800" y="516"/>
                    <a:pt x="2600" y="516"/>
                    <a:pt x="2400" y="516"/>
                  </a:cubicBezTo>
                  <a:cubicBezTo>
                    <a:pt x="2200" y="516"/>
                    <a:pt x="2000" y="516"/>
                    <a:pt x="1800" y="516"/>
                  </a:cubicBezTo>
                  <a:cubicBezTo>
                    <a:pt x="1600" y="516"/>
                    <a:pt x="1400" y="516"/>
                    <a:pt x="1200" y="516"/>
                  </a:cubicBezTo>
                  <a:cubicBezTo>
                    <a:pt x="1000" y="516"/>
                    <a:pt x="800" y="516"/>
                    <a:pt x="600" y="516"/>
                  </a:cubicBezTo>
                  <a:cubicBezTo>
                    <a:pt x="400" y="516"/>
                    <a:pt x="200" y="516"/>
                    <a:pt x="100" y="516"/>
                  </a:cubicBezTo>
                  <a:cubicBezTo>
                    <a:pt x="0" y="516"/>
                    <a:pt x="0" y="516"/>
                    <a:pt x="0" y="516"/>
                  </a:cubicBezTo>
                  <a:lnTo>
                    <a:pt x="0" y="8"/>
                  </a:lnTo>
                  <a:close/>
                </a:path>
              </a:pathLst>
            </a:custGeom>
            <a:solidFill>
              <a:srgbClr val="CDDCE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srgbClr val="000000"/>
                </a:solidFill>
                <a:cs typeface="+mn-ea"/>
                <a:sym typeface="+mn-lt"/>
              </a:endParaRPr>
            </a:p>
          </p:txBody>
        </p:sp>
        <p:sp>
          <p:nvSpPr>
            <p:cNvPr id="11" name="Freeform 14"/>
            <p:cNvSpPr/>
            <p:nvPr/>
          </p:nvSpPr>
          <p:spPr bwMode="auto">
            <a:xfrm>
              <a:off x="4" y="1010"/>
              <a:ext cx="8540" cy="989"/>
            </a:xfrm>
            <a:custGeom>
              <a:avLst/>
              <a:gdLst>
                <a:gd name="T0" fmla="*/ 0 w 3600"/>
                <a:gd name="T1" fmla="*/ 0 h 416"/>
                <a:gd name="T2" fmla="*/ 100 w 3600"/>
                <a:gd name="T3" fmla="*/ 40 h 416"/>
                <a:gd name="T4" fmla="*/ 600 w 3600"/>
                <a:gd name="T5" fmla="*/ 203 h 416"/>
                <a:gd name="T6" fmla="*/ 1200 w 3600"/>
                <a:gd name="T7" fmla="*/ 225 h 416"/>
                <a:gd name="T8" fmla="*/ 1800 w 3600"/>
                <a:gd name="T9" fmla="*/ 97 h 416"/>
                <a:gd name="T10" fmla="*/ 2400 w 3600"/>
                <a:gd name="T11" fmla="*/ 99 h 416"/>
                <a:gd name="T12" fmla="*/ 3000 w 3600"/>
                <a:gd name="T13" fmla="*/ 266 h 416"/>
                <a:gd name="T14" fmla="*/ 3500 w 3600"/>
                <a:gd name="T15" fmla="*/ 273 h 416"/>
                <a:gd name="T16" fmla="*/ 3600 w 3600"/>
                <a:gd name="T17" fmla="*/ 264 h 416"/>
                <a:gd name="T18" fmla="*/ 3600 w 3600"/>
                <a:gd name="T19" fmla="*/ 416 h 416"/>
                <a:gd name="T20" fmla="*/ 3500 w 3600"/>
                <a:gd name="T21" fmla="*/ 416 h 416"/>
                <a:gd name="T22" fmla="*/ 3000 w 3600"/>
                <a:gd name="T23" fmla="*/ 416 h 416"/>
                <a:gd name="T24" fmla="*/ 2400 w 3600"/>
                <a:gd name="T25" fmla="*/ 416 h 416"/>
                <a:gd name="T26" fmla="*/ 1800 w 3600"/>
                <a:gd name="T27" fmla="*/ 416 h 416"/>
                <a:gd name="T28" fmla="*/ 1200 w 3600"/>
                <a:gd name="T29" fmla="*/ 416 h 416"/>
                <a:gd name="T30" fmla="*/ 600 w 3600"/>
                <a:gd name="T31" fmla="*/ 416 h 416"/>
                <a:gd name="T32" fmla="*/ 100 w 3600"/>
                <a:gd name="T33" fmla="*/ 416 h 416"/>
                <a:gd name="T34" fmla="*/ 0 w 3600"/>
                <a:gd name="T35" fmla="*/ 416 h 416"/>
                <a:gd name="T36" fmla="*/ 0 w 3600"/>
                <a:gd name="T37"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0" h="416">
                  <a:moveTo>
                    <a:pt x="0" y="0"/>
                  </a:moveTo>
                  <a:cubicBezTo>
                    <a:pt x="100" y="40"/>
                    <a:pt x="100" y="40"/>
                    <a:pt x="100" y="40"/>
                  </a:cubicBezTo>
                  <a:cubicBezTo>
                    <a:pt x="200" y="80"/>
                    <a:pt x="400" y="160"/>
                    <a:pt x="600" y="203"/>
                  </a:cubicBezTo>
                  <a:cubicBezTo>
                    <a:pt x="800" y="247"/>
                    <a:pt x="1000" y="253"/>
                    <a:pt x="1200" y="225"/>
                  </a:cubicBezTo>
                  <a:cubicBezTo>
                    <a:pt x="1400" y="196"/>
                    <a:pt x="1600" y="132"/>
                    <a:pt x="1800" y="97"/>
                  </a:cubicBezTo>
                  <a:cubicBezTo>
                    <a:pt x="2000" y="63"/>
                    <a:pt x="2200" y="57"/>
                    <a:pt x="2400" y="99"/>
                  </a:cubicBezTo>
                  <a:cubicBezTo>
                    <a:pt x="2600" y="141"/>
                    <a:pt x="2800" y="231"/>
                    <a:pt x="3000" y="266"/>
                  </a:cubicBezTo>
                  <a:cubicBezTo>
                    <a:pt x="3200" y="301"/>
                    <a:pt x="3400" y="283"/>
                    <a:pt x="3500" y="273"/>
                  </a:cubicBezTo>
                  <a:cubicBezTo>
                    <a:pt x="3600" y="264"/>
                    <a:pt x="3600" y="264"/>
                    <a:pt x="3600" y="264"/>
                  </a:cubicBezTo>
                  <a:cubicBezTo>
                    <a:pt x="3600" y="416"/>
                    <a:pt x="3600" y="416"/>
                    <a:pt x="3600" y="416"/>
                  </a:cubicBezTo>
                  <a:cubicBezTo>
                    <a:pt x="3500" y="416"/>
                    <a:pt x="3500" y="416"/>
                    <a:pt x="3500" y="416"/>
                  </a:cubicBezTo>
                  <a:cubicBezTo>
                    <a:pt x="3400" y="416"/>
                    <a:pt x="3200" y="416"/>
                    <a:pt x="3000" y="416"/>
                  </a:cubicBezTo>
                  <a:cubicBezTo>
                    <a:pt x="2800" y="416"/>
                    <a:pt x="2600" y="416"/>
                    <a:pt x="2400" y="416"/>
                  </a:cubicBezTo>
                  <a:cubicBezTo>
                    <a:pt x="2200" y="416"/>
                    <a:pt x="2000" y="416"/>
                    <a:pt x="1800" y="416"/>
                  </a:cubicBezTo>
                  <a:cubicBezTo>
                    <a:pt x="1600" y="416"/>
                    <a:pt x="1400" y="416"/>
                    <a:pt x="1200" y="416"/>
                  </a:cubicBezTo>
                  <a:cubicBezTo>
                    <a:pt x="1000" y="416"/>
                    <a:pt x="800" y="416"/>
                    <a:pt x="600" y="416"/>
                  </a:cubicBezTo>
                  <a:cubicBezTo>
                    <a:pt x="400" y="416"/>
                    <a:pt x="200" y="416"/>
                    <a:pt x="100" y="416"/>
                  </a:cubicBezTo>
                  <a:cubicBezTo>
                    <a:pt x="0" y="416"/>
                    <a:pt x="0" y="416"/>
                    <a:pt x="0" y="416"/>
                  </a:cubicBezTo>
                  <a:lnTo>
                    <a:pt x="0" y="0"/>
                  </a:lnTo>
                  <a:close/>
                </a:path>
              </a:pathLst>
            </a:custGeom>
            <a:solidFill>
              <a:srgbClr val="52769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srgbClr val="000000"/>
                </a:solidFill>
                <a:cs typeface="+mn-ea"/>
                <a:sym typeface="+mn-lt"/>
              </a:endParaRPr>
            </a:p>
          </p:txBody>
        </p:sp>
      </p:gr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1CED5E2-3E96-4D3F-A85E-B943C0A18BC8}" type="datetimeFigureOut">
              <a:rPr lang="zh-CN" altLang="en-US" smtClean="0">
                <a:solidFill>
                  <a:srgbClr val="000000">
                    <a:tint val="75000"/>
                  </a:srgbClr>
                </a:solidFill>
              </a:rPr>
            </a:fld>
            <a:endParaRPr lang="zh-CN" altLang="en-US">
              <a:solidFill>
                <a:srgbClr val="000000">
                  <a:tint val="75000"/>
                </a:srgbClr>
              </a:solidFill>
            </a:endParaRPr>
          </a:p>
        </p:txBody>
      </p:sp>
      <p:sp>
        <p:nvSpPr>
          <p:cNvPr id="5" name="页脚占位符 4"/>
          <p:cNvSpPr>
            <a:spLocks noGrp="1"/>
          </p:cNvSpPr>
          <p:nvPr>
            <p:ph type="ftr" sz="quarter" idx="11"/>
          </p:nvPr>
        </p:nvSpPr>
        <p:spPr/>
        <p:txBody>
          <a:bodyPr/>
          <a:lstStyle/>
          <a:p>
            <a:endParaRPr lang="zh-CN" altLang="en-US">
              <a:solidFill>
                <a:srgbClr val="000000">
                  <a:tint val="75000"/>
                </a:srgbClr>
              </a:solidFill>
            </a:endParaRPr>
          </a:p>
        </p:txBody>
      </p:sp>
      <p:sp>
        <p:nvSpPr>
          <p:cNvPr id="6" name="灯片编号占位符 5"/>
          <p:cNvSpPr>
            <a:spLocks noGrp="1"/>
          </p:cNvSpPr>
          <p:nvPr>
            <p:ph type="sldNum" sz="quarter" idx="12"/>
          </p:nvPr>
        </p:nvSpPr>
        <p:spPr/>
        <p:txBody>
          <a:bodyPr/>
          <a:lstStyle/>
          <a:p>
            <a:fld id="{863F9C0C-DCE4-4727-8E3A-A5293AC124CC}" type="slidenum">
              <a:rPr lang="zh-CN" altLang="en-US" smtClean="0">
                <a:solidFill>
                  <a:srgbClr val="000000">
                    <a:tint val="75000"/>
                  </a:srgbClr>
                </a:solidFill>
              </a:rPr>
            </a:fld>
            <a:endParaRPr lang="zh-CN" altLang="en-US">
              <a:solidFill>
                <a:srgbClr val="000000">
                  <a:tint val="75000"/>
                </a:srgbClr>
              </a:solidFill>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1CED5E2-3E96-4D3F-A85E-B943C0A18BC8}" type="datetimeFigureOut">
              <a:rPr lang="zh-CN" altLang="en-US" smtClean="0">
                <a:solidFill>
                  <a:srgbClr val="000000">
                    <a:tint val="75000"/>
                  </a:srgbClr>
                </a:solidFill>
              </a:rPr>
            </a:fld>
            <a:endParaRPr lang="zh-CN" altLang="en-US">
              <a:solidFill>
                <a:srgbClr val="000000">
                  <a:tint val="75000"/>
                </a:srgbClr>
              </a:solidFill>
            </a:endParaRPr>
          </a:p>
        </p:txBody>
      </p:sp>
      <p:sp>
        <p:nvSpPr>
          <p:cNvPr id="5" name="页脚占位符 4"/>
          <p:cNvSpPr>
            <a:spLocks noGrp="1"/>
          </p:cNvSpPr>
          <p:nvPr>
            <p:ph type="ftr" sz="quarter" idx="11"/>
          </p:nvPr>
        </p:nvSpPr>
        <p:spPr/>
        <p:txBody>
          <a:bodyPr/>
          <a:lstStyle/>
          <a:p>
            <a:endParaRPr lang="zh-CN" altLang="en-US">
              <a:solidFill>
                <a:srgbClr val="000000">
                  <a:tint val="75000"/>
                </a:srgbClr>
              </a:solidFill>
            </a:endParaRPr>
          </a:p>
        </p:txBody>
      </p:sp>
      <p:sp>
        <p:nvSpPr>
          <p:cNvPr id="6" name="灯片编号占位符 5"/>
          <p:cNvSpPr>
            <a:spLocks noGrp="1"/>
          </p:cNvSpPr>
          <p:nvPr>
            <p:ph type="sldNum" sz="quarter" idx="12"/>
          </p:nvPr>
        </p:nvSpPr>
        <p:spPr/>
        <p:txBody>
          <a:bodyPr/>
          <a:lstStyle/>
          <a:p>
            <a:fld id="{863F9C0C-DCE4-4727-8E3A-A5293AC124CC}" type="slidenum">
              <a:rPr lang="zh-CN" altLang="en-US" smtClean="0">
                <a:solidFill>
                  <a:srgbClr val="000000">
                    <a:tint val="75000"/>
                  </a:srgbClr>
                </a:solidFill>
              </a:rPr>
            </a:fld>
            <a:endParaRPr lang="zh-CN" altLang="en-US">
              <a:solidFill>
                <a:srgbClr val="000000">
                  <a:tint val="75000"/>
                </a:srgbClr>
              </a:solidFill>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511120" y="471050"/>
            <a:ext cx="749927" cy="320405"/>
          </a:xfrm>
        </p:spPr>
        <p:txBody>
          <a:bodyPr anchor="t">
            <a:noAutofit/>
          </a:bodyPr>
          <a:lstStyle>
            <a:lvl1pPr algn="l">
              <a:defRPr sz="1600" b="0" spc="300">
                <a:solidFill>
                  <a:srgbClr val="1C2953"/>
                </a:solidFill>
                <a:latin typeface="思源黑体 CN Medium" panose="020B0600000000000000" pitchFamily="34" charset="-122"/>
                <a:ea typeface="思源黑体 CN Medium" panose="020B0600000000000000" pitchFamily="34" charset="-122"/>
              </a:defRPr>
            </a:lvl1pPr>
          </a:lstStyle>
          <a:p>
            <a:r>
              <a:rPr lang="zh-CN" altLang="en-US" dirty="0"/>
              <a:t>目录</a:t>
            </a:r>
            <a:endParaRPr lang="zh-CN" altLang="en-US" dirty="0"/>
          </a:p>
        </p:txBody>
      </p:sp>
      <p:sp>
        <p:nvSpPr>
          <p:cNvPr id="11" name="内容占位符 10"/>
          <p:cNvSpPr>
            <a:spLocks noGrp="1"/>
          </p:cNvSpPr>
          <p:nvPr>
            <p:ph sz="quarter" idx="10" hasCustomPrompt="1"/>
          </p:nvPr>
        </p:nvSpPr>
        <p:spPr>
          <a:xfrm>
            <a:off x="511120" y="870645"/>
            <a:ext cx="1014193" cy="234689"/>
          </a:xfrm>
        </p:spPr>
        <p:txBody>
          <a:bodyPr>
            <a:noAutofit/>
          </a:bodyPr>
          <a:lstStyle>
            <a:lvl1pPr>
              <a:buNone/>
              <a:defRPr sz="1600">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INDEX</a:t>
            </a:r>
            <a:endParaRPr lang="zh-CN" altLang="en-US" dirty="0"/>
          </a:p>
        </p:txBody>
      </p:sp>
      <p:sp>
        <p:nvSpPr>
          <p:cNvPr id="30" name="内容占位符 10"/>
          <p:cNvSpPr>
            <a:spLocks noGrp="1"/>
          </p:cNvSpPr>
          <p:nvPr>
            <p:ph sz="quarter" idx="17" hasCustomPrompt="1"/>
          </p:nvPr>
        </p:nvSpPr>
        <p:spPr>
          <a:xfrm>
            <a:off x="4196256" y="1793206"/>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1" name="内容占位符 10"/>
          <p:cNvSpPr>
            <a:spLocks noGrp="1"/>
          </p:cNvSpPr>
          <p:nvPr>
            <p:ph sz="quarter" idx="18" hasCustomPrompt="1"/>
          </p:nvPr>
        </p:nvSpPr>
        <p:spPr>
          <a:xfrm>
            <a:off x="6814013" y="1808757"/>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3" name="内容占位符 10"/>
          <p:cNvSpPr>
            <a:spLocks noGrp="1"/>
          </p:cNvSpPr>
          <p:nvPr>
            <p:ph sz="quarter" idx="19" hasCustomPrompt="1"/>
          </p:nvPr>
        </p:nvSpPr>
        <p:spPr>
          <a:xfrm>
            <a:off x="4199366" y="2511299"/>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4" name="内容占位符 10"/>
          <p:cNvSpPr>
            <a:spLocks noGrp="1"/>
          </p:cNvSpPr>
          <p:nvPr>
            <p:ph sz="quarter" idx="20" hasCustomPrompt="1"/>
          </p:nvPr>
        </p:nvSpPr>
        <p:spPr>
          <a:xfrm>
            <a:off x="4193146" y="3285039"/>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6" name="内容占位符 10"/>
          <p:cNvSpPr>
            <a:spLocks noGrp="1"/>
          </p:cNvSpPr>
          <p:nvPr>
            <p:ph sz="quarter" idx="21" hasCustomPrompt="1"/>
          </p:nvPr>
        </p:nvSpPr>
        <p:spPr>
          <a:xfrm>
            <a:off x="6814013" y="2523739"/>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40" name="内容占位符 10"/>
          <p:cNvSpPr>
            <a:spLocks noGrp="1"/>
          </p:cNvSpPr>
          <p:nvPr>
            <p:ph sz="quarter" idx="22" hasCustomPrompt="1"/>
          </p:nvPr>
        </p:nvSpPr>
        <p:spPr>
          <a:xfrm>
            <a:off x="6814013" y="3297479"/>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41" name="内容占位符 10"/>
          <p:cNvSpPr>
            <a:spLocks noGrp="1"/>
          </p:cNvSpPr>
          <p:nvPr>
            <p:ph sz="quarter" idx="23" hasCustomPrompt="1"/>
          </p:nvPr>
        </p:nvSpPr>
        <p:spPr>
          <a:xfrm>
            <a:off x="3683071" y="1790095"/>
            <a:ext cx="359126" cy="234950"/>
          </a:xfrm>
        </p:spPr>
        <p:txBody>
          <a:bodyPr>
            <a:no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01</a:t>
            </a:r>
            <a:endParaRPr lang="zh-CN" altLang="en-US" dirty="0"/>
          </a:p>
        </p:txBody>
      </p:sp>
      <p:sp>
        <p:nvSpPr>
          <p:cNvPr id="42" name="内容占位符 10"/>
          <p:cNvSpPr>
            <a:spLocks noGrp="1"/>
          </p:cNvSpPr>
          <p:nvPr>
            <p:ph sz="quarter" idx="24" hasCustomPrompt="1"/>
          </p:nvPr>
        </p:nvSpPr>
        <p:spPr>
          <a:xfrm>
            <a:off x="6298752" y="1805646"/>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04</a:t>
            </a:r>
            <a:endParaRPr lang="zh-CN" altLang="en-US" dirty="0"/>
          </a:p>
        </p:txBody>
      </p:sp>
      <p:sp>
        <p:nvSpPr>
          <p:cNvPr id="43" name="内容占位符 10"/>
          <p:cNvSpPr>
            <a:spLocks noGrp="1"/>
          </p:cNvSpPr>
          <p:nvPr>
            <p:ph sz="quarter" idx="25" hasCustomPrompt="1"/>
          </p:nvPr>
        </p:nvSpPr>
        <p:spPr>
          <a:xfrm>
            <a:off x="3698622" y="2508195"/>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02</a:t>
            </a:r>
            <a:endParaRPr lang="zh-CN" altLang="en-US" dirty="0"/>
          </a:p>
        </p:txBody>
      </p:sp>
      <p:sp>
        <p:nvSpPr>
          <p:cNvPr id="44" name="内容占位符 10"/>
          <p:cNvSpPr>
            <a:spLocks noGrp="1"/>
          </p:cNvSpPr>
          <p:nvPr>
            <p:ph sz="quarter" idx="26" hasCustomPrompt="1"/>
          </p:nvPr>
        </p:nvSpPr>
        <p:spPr>
          <a:xfrm>
            <a:off x="6314303" y="2505086"/>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05</a:t>
            </a:r>
            <a:endParaRPr lang="zh-CN" altLang="en-US" dirty="0"/>
          </a:p>
        </p:txBody>
      </p:sp>
      <p:sp>
        <p:nvSpPr>
          <p:cNvPr id="45" name="内容占位符 10"/>
          <p:cNvSpPr>
            <a:spLocks noGrp="1"/>
          </p:cNvSpPr>
          <p:nvPr>
            <p:ph sz="quarter" idx="27" hasCustomPrompt="1"/>
          </p:nvPr>
        </p:nvSpPr>
        <p:spPr>
          <a:xfrm>
            <a:off x="3692402" y="3279168"/>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03</a:t>
            </a:r>
            <a:endParaRPr lang="zh-CN" altLang="en-US" dirty="0"/>
          </a:p>
        </p:txBody>
      </p:sp>
      <p:sp>
        <p:nvSpPr>
          <p:cNvPr id="46" name="内容占位符 10"/>
          <p:cNvSpPr>
            <a:spLocks noGrp="1"/>
          </p:cNvSpPr>
          <p:nvPr>
            <p:ph sz="quarter" idx="28" hasCustomPrompt="1"/>
          </p:nvPr>
        </p:nvSpPr>
        <p:spPr>
          <a:xfrm>
            <a:off x="6308083" y="3294719"/>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06</a:t>
            </a:r>
            <a:endParaRPr lang="zh-CN" altLang="en-US" dirty="0"/>
          </a:p>
        </p:txBody>
      </p:sp>
      <p:sp>
        <p:nvSpPr>
          <p:cNvPr id="17" name="内容占位符 10"/>
          <p:cNvSpPr>
            <a:spLocks noGrp="1"/>
          </p:cNvSpPr>
          <p:nvPr>
            <p:ph sz="quarter" idx="16" hasCustomPrompt="1"/>
          </p:nvPr>
        </p:nvSpPr>
        <p:spPr>
          <a:xfrm>
            <a:off x="5818747" y="4709134"/>
            <a:ext cx="2970646" cy="234689"/>
          </a:xfrm>
        </p:spPr>
        <p:txBody>
          <a:bodyPr>
            <a:noAutofit/>
          </a:bodyPr>
          <a:lstStyle>
            <a:lvl1pPr>
              <a:buNone/>
              <a:defRPr sz="900">
                <a:solidFill>
                  <a:schemeClr val="tx1">
                    <a:lumMod val="50000"/>
                    <a:lumOff val="50000"/>
                  </a:schemeClr>
                </a:solidFill>
                <a:latin typeface="思源黑体 CN Normal" pitchFamily="34" charset="-122"/>
                <a:ea typeface="思源黑体 CN Normal" pitchFamily="34" charset="-122"/>
              </a:defRPr>
            </a:lvl1pPr>
          </a:lstStyle>
          <a:p>
            <a:pPr lvl="0"/>
            <a:r>
              <a:rPr lang="en-US" altLang="zh-CN" dirty="0" err="1"/>
              <a:t>Fosun</a:t>
            </a:r>
            <a:r>
              <a:rPr lang="en-US" altLang="zh-CN" dirty="0"/>
              <a:t> </a:t>
            </a:r>
            <a:r>
              <a:rPr lang="en-US" altLang="zh-CN" dirty="0" err="1"/>
              <a:t>Apexvac</a:t>
            </a:r>
            <a:r>
              <a:rPr lang="en-US" altLang="zh-CN" dirty="0"/>
              <a:t> (Dalian) Biopharmaceutical </a:t>
            </a:r>
            <a:r>
              <a:rPr lang="en-US" altLang="zh-CN" dirty="0" err="1"/>
              <a:t>Co.,Ltd</a:t>
            </a:r>
            <a:r>
              <a:rPr lang="en-US" altLang="zh-CN" dirty="0"/>
              <a:t>.</a:t>
            </a:r>
            <a:endParaRPr lang="en-US" altLang="zh-CN" dirty="0" err="1"/>
          </a:p>
        </p:txBody>
      </p:sp>
      <p:cxnSp>
        <p:nvCxnSpPr>
          <p:cNvPr id="18" name="直线连接符 17"/>
          <p:cNvCxnSpPr/>
          <p:nvPr userDrawn="1"/>
        </p:nvCxnSpPr>
        <p:spPr>
          <a:xfrm>
            <a:off x="423337" y="445649"/>
            <a:ext cx="0" cy="634284"/>
          </a:xfrm>
          <a:prstGeom prst="line">
            <a:avLst/>
          </a:prstGeom>
          <a:ln>
            <a:solidFill>
              <a:srgbClr val="1C2953"/>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标题幻灯片">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50600" y="407892"/>
            <a:ext cx="749927" cy="320405"/>
          </a:xfrm>
        </p:spPr>
        <p:txBody>
          <a:bodyPr anchor="t">
            <a:noAutofit/>
          </a:bodyPr>
          <a:lstStyle>
            <a:lvl1pPr algn="l">
              <a:defRPr sz="1600" b="0" spc="300">
                <a:solidFill>
                  <a:srgbClr val="1C2953"/>
                </a:solidFill>
                <a:latin typeface="思源黑体 CN Medium" panose="020B0600000000000000" pitchFamily="34" charset="-122"/>
                <a:ea typeface="思源黑体 CN Medium" panose="020B0600000000000000" pitchFamily="34" charset="-122"/>
              </a:defRPr>
            </a:lvl1pPr>
          </a:lstStyle>
          <a:p>
            <a:r>
              <a:rPr lang="zh-CN" altLang="en-US" dirty="0"/>
              <a:t>目录</a:t>
            </a:r>
            <a:endParaRPr lang="zh-CN" altLang="en-US" dirty="0"/>
          </a:p>
        </p:txBody>
      </p:sp>
      <p:sp>
        <p:nvSpPr>
          <p:cNvPr id="11" name="内容占位符 10"/>
          <p:cNvSpPr>
            <a:spLocks noGrp="1"/>
          </p:cNvSpPr>
          <p:nvPr>
            <p:ph sz="quarter" idx="10" hasCustomPrompt="1"/>
          </p:nvPr>
        </p:nvSpPr>
        <p:spPr>
          <a:xfrm>
            <a:off x="1274668" y="421426"/>
            <a:ext cx="1014193" cy="234689"/>
          </a:xfrm>
        </p:spPr>
        <p:txBody>
          <a:bodyPr>
            <a:noAutofit/>
          </a:bodyPr>
          <a:lstStyle>
            <a:lvl1pPr>
              <a:buNone/>
              <a:defRPr sz="1600">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INDEX</a:t>
            </a:r>
            <a:endParaRPr lang="zh-CN" altLang="en-US" dirty="0"/>
          </a:p>
        </p:txBody>
      </p:sp>
      <p:sp>
        <p:nvSpPr>
          <p:cNvPr id="30" name="内容占位符 10"/>
          <p:cNvSpPr>
            <a:spLocks noGrp="1"/>
          </p:cNvSpPr>
          <p:nvPr>
            <p:ph sz="quarter" idx="17" hasCustomPrompt="1"/>
          </p:nvPr>
        </p:nvSpPr>
        <p:spPr>
          <a:xfrm>
            <a:off x="1143156" y="2382291"/>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1" name="内容占位符 10"/>
          <p:cNvSpPr>
            <a:spLocks noGrp="1"/>
          </p:cNvSpPr>
          <p:nvPr>
            <p:ph sz="quarter" idx="18" hasCustomPrompt="1"/>
          </p:nvPr>
        </p:nvSpPr>
        <p:spPr>
          <a:xfrm>
            <a:off x="3760913" y="2397842"/>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3" name="内容占位符 10"/>
          <p:cNvSpPr>
            <a:spLocks noGrp="1"/>
          </p:cNvSpPr>
          <p:nvPr>
            <p:ph sz="quarter" idx="19" hasCustomPrompt="1"/>
          </p:nvPr>
        </p:nvSpPr>
        <p:spPr>
          <a:xfrm>
            <a:off x="1146266" y="3170720"/>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4" name="内容占位符 10"/>
          <p:cNvSpPr>
            <a:spLocks noGrp="1"/>
          </p:cNvSpPr>
          <p:nvPr>
            <p:ph sz="quarter" idx="20" hasCustomPrompt="1"/>
          </p:nvPr>
        </p:nvSpPr>
        <p:spPr>
          <a:xfrm>
            <a:off x="1140046" y="4014796"/>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6" name="内容占位符 10"/>
          <p:cNvSpPr>
            <a:spLocks noGrp="1"/>
          </p:cNvSpPr>
          <p:nvPr>
            <p:ph sz="quarter" idx="21" hasCustomPrompt="1"/>
          </p:nvPr>
        </p:nvSpPr>
        <p:spPr>
          <a:xfrm>
            <a:off x="3760913" y="3183160"/>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40" name="内容占位符 10"/>
          <p:cNvSpPr>
            <a:spLocks noGrp="1"/>
          </p:cNvSpPr>
          <p:nvPr>
            <p:ph sz="quarter" idx="22" hasCustomPrompt="1"/>
          </p:nvPr>
        </p:nvSpPr>
        <p:spPr>
          <a:xfrm>
            <a:off x="3760913" y="4027236"/>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41" name="内容占位符 10"/>
          <p:cNvSpPr>
            <a:spLocks noGrp="1"/>
          </p:cNvSpPr>
          <p:nvPr>
            <p:ph sz="quarter" idx="23" hasCustomPrompt="1"/>
          </p:nvPr>
        </p:nvSpPr>
        <p:spPr>
          <a:xfrm>
            <a:off x="629971" y="2379180"/>
            <a:ext cx="359126" cy="234950"/>
          </a:xfrm>
        </p:spPr>
        <p:txBody>
          <a:bodyPr>
            <a:no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01</a:t>
            </a:r>
            <a:endParaRPr lang="zh-CN" altLang="en-US" dirty="0"/>
          </a:p>
        </p:txBody>
      </p:sp>
      <p:sp>
        <p:nvSpPr>
          <p:cNvPr id="42" name="内容占位符 10"/>
          <p:cNvSpPr>
            <a:spLocks noGrp="1"/>
          </p:cNvSpPr>
          <p:nvPr>
            <p:ph sz="quarter" idx="24" hasCustomPrompt="1"/>
          </p:nvPr>
        </p:nvSpPr>
        <p:spPr>
          <a:xfrm>
            <a:off x="3245652" y="2394731"/>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04</a:t>
            </a:r>
            <a:endParaRPr lang="zh-CN" altLang="en-US" dirty="0"/>
          </a:p>
        </p:txBody>
      </p:sp>
      <p:sp>
        <p:nvSpPr>
          <p:cNvPr id="43" name="内容占位符 10"/>
          <p:cNvSpPr>
            <a:spLocks noGrp="1"/>
          </p:cNvSpPr>
          <p:nvPr>
            <p:ph sz="quarter" idx="25" hasCustomPrompt="1"/>
          </p:nvPr>
        </p:nvSpPr>
        <p:spPr>
          <a:xfrm>
            <a:off x="645522" y="3167616"/>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02</a:t>
            </a:r>
            <a:endParaRPr lang="zh-CN" altLang="en-US" dirty="0"/>
          </a:p>
        </p:txBody>
      </p:sp>
      <p:sp>
        <p:nvSpPr>
          <p:cNvPr id="44" name="内容占位符 10"/>
          <p:cNvSpPr>
            <a:spLocks noGrp="1"/>
          </p:cNvSpPr>
          <p:nvPr>
            <p:ph sz="quarter" idx="26" hasCustomPrompt="1"/>
          </p:nvPr>
        </p:nvSpPr>
        <p:spPr>
          <a:xfrm>
            <a:off x="3261203" y="3164507"/>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05</a:t>
            </a:r>
            <a:endParaRPr lang="zh-CN" altLang="en-US" dirty="0"/>
          </a:p>
        </p:txBody>
      </p:sp>
      <p:sp>
        <p:nvSpPr>
          <p:cNvPr id="45" name="内容占位符 10"/>
          <p:cNvSpPr>
            <a:spLocks noGrp="1"/>
          </p:cNvSpPr>
          <p:nvPr>
            <p:ph sz="quarter" idx="27" hasCustomPrompt="1"/>
          </p:nvPr>
        </p:nvSpPr>
        <p:spPr>
          <a:xfrm>
            <a:off x="639302" y="4008925"/>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03</a:t>
            </a:r>
            <a:endParaRPr lang="zh-CN" altLang="en-US" dirty="0"/>
          </a:p>
        </p:txBody>
      </p:sp>
      <p:sp>
        <p:nvSpPr>
          <p:cNvPr id="46" name="内容占位符 10"/>
          <p:cNvSpPr>
            <a:spLocks noGrp="1"/>
          </p:cNvSpPr>
          <p:nvPr>
            <p:ph sz="quarter" idx="28" hasCustomPrompt="1"/>
          </p:nvPr>
        </p:nvSpPr>
        <p:spPr>
          <a:xfrm>
            <a:off x="3254983" y="4024476"/>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06</a:t>
            </a:r>
            <a:endParaRPr lang="zh-CN" alt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511120" y="471050"/>
            <a:ext cx="749927" cy="320405"/>
          </a:xfrm>
        </p:spPr>
        <p:txBody>
          <a:bodyPr anchor="t">
            <a:noAutofit/>
          </a:bodyPr>
          <a:lstStyle>
            <a:lvl1pPr algn="l">
              <a:defRPr sz="1600" b="0" spc="300">
                <a:solidFill>
                  <a:srgbClr val="1C2953"/>
                </a:solidFill>
                <a:latin typeface="思源黑体 CN Medium" panose="020B0600000000000000" pitchFamily="34" charset="-122"/>
                <a:ea typeface="思源黑体 CN Medium" panose="020B0600000000000000" pitchFamily="34" charset="-122"/>
              </a:defRPr>
            </a:lvl1pPr>
          </a:lstStyle>
          <a:p>
            <a:r>
              <a:rPr lang="zh-CN" altLang="en-US" dirty="0"/>
              <a:t>目录</a:t>
            </a:r>
            <a:endParaRPr lang="zh-CN" altLang="en-US" dirty="0"/>
          </a:p>
        </p:txBody>
      </p:sp>
      <p:sp>
        <p:nvSpPr>
          <p:cNvPr id="11" name="内容占位符 10"/>
          <p:cNvSpPr>
            <a:spLocks noGrp="1"/>
          </p:cNvSpPr>
          <p:nvPr>
            <p:ph sz="quarter" idx="10" hasCustomPrompt="1"/>
          </p:nvPr>
        </p:nvSpPr>
        <p:spPr>
          <a:xfrm>
            <a:off x="511120" y="870645"/>
            <a:ext cx="1014193" cy="234689"/>
          </a:xfrm>
        </p:spPr>
        <p:txBody>
          <a:bodyPr>
            <a:noAutofit/>
          </a:bodyPr>
          <a:lstStyle>
            <a:lvl1pPr>
              <a:buNone/>
              <a:defRPr sz="1600">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INDEX</a:t>
            </a:r>
            <a:endParaRPr lang="zh-CN" altLang="en-US" dirty="0"/>
          </a:p>
        </p:txBody>
      </p:sp>
      <p:sp>
        <p:nvSpPr>
          <p:cNvPr id="30" name="内容占位符 10"/>
          <p:cNvSpPr>
            <a:spLocks noGrp="1"/>
          </p:cNvSpPr>
          <p:nvPr>
            <p:ph sz="quarter" idx="17" hasCustomPrompt="1"/>
          </p:nvPr>
        </p:nvSpPr>
        <p:spPr>
          <a:xfrm>
            <a:off x="4196256" y="1793206"/>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1" name="内容占位符 10"/>
          <p:cNvSpPr>
            <a:spLocks noGrp="1"/>
          </p:cNvSpPr>
          <p:nvPr>
            <p:ph sz="quarter" idx="18" hasCustomPrompt="1"/>
          </p:nvPr>
        </p:nvSpPr>
        <p:spPr>
          <a:xfrm>
            <a:off x="6814013" y="1808757"/>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3" name="内容占位符 10"/>
          <p:cNvSpPr>
            <a:spLocks noGrp="1"/>
          </p:cNvSpPr>
          <p:nvPr>
            <p:ph sz="quarter" idx="19" hasCustomPrompt="1"/>
          </p:nvPr>
        </p:nvSpPr>
        <p:spPr>
          <a:xfrm>
            <a:off x="4199366" y="2511299"/>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4" name="内容占位符 10"/>
          <p:cNvSpPr>
            <a:spLocks noGrp="1"/>
          </p:cNvSpPr>
          <p:nvPr>
            <p:ph sz="quarter" idx="20" hasCustomPrompt="1"/>
          </p:nvPr>
        </p:nvSpPr>
        <p:spPr>
          <a:xfrm>
            <a:off x="4193146" y="3285039"/>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36" name="内容占位符 10"/>
          <p:cNvSpPr>
            <a:spLocks noGrp="1"/>
          </p:cNvSpPr>
          <p:nvPr>
            <p:ph sz="quarter" idx="21" hasCustomPrompt="1"/>
          </p:nvPr>
        </p:nvSpPr>
        <p:spPr>
          <a:xfrm>
            <a:off x="6814013" y="2523739"/>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40" name="内容占位符 10"/>
          <p:cNvSpPr>
            <a:spLocks noGrp="1"/>
          </p:cNvSpPr>
          <p:nvPr>
            <p:ph sz="quarter" idx="22" hasCustomPrompt="1"/>
          </p:nvPr>
        </p:nvSpPr>
        <p:spPr>
          <a:xfrm>
            <a:off x="6814013" y="3297479"/>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
        <p:nvSpPr>
          <p:cNvPr id="41" name="内容占位符 10"/>
          <p:cNvSpPr>
            <a:spLocks noGrp="1"/>
          </p:cNvSpPr>
          <p:nvPr>
            <p:ph sz="quarter" idx="23" hasCustomPrompt="1"/>
          </p:nvPr>
        </p:nvSpPr>
        <p:spPr>
          <a:xfrm>
            <a:off x="3683071" y="1790095"/>
            <a:ext cx="359126" cy="234950"/>
          </a:xfrm>
        </p:spPr>
        <p:txBody>
          <a:bodyPr>
            <a:no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01</a:t>
            </a:r>
            <a:endParaRPr lang="zh-CN" altLang="en-US" dirty="0"/>
          </a:p>
        </p:txBody>
      </p:sp>
      <p:sp>
        <p:nvSpPr>
          <p:cNvPr id="42" name="内容占位符 10"/>
          <p:cNvSpPr>
            <a:spLocks noGrp="1"/>
          </p:cNvSpPr>
          <p:nvPr>
            <p:ph sz="quarter" idx="24" hasCustomPrompt="1"/>
          </p:nvPr>
        </p:nvSpPr>
        <p:spPr>
          <a:xfrm>
            <a:off x="6298752" y="1805646"/>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04</a:t>
            </a:r>
            <a:endParaRPr lang="zh-CN" altLang="en-US" dirty="0"/>
          </a:p>
        </p:txBody>
      </p:sp>
      <p:sp>
        <p:nvSpPr>
          <p:cNvPr id="43" name="内容占位符 10"/>
          <p:cNvSpPr>
            <a:spLocks noGrp="1"/>
          </p:cNvSpPr>
          <p:nvPr>
            <p:ph sz="quarter" idx="25" hasCustomPrompt="1"/>
          </p:nvPr>
        </p:nvSpPr>
        <p:spPr>
          <a:xfrm>
            <a:off x="3698622" y="2508195"/>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02</a:t>
            </a:r>
            <a:endParaRPr lang="zh-CN" altLang="en-US" dirty="0"/>
          </a:p>
        </p:txBody>
      </p:sp>
      <p:sp>
        <p:nvSpPr>
          <p:cNvPr id="44" name="内容占位符 10"/>
          <p:cNvSpPr>
            <a:spLocks noGrp="1"/>
          </p:cNvSpPr>
          <p:nvPr>
            <p:ph sz="quarter" idx="26" hasCustomPrompt="1"/>
          </p:nvPr>
        </p:nvSpPr>
        <p:spPr>
          <a:xfrm>
            <a:off x="6314303" y="2505086"/>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05</a:t>
            </a:r>
            <a:endParaRPr lang="zh-CN" altLang="en-US" dirty="0"/>
          </a:p>
        </p:txBody>
      </p:sp>
      <p:sp>
        <p:nvSpPr>
          <p:cNvPr id="45" name="内容占位符 10"/>
          <p:cNvSpPr>
            <a:spLocks noGrp="1"/>
          </p:cNvSpPr>
          <p:nvPr>
            <p:ph sz="quarter" idx="27" hasCustomPrompt="1"/>
          </p:nvPr>
        </p:nvSpPr>
        <p:spPr>
          <a:xfrm>
            <a:off x="3692402" y="3279168"/>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03</a:t>
            </a:r>
            <a:endParaRPr lang="zh-CN" altLang="en-US" dirty="0"/>
          </a:p>
        </p:txBody>
      </p:sp>
      <p:sp>
        <p:nvSpPr>
          <p:cNvPr id="46" name="内容占位符 10"/>
          <p:cNvSpPr>
            <a:spLocks noGrp="1"/>
          </p:cNvSpPr>
          <p:nvPr>
            <p:ph sz="quarter" idx="28" hasCustomPrompt="1"/>
          </p:nvPr>
        </p:nvSpPr>
        <p:spPr>
          <a:xfrm>
            <a:off x="6308083" y="3294719"/>
            <a:ext cx="359126" cy="234950"/>
          </a:xfrm>
        </p:spPr>
        <p:txBody>
          <a:bodyPr>
            <a:normAutofit/>
          </a:bodyPr>
          <a:lstStyle>
            <a:lvl1pPr>
              <a:buNone/>
              <a:defRPr sz="1400" b="1">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06</a:t>
            </a:r>
            <a:endParaRPr lang="zh-CN" altLang="en-US" dirty="0"/>
          </a:p>
        </p:txBody>
      </p:sp>
      <p:sp>
        <p:nvSpPr>
          <p:cNvPr id="17" name="内容占位符 10"/>
          <p:cNvSpPr>
            <a:spLocks noGrp="1"/>
          </p:cNvSpPr>
          <p:nvPr>
            <p:ph sz="quarter" idx="16" hasCustomPrompt="1"/>
          </p:nvPr>
        </p:nvSpPr>
        <p:spPr>
          <a:xfrm>
            <a:off x="5818747" y="4709134"/>
            <a:ext cx="2970646" cy="234689"/>
          </a:xfrm>
        </p:spPr>
        <p:txBody>
          <a:bodyPr>
            <a:noAutofit/>
          </a:bodyPr>
          <a:lstStyle>
            <a:lvl1pPr>
              <a:buNone/>
              <a:defRPr sz="900">
                <a:solidFill>
                  <a:schemeClr val="tx1">
                    <a:lumMod val="50000"/>
                    <a:lumOff val="50000"/>
                  </a:schemeClr>
                </a:solidFill>
                <a:latin typeface="思源黑体 CN Normal" pitchFamily="34" charset="-122"/>
                <a:ea typeface="思源黑体 CN Normal" pitchFamily="34" charset="-122"/>
              </a:defRPr>
            </a:lvl1pPr>
          </a:lstStyle>
          <a:p>
            <a:pPr lvl="0"/>
            <a:r>
              <a:rPr lang="en-US" altLang="zh-CN" dirty="0" err="1"/>
              <a:t>Fosun</a:t>
            </a:r>
            <a:r>
              <a:rPr lang="en-US" altLang="zh-CN" dirty="0"/>
              <a:t> </a:t>
            </a:r>
            <a:r>
              <a:rPr lang="en-US" altLang="zh-CN" dirty="0" err="1"/>
              <a:t>Apexvac</a:t>
            </a:r>
            <a:r>
              <a:rPr lang="en-US" altLang="zh-CN" dirty="0"/>
              <a:t> (Dalian) Biopharmaceutical </a:t>
            </a:r>
            <a:r>
              <a:rPr lang="en-US" altLang="zh-CN" dirty="0" err="1"/>
              <a:t>Co.,Ltd</a:t>
            </a:r>
            <a:r>
              <a:rPr lang="en-US" altLang="zh-CN" dirty="0"/>
              <a:t>.</a:t>
            </a:r>
            <a:endParaRPr lang="en-US" altLang="zh-CN" dirty="0" err="1"/>
          </a:p>
        </p:txBody>
      </p:sp>
      <p:cxnSp>
        <p:nvCxnSpPr>
          <p:cNvPr id="18" name="直线连接符 17"/>
          <p:cNvCxnSpPr/>
          <p:nvPr userDrawn="1"/>
        </p:nvCxnSpPr>
        <p:spPr>
          <a:xfrm>
            <a:off x="423337" y="445649"/>
            <a:ext cx="0" cy="634284"/>
          </a:xfrm>
          <a:prstGeom prst="line">
            <a:avLst/>
          </a:prstGeom>
          <a:ln>
            <a:solidFill>
              <a:srgbClr val="1C2953"/>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文本占位符 8"/>
          <p:cNvSpPr>
            <a:spLocks noGrp="1"/>
          </p:cNvSpPr>
          <p:nvPr>
            <p:ph type="body" sz="quarter" idx="10" hasCustomPrompt="1"/>
          </p:nvPr>
        </p:nvSpPr>
        <p:spPr>
          <a:xfrm>
            <a:off x="5639453" y="1902781"/>
            <a:ext cx="2963527" cy="414020"/>
          </a:xfrm>
        </p:spPr>
        <p:txBody>
          <a:bodyPr>
            <a:noAutofit/>
          </a:bodyPr>
          <a:lstStyle>
            <a:lvl1pPr marL="0" indent="0">
              <a:buNone/>
              <a:defRPr sz="5500" b="1" spc="-150">
                <a:solidFill>
                  <a:srgbClr val="1C2953"/>
                </a:solidFill>
                <a:latin typeface="思源黑体 CN Normal" pitchFamily="34" charset="-122"/>
                <a:ea typeface="思源黑体 CN Normal" pitchFamily="34" charset="-122"/>
                <a:cs typeface="Arial" panose="020B0604020202020204" pitchFamily="34" charset="0"/>
              </a:defRPr>
            </a:lvl1pPr>
          </a:lstStyle>
          <a:p>
            <a:pPr lvl="0"/>
            <a:r>
              <a:rPr lang="en-US" altLang="zh-CN" dirty="0"/>
              <a:t>PART 01</a:t>
            </a:r>
            <a:endParaRPr lang="zh-CN" altLang="en-US" dirty="0"/>
          </a:p>
        </p:txBody>
      </p:sp>
      <p:sp>
        <p:nvSpPr>
          <p:cNvPr id="7" name="内容占位符 10"/>
          <p:cNvSpPr>
            <a:spLocks noGrp="1"/>
          </p:cNvSpPr>
          <p:nvPr>
            <p:ph sz="quarter" idx="11" hasCustomPrompt="1"/>
          </p:nvPr>
        </p:nvSpPr>
        <p:spPr>
          <a:xfrm>
            <a:off x="5639453" y="2767290"/>
            <a:ext cx="2229485" cy="234950"/>
          </a:xfrm>
        </p:spPr>
        <p:txBody>
          <a:bodyPr>
            <a:noAutofit/>
          </a:bodyPr>
          <a:lstStyle>
            <a:lvl1pPr>
              <a:buNone/>
              <a:defRPr sz="1800" b="0" spc="300">
                <a:solidFill>
                  <a:srgbClr val="1C2953"/>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 </a:t>
            </a:r>
            <a:endParaRPr lang="zh-CN" altLang="en-US" dirty="0"/>
          </a:p>
        </p:txBody>
      </p:sp>
      <p:cxnSp>
        <p:nvCxnSpPr>
          <p:cNvPr id="6" name="直线连接符 5"/>
          <p:cNvCxnSpPr/>
          <p:nvPr userDrawn="1"/>
        </p:nvCxnSpPr>
        <p:spPr>
          <a:xfrm>
            <a:off x="5721221" y="2650062"/>
            <a:ext cx="3532847" cy="0"/>
          </a:xfrm>
          <a:prstGeom prst="line">
            <a:avLst/>
          </a:prstGeom>
          <a:ln>
            <a:solidFill>
              <a:srgbClr val="1C2953"/>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空白">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内容占位符 10"/>
          <p:cNvSpPr>
            <a:spLocks noGrp="1"/>
          </p:cNvSpPr>
          <p:nvPr>
            <p:ph sz="quarter" idx="17" hasCustomPrompt="1"/>
          </p:nvPr>
        </p:nvSpPr>
        <p:spPr>
          <a:xfrm>
            <a:off x="7088021" y="338571"/>
            <a:ext cx="1818867" cy="234950"/>
          </a:xfrm>
        </p:spPr>
        <p:txBody>
          <a:bodyPr>
            <a:normAutofit/>
          </a:bodyPr>
          <a:lstStyle>
            <a:lvl1pPr>
              <a:buNone/>
              <a:defRPr sz="1100" spc="300">
                <a:solidFill>
                  <a:schemeClr val="tx1">
                    <a:lumMod val="65000"/>
                    <a:lumOff val="35000"/>
                  </a:schemeClr>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空白">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内容占位符 10"/>
          <p:cNvSpPr>
            <a:spLocks noGrp="1"/>
          </p:cNvSpPr>
          <p:nvPr>
            <p:ph sz="quarter" idx="17" hasCustomPrompt="1"/>
          </p:nvPr>
        </p:nvSpPr>
        <p:spPr>
          <a:xfrm>
            <a:off x="7088021" y="338571"/>
            <a:ext cx="1818867" cy="234950"/>
          </a:xfrm>
        </p:spPr>
        <p:txBody>
          <a:bodyPr>
            <a:normAutofit/>
          </a:bodyPr>
          <a:lstStyle>
            <a:lvl1pPr>
              <a:buNone/>
              <a:defRPr sz="1100" spc="300">
                <a:solidFill>
                  <a:schemeClr val="bg1"/>
                </a:solidFill>
                <a:latin typeface="思源黑体 CN Regular" panose="020B0500000000000000" pitchFamily="34" charset="-122"/>
                <a:ea typeface="思源黑体 CN Regular" panose="020B0500000000000000" pitchFamily="34" charset="-122"/>
              </a:defRPr>
            </a:lvl1pPr>
          </a:lstStyle>
          <a:p>
            <a:pPr lvl="0"/>
            <a:r>
              <a:rPr lang="en-US" altLang="zh-CN" dirty="0"/>
              <a:t>PPT</a:t>
            </a:r>
            <a:r>
              <a:rPr lang="zh-CN" altLang="en-US" dirty="0"/>
              <a:t>代用主标题</a:t>
            </a:r>
            <a:endParaRPr lang="zh-CN" alt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6" Type="http://schemas.openxmlformats.org/officeDocument/2006/relationships/theme" Target="../theme/theme2.xml"/><Relationship Id="rId15" Type="http://schemas.openxmlformats.org/officeDocument/2006/relationships/slideLayout" Target="../slideLayouts/slideLayout29.xml"/><Relationship Id="rId14" Type="http://schemas.openxmlformats.org/officeDocument/2006/relationships/slideLayout" Target="../slideLayouts/slideLayout28.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369218"/>
            <a:ext cx="7886700" cy="3263504"/>
          </a:xfrm>
          <a:prstGeom prst="rect">
            <a:avLst/>
          </a:prstGeom>
        </p:spPr>
        <p:txBody>
          <a:bodyPr vert="horz" lIns="68580" tIns="34290" rIns="68580" bIns="3429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E7B78866-DC75-4111-ABAA-814722AE95DF}" type="datetimeFigureOut">
              <a:rPr lang="zh-CN" altLang="en-US" smtClean="0"/>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17DC4F4F-00E0-42D4-ADA9-CC9E6417ADE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1CED5E2-3E96-4D3F-A85E-B943C0A18BC8}" type="datetimeFigureOut">
              <a:rPr lang="zh-CN" altLang="en-US" smtClean="0">
                <a:solidFill>
                  <a:srgbClr val="000000">
                    <a:tint val="75000"/>
                  </a:srgbClr>
                </a:solidFill>
              </a:rPr>
            </a:fld>
            <a:endParaRPr lang="zh-CN" altLang="en-US">
              <a:solidFill>
                <a:srgbClr val="000000">
                  <a:tint val="75000"/>
                </a:srgbClr>
              </a:solidFill>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solidFill>
                <a:srgbClr val="000000">
                  <a:tint val="75000"/>
                </a:srgbClr>
              </a:solidFill>
            </a:endParaRPr>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63F9C0C-DCE4-4727-8E3A-A5293AC124CC}" type="slidenum">
              <a:rPr lang="zh-CN" altLang="en-US" smtClean="0">
                <a:solidFill>
                  <a:srgbClr val="000000">
                    <a:tint val="75000"/>
                  </a:srgbClr>
                </a:solidFill>
              </a:rPr>
            </a:fld>
            <a:endParaRPr lang="zh-CN" altLang="en-US">
              <a:solidFill>
                <a:srgbClr val="000000">
                  <a:tint val="75000"/>
                </a:srgbClr>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Lst>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2" Type="http://schemas.openxmlformats.org/officeDocument/2006/relationships/notesSlide" Target="../notesSlides/notesSlide10.xml"/><Relationship Id="rId21" Type="http://schemas.openxmlformats.org/officeDocument/2006/relationships/slideLayout" Target="../slideLayouts/slideLayout26.xml"/><Relationship Id="rId20" Type="http://schemas.openxmlformats.org/officeDocument/2006/relationships/tags" Target="../tags/tag46.xml"/><Relationship Id="rId2" Type="http://schemas.openxmlformats.org/officeDocument/2006/relationships/tags" Target="../tags/tag28.xml"/><Relationship Id="rId19" Type="http://schemas.openxmlformats.org/officeDocument/2006/relationships/tags" Target="../tags/tag45.xml"/><Relationship Id="rId18" Type="http://schemas.openxmlformats.org/officeDocument/2006/relationships/tags" Target="../tags/tag44.xml"/><Relationship Id="rId17" Type="http://schemas.openxmlformats.org/officeDocument/2006/relationships/tags" Target="../tags/tag43.xml"/><Relationship Id="rId16" Type="http://schemas.openxmlformats.org/officeDocument/2006/relationships/tags" Target="../tags/tag42.xml"/><Relationship Id="rId15" Type="http://schemas.openxmlformats.org/officeDocument/2006/relationships/tags" Target="../tags/tag41.xml"/><Relationship Id="rId14" Type="http://schemas.openxmlformats.org/officeDocument/2006/relationships/tags" Target="../tags/tag40.xml"/><Relationship Id="rId13" Type="http://schemas.openxmlformats.org/officeDocument/2006/relationships/tags" Target="../tags/tag39.xml"/><Relationship Id="rId12" Type="http://schemas.openxmlformats.org/officeDocument/2006/relationships/tags" Target="../tags/tag38.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tags" Target="../tags/tag27.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26.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25.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25.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25.xml"/><Relationship Id="rId4" Type="http://schemas.openxmlformats.org/officeDocument/2006/relationships/image" Target="../media/image20.png"/><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25.xml"/><Relationship Id="rId4" Type="http://schemas.openxmlformats.org/officeDocument/2006/relationships/image" Target="../media/image21.png"/><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25.xml"/><Relationship Id="rId4" Type="http://schemas.openxmlformats.org/officeDocument/2006/relationships/image" Target="../media/image22.png"/><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11.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23.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12.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12.jpeg"/><Relationship Id="rId1" Type="http://schemas.openxmlformats.org/officeDocument/2006/relationships/image" Target="../media/image11.jpe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13.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image" Target="../media/image14.jpeg"/><Relationship Id="rId1" Type="http://schemas.openxmlformats.org/officeDocument/2006/relationships/image" Target="../media/image13.jpeg"/></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13.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9" Type="http://schemas.openxmlformats.org/officeDocument/2006/relationships/image" Target="../media/image18.png"/><Relationship Id="rId8" Type="http://schemas.openxmlformats.org/officeDocument/2006/relationships/image" Target="../media/image17.png"/><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7" Type="http://schemas.openxmlformats.org/officeDocument/2006/relationships/notesSlide" Target="../notesSlides/notesSlide8.xml"/><Relationship Id="rId16" Type="http://schemas.openxmlformats.org/officeDocument/2006/relationships/slideLayout" Target="../slideLayouts/slideLayout25.xml"/><Relationship Id="rId15" Type="http://schemas.openxmlformats.org/officeDocument/2006/relationships/themeOverride" Target="../theme/themeOverride1.xml"/><Relationship Id="rId14" Type="http://schemas.openxmlformats.org/officeDocument/2006/relationships/tags" Target="../tags/tag26.xml"/><Relationship Id="rId13" Type="http://schemas.openxmlformats.org/officeDocument/2006/relationships/tags" Target="../tags/tag25.xml"/><Relationship Id="rId12" Type="http://schemas.openxmlformats.org/officeDocument/2006/relationships/tags" Target="../tags/tag24.xml"/><Relationship Id="rId11" Type="http://schemas.openxmlformats.org/officeDocument/2006/relationships/tags" Target="../tags/tag23.xml"/><Relationship Id="rId10" Type="http://schemas.openxmlformats.org/officeDocument/2006/relationships/image" Target="../media/image19.png"/><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4023995" y="1071245"/>
            <a:ext cx="4620895" cy="457835"/>
          </a:xfrm>
        </p:spPr>
        <p:txBody>
          <a:bodyPr/>
          <a:lstStyle/>
          <a:p>
            <a:pPr algn="dist"/>
            <a:r>
              <a:rPr lang="zh-CN" altLang="en-US" sz="3600" b="1" dirty="0"/>
              <a:t>新员工培训</a:t>
            </a:r>
            <a:br>
              <a:rPr lang="zh-CN" altLang="en-US" sz="3600" b="1" dirty="0"/>
            </a:br>
            <a:r>
              <a:rPr lang="zh-CN" altLang="en-US" sz="3600" b="1" dirty="0"/>
              <a:t>人事管理制度</a:t>
            </a:r>
            <a:endParaRPr lang="zh-CN" altLang="en-US" sz="3600" b="1" dirty="0"/>
          </a:p>
        </p:txBody>
      </p:sp>
      <p:sp>
        <p:nvSpPr>
          <p:cNvPr id="3" name="内容占位符 2"/>
          <p:cNvSpPr>
            <a:spLocks noGrp="1"/>
          </p:cNvSpPr>
          <p:nvPr>
            <p:ph sz="quarter" idx="10"/>
          </p:nvPr>
        </p:nvSpPr>
        <p:spPr>
          <a:xfrm>
            <a:off x="6964045" y="2900045"/>
            <a:ext cx="1680845" cy="234950"/>
          </a:xfrm>
        </p:spPr>
        <p:txBody>
          <a:bodyPr>
            <a:normAutofit/>
          </a:bodyPr>
          <a:lstStyle/>
          <a:p>
            <a:r>
              <a:rPr lang="zh-CN" altLang="en-US" dirty="0"/>
              <a:t>日期 </a:t>
            </a:r>
            <a:r>
              <a:rPr lang="en-US" altLang="zh-CN" dirty="0"/>
              <a:t>/  DATE  2026/01 </a:t>
            </a:r>
            <a:endParaRPr lang="en-US" altLang="zh-CN" dirty="0"/>
          </a:p>
        </p:txBody>
      </p:sp>
      <p:sp>
        <p:nvSpPr>
          <p:cNvPr id="4" name="内容占位符 3"/>
          <p:cNvSpPr>
            <a:spLocks noGrp="1"/>
          </p:cNvSpPr>
          <p:nvPr>
            <p:ph sz="quarter" idx="12"/>
          </p:nvPr>
        </p:nvSpPr>
        <p:spPr>
          <a:xfrm>
            <a:off x="7042150" y="2531745"/>
            <a:ext cx="1320800" cy="234950"/>
          </a:xfrm>
        </p:spPr>
        <p:txBody>
          <a:bodyPr/>
          <a:lstStyle/>
          <a:p>
            <a:r>
              <a:rPr lang="zh-CN" altLang="en-US" sz="1200" dirty="0"/>
              <a:t>综合管理部</a:t>
            </a:r>
            <a:endParaRPr lang="en-US" altLang="zh-CN" sz="1200"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6778625" y="2216150"/>
            <a:ext cx="1966595" cy="2399665"/>
          </a:xfrm>
          <a:prstGeom prst="rect">
            <a:avLst/>
          </a:prstGeom>
          <a:noFill/>
          <a:ln>
            <a:prstDash val="sysDot"/>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1" name="椭圆 10"/>
          <p:cNvSpPr/>
          <p:nvPr>
            <p:custDataLst>
              <p:tags r:id="rId2"/>
            </p:custDataLst>
          </p:nvPr>
        </p:nvSpPr>
        <p:spPr>
          <a:xfrm>
            <a:off x="7343140" y="1565275"/>
            <a:ext cx="777875" cy="742315"/>
          </a:xfrm>
          <a:prstGeom prst="ellipse">
            <a:avLst/>
          </a:prstGeom>
          <a:solidFill>
            <a:srgbClr val="AA7D3C"/>
          </a:solidFill>
          <a:ln>
            <a:solidFill>
              <a:srgbClr val="AA7D3C"/>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 name="矩形 4"/>
          <p:cNvSpPr/>
          <p:nvPr>
            <p:custDataLst>
              <p:tags r:id="rId3"/>
            </p:custDataLst>
          </p:nvPr>
        </p:nvSpPr>
        <p:spPr>
          <a:xfrm>
            <a:off x="4624070" y="2216150"/>
            <a:ext cx="1966595" cy="2399665"/>
          </a:xfrm>
          <a:prstGeom prst="rect">
            <a:avLst/>
          </a:prstGeom>
          <a:noFill/>
          <a:ln>
            <a:prstDash val="sysDot"/>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9" name="椭圆 8"/>
          <p:cNvSpPr/>
          <p:nvPr>
            <p:custDataLst>
              <p:tags r:id="rId4"/>
            </p:custDataLst>
          </p:nvPr>
        </p:nvSpPr>
        <p:spPr>
          <a:xfrm>
            <a:off x="5127625" y="1565275"/>
            <a:ext cx="777875" cy="740410"/>
          </a:xfrm>
          <a:prstGeom prst="ellipse">
            <a:avLst/>
          </a:prstGeom>
          <a:solidFill>
            <a:srgbClr val="AA7D3C"/>
          </a:solidFill>
          <a:ln>
            <a:solidFill>
              <a:srgbClr val="AA7D3C"/>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 name="矩形 3"/>
          <p:cNvSpPr/>
          <p:nvPr>
            <p:custDataLst>
              <p:tags r:id="rId5"/>
            </p:custDataLst>
          </p:nvPr>
        </p:nvSpPr>
        <p:spPr>
          <a:xfrm>
            <a:off x="2469515" y="2216150"/>
            <a:ext cx="1966595" cy="2399665"/>
          </a:xfrm>
          <a:prstGeom prst="rect">
            <a:avLst/>
          </a:prstGeom>
          <a:noFill/>
          <a:ln>
            <a:prstDash val="sysDot"/>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 name="椭圆 7"/>
          <p:cNvSpPr/>
          <p:nvPr>
            <p:custDataLst>
              <p:tags r:id="rId6"/>
            </p:custDataLst>
          </p:nvPr>
        </p:nvSpPr>
        <p:spPr>
          <a:xfrm>
            <a:off x="3000375" y="1536700"/>
            <a:ext cx="753745" cy="733425"/>
          </a:xfrm>
          <a:prstGeom prst="ellipse">
            <a:avLst/>
          </a:prstGeom>
          <a:solidFill>
            <a:srgbClr val="AA7D3C"/>
          </a:solidFill>
          <a:ln>
            <a:solidFill>
              <a:srgbClr val="AA7D3C"/>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 name="矩形 2"/>
          <p:cNvSpPr/>
          <p:nvPr>
            <p:custDataLst>
              <p:tags r:id="rId7"/>
            </p:custDataLst>
          </p:nvPr>
        </p:nvSpPr>
        <p:spPr>
          <a:xfrm>
            <a:off x="314960" y="2216150"/>
            <a:ext cx="1966595" cy="2399665"/>
          </a:xfrm>
          <a:prstGeom prst="rect">
            <a:avLst/>
          </a:prstGeom>
          <a:noFill/>
          <a:ln>
            <a:prstDash val="sysDot"/>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7" name="椭圆 6"/>
          <p:cNvSpPr/>
          <p:nvPr>
            <p:custDataLst>
              <p:tags r:id="rId8"/>
            </p:custDataLst>
          </p:nvPr>
        </p:nvSpPr>
        <p:spPr>
          <a:xfrm>
            <a:off x="802005" y="1538605"/>
            <a:ext cx="762635" cy="733425"/>
          </a:xfrm>
          <a:prstGeom prst="ellipse">
            <a:avLst/>
          </a:prstGeom>
          <a:solidFill>
            <a:srgbClr val="AA7D3C"/>
          </a:solidFill>
          <a:ln>
            <a:solidFill>
              <a:srgbClr val="AA7D3C"/>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矩形 1"/>
          <p:cNvSpPr/>
          <p:nvPr/>
        </p:nvSpPr>
        <p:spPr>
          <a:xfrm>
            <a:off x="319405" y="664210"/>
            <a:ext cx="8373110" cy="783590"/>
          </a:xfrm>
          <a:prstGeom prst="rect">
            <a:avLst/>
          </a:prstGeom>
          <a:solidFill>
            <a:srgbClr val="1C295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32" name="矩形 531"/>
          <p:cNvSpPr/>
          <p:nvPr/>
        </p:nvSpPr>
        <p:spPr>
          <a:xfrm>
            <a:off x="319405" y="664210"/>
            <a:ext cx="8702040" cy="770255"/>
          </a:xfrm>
          <a:prstGeom prst="rect">
            <a:avLst/>
          </a:prstGeom>
        </p:spPr>
        <p:txBody>
          <a:bodyPr wrap="square">
            <a:noAutofit/>
          </a:bodyPr>
          <a:lstStyle/>
          <a:p>
            <a:pPr marL="171450" indent="-171450">
              <a:lnSpc>
                <a:spcPct val="150000"/>
              </a:lnSpc>
              <a:buFont typeface="Wingdings" panose="05000000000000000000" charset="0"/>
              <a:buChar char="Ø"/>
            </a:pPr>
            <a:r>
              <a:rPr lang="zh-CN" altLang="en-US" sz="1200" b="1" dirty="0">
                <a:solidFill>
                  <a:schemeClr val="bg1"/>
                </a:solidFill>
                <a:latin typeface="黑体" panose="02010609060101010101" charset="-122"/>
                <a:ea typeface="黑体" panose="02010609060101010101" charset="-122"/>
                <a:cs typeface="黑体" panose="02010609060101010101" charset="-122"/>
                <a:sym typeface="+mn-lt"/>
              </a:rPr>
              <a:t>员工可享受事假、病假、婚假、丧假、带薪年休假、产假、国家法定节假日及其它相关假期。</a:t>
            </a:r>
            <a:endParaRPr lang="zh-CN" altLang="en-US" sz="1200" b="1" dirty="0">
              <a:solidFill>
                <a:schemeClr val="bg1"/>
              </a:solidFill>
              <a:latin typeface="黑体" panose="02010609060101010101" charset="-122"/>
              <a:ea typeface="黑体" panose="02010609060101010101" charset="-122"/>
              <a:cs typeface="黑体" panose="02010609060101010101" charset="-122"/>
              <a:sym typeface="+mn-lt"/>
            </a:endParaRPr>
          </a:p>
          <a:p>
            <a:pPr indent="0">
              <a:lnSpc>
                <a:spcPct val="150000"/>
              </a:lnSpc>
              <a:buFont typeface="Wingdings" panose="05000000000000000000" charset="0"/>
              <a:buNone/>
            </a:pPr>
            <a:r>
              <a:rPr lang="zh-CN" altLang="en-US" sz="900" b="1" dirty="0">
                <a:solidFill>
                  <a:schemeClr val="bg1"/>
                </a:solidFill>
                <a:latin typeface="黑体" panose="02010609060101010101" charset="-122"/>
                <a:ea typeface="黑体" panose="02010609060101010101" charset="-122"/>
                <a:cs typeface="黑体" panose="02010609060101010101" charset="-122"/>
                <a:sym typeface="+mn-lt"/>
              </a:rPr>
              <a:t>   （需提前申请休假，领导审批通过后，方可执行） </a:t>
            </a:r>
            <a:endParaRPr lang="zh-CN" altLang="en-US" sz="900" b="1" dirty="0">
              <a:solidFill>
                <a:schemeClr val="bg1"/>
              </a:solidFill>
              <a:latin typeface="黑体" panose="02010609060101010101" charset="-122"/>
              <a:ea typeface="黑体" panose="02010609060101010101" charset="-122"/>
              <a:cs typeface="黑体" panose="02010609060101010101" charset="-122"/>
              <a:sym typeface="+mn-lt"/>
            </a:endParaRPr>
          </a:p>
          <a:p>
            <a:pPr marL="171450" indent="-171450">
              <a:lnSpc>
                <a:spcPct val="150000"/>
              </a:lnSpc>
              <a:buFont typeface="Wingdings" panose="05000000000000000000" charset="0"/>
              <a:buChar char="Ø"/>
            </a:pPr>
            <a:r>
              <a:rPr lang="zh-CN" altLang="en-US" sz="1200" b="1" dirty="0">
                <a:solidFill>
                  <a:schemeClr val="bg1"/>
                </a:solidFill>
                <a:latin typeface="黑体" panose="02010609060101010101" charset="-122"/>
                <a:ea typeface="黑体" panose="02010609060101010101" charset="-122"/>
                <a:cs typeface="黑体" panose="02010609060101010101" charset="-122"/>
                <a:sym typeface="+mn-lt"/>
              </a:rPr>
              <a:t>国家法定节假日：员工每年享受按照国家相关法律法规规定的带薪法定节假日。</a:t>
            </a:r>
            <a:endParaRPr lang="zh-CN" altLang="en-US" sz="1200" b="1" dirty="0">
              <a:solidFill>
                <a:schemeClr val="bg1"/>
              </a:solidFill>
              <a:latin typeface="黑体" panose="02010609060101010101" charset="-122"/>
              <a:ea typeface="黑体" panose="02010609060101010101" charset="-122"/>
              <a:cs typeface="黑体" panose="02010609060101010101" charset="-122"/>
              <a:sym typeface="+mn-lt"/>
            </a:endParaRPr>
          </a:p>
        </p:txBody>
      </p:sp>
      <p:sp>
        <p:nvSpPr>
          <p:cNvPr id="21" name="矩形 20"/>
          <p:cNvSpPr/>
          <p:nvPr>
            <p:custDataLst>
              <p:tags r:id="rId9"/>
            </p:custDataLst>
          </p:nvPr>
        </p:nvSpPr>
        <p:spPr>
          <a:xfrm>
            <a:off x="319449" y="159091"/>
            <a:ext cx="57132" cy="414210"/>
          </a:xfrm>
          <a:prstGeom prst="rect">
            <a:avLst/>
          </a:prstGeom>
          <a:solidFill>
            <a:srgbClr val="AA7D3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75"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2" name="TextBox 1"/>
          <p:cNvSpPr txBox="1"/>
          <p:nvPr>
            <p:custDataLst>
              <p:tags r:id="rId10"/>
            </p:custDataLst>
          </p:nvPr>
        </p:nvSpPr>
        <p:spPr>
          <a:xfrm>
            <a:off x="376740" y="402539"/>
            <a:ext cx="1029449"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Leave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23" name="TextBox 1"/>
          <p:cNvSpPr txBox="1"/>
          <p:nvPr>
            <p:custDataLst>
              <p:tags r:id="rId11"/>
            </p:custDataLst>
          </p:nvPr>
        </p:nvSpPr>
        <p:spPr>
          <a:xfrm>
            <a:off x="358966" y="151474"/>
            <a:ext cx="954107"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休假管理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5" name="ïśľîḓè"/>
          <p:cNvSpPr txBox="1"/>
          <p:nvPr>
            <p:custDataLst>
              <p:tags r:id="rId12"/>
            </p:custDataLst>
          </p:nvPr>
        </p:nvSpPr>
        <p:spPr>
          <a:xfrm>
            <a:off x="355600" y="2330450"/>
            <a:ext cx="1925955" cy="2277745"/>
          </a:xfrm>
          <a:prstGeom prst="rect">
            <a:avLst/>
          </a:prstGeom>
          <a:noFill/>
        </p:spPr>
        <p:txBody>
          <a:bodyPr wrap="square" lIns="67500" tIns="35100" rIns="67500" bIns="35100" rtlCol="0">
            <a:noAutofit/>
          </a:bodyPr>
          <a:lstStyle/>
          <a:p>
            <a:pPr algn="just">
              <a:lnSpc>
                <a:spcPct val="150000"/>
              </a:lnSpc>
              <a:buClr>
                <a:schemeClr val="accent4"/>
              </a:buClr>
            </a:pPr>
            <a:r>
              <a:rPr lang="en-US" altLang="zh-CN" sz="1000" dirty="0">
                <a:latin typeface="微软雅黑" panose="020B0503020204020204" pitchFamily="34" charset="-122"/>
                <a:ea typeface="微软雅黑" panose="020B0503020204020204" pitchFamily="34" charset="-122"/>
                <a:cs typeface="+mn-ea"/>
                <a:sym typeface="+mn-lt"/>
              </a:rPr>
              <a:t>1.</a:t>
            </a:r>
            <a:r>
              <a:rPr lang="zh-CN" altLang="en-US" sz="1000" dirty="0">
                <a:latin typeface="微软雅黑" panose="020B0503020204020204" pitchFamily="34" charset="-122"/>
                <a:ea typeface="微软雅黑" panose="020B0503020204020204" pitchFamily="34" charset="-122"/>
                <a:cs typeface="+mn-ea"/>
                <a:sym typeface="+mn-lt"/>
              </a:rPr>
              <a:t>最小考勤单位为</a:t>
            </a:r>
            <a:r>
              <a:rPr lang="en-US" altLang="zh-CN" sz="1000" dirty="0">
                <a:latin typeface="微软雅黑" panose="020B0503020204020204" pitchFamily="34" charset="-122"/>
                <a:ea typeface="微软雅黑" panose="020B0503020204020204" pitchFamily="34" charset="-122"/>
                <a:cs typeface="+mn-ea"/>
                <a:sym typeface="+mn-lt"/>
              </a:rPr>
              <a:t>0.5</a:t>
            </a:r>
            <a:r>
              <a:rPr lang="zh-CN" altLang="en-US" sz="1000" dirty="0">
                <a:latin typeface="微软雅黑" panose="020B0503020204020204" pitchFamily="34" charset="-122"/>
                <a:ea typeface="微软雅黑" panose="020B0503020204020204" pitchFamily="34" charset="-122"/>
                <a:cs typeface="+mn-ea"/>
                <a:sym typeface="+mn-lt"/>
              </a:rPr>
              <a:t>小时，不足</a:t>
            </a:r>
            <a:r>
              <a:rPr lang="en-US" altLang="zh-CN" sz="1000" dirty="0">
                <a:latin typeface="微软雅黑" panose="020B0503020204020204" pitchFamily="34" charset="-122"/>
                <a:ea typeface="微软雅黑" panose="020B0503020204020204" pitchFamily="34" charset="-122"/>
                <a:cs typeface="+mn-ea"/>
                <a:sym typeface="+mn-lt"/>
              </a:rPr>
              <a:t>0.5</a:t>
            </a:r>
            <a:r>
              <a:rPr lang="zh-CN" altLang="en-US" sz="1000" dirty="0">
                <a:latin typeface="微软雅黑" panose="020B0503020204020204" pitchFamily="34" charset="-122"/>
                <a:ea typeface="微软雅黑" panose="020B0503020204020204" pitchFamily="34" charset="-122"/>
                <a:cs typeface="+mn-ea"/>
                <a:sym typeface="+mn-lt"/>
              </a:rPr>
              <a:t>小时按</a:t>
            </a:r>
            <a:r>
              <a:rPr lang="en-US" altLang="zh-CN" sz="1000" dirty="0">
                <a:latin typeface="微软雅黑" panose="020B0503020204020204" pitchFamily="34" charset="-122"/>
                <a:ea typeface="微软雅黑" panose="020B0503020204020204" pitchFamily="34" charset="-122"/>
                <a:cs typeface="+mn-ea"/>
                <a:sym typeface="+mn-lt"/>
              </a:rPr>
              <a:t>0.5</a:t>
            </a:r>
            <a:r>
              <a:rPr lang="zh-CN" altLang="en-US" sz="1000" dirty="0">
                <a:latin typeface="微软雅黑" panose="020B0503020204020204" pitchFamily="34" charset="-122"/>
                <a:ea typeface="微软雅黑" panose="020B0503020204020204" pitchFamily="34" charset="-122"/>
                <a:cs typeface="+mn-ea"/>
                <a:sym typeface="+mn-lt"/>
              </a:rPr>
              <a:t>小时计算以此为类推</a:t>
            </a:r>
            <a:endParaRPr lang="en-US" altLang="zh-CN" sz="1000" dirty="0">
              <a:latin typeface="微软雅黑" panose="020B0503020204020204" pitchFamily="34" charset="-122"/>
              <a:ea typeface="微软雅黑" panose="020B0503020204020204" pitchFamily="34" charset="-122"/>
              <a:cs typeface="+mn-ea"/>
              <a:sym typeface="+mn-lt"/>
            </a:endParaRPr>
          </a:p>
          <a:p>
            <a:pPr algn="just">
              <a:lnSpc>
                <a:spcPct val="150000"/>
              </a:lnSpc>
              <a:buClr>
                <a:schemeClr val="accent4"/>
              </a:buClr>
            </a:pPr>
            <a:r>
              <a:rPr lang="en-US" altLang="zh-CN" sz="1000" dirty="0">
                <a:latin typeface="微软雅黑" panose="020B0503020204020204" pitchFamily="34" charset="-122"/>
                <a:ea typeface="微软雅黑" panose="020B0503020204020204" pitchFamily="34" charset="-122"/>
                <a:cs typeface="+mn-ea"/>
                <a:sym typeface="+mn-lt"/>
              </a:rPr>
              <a:t>2.</a:t>
            </a:r>
            <a:r>
              <a:rPr lang="zh-CN" altLang="en-US" sz="1000" dirty="0">
                <a:latin typeface="微软雅黑" panose="020B0503020204020204" pitchFamily="34" charset="-122"/>
                <a:ea typeface="微软雅黑" panose="020B0503020204020204" pitchFamily="34" charset="-122"/>
                <a:cs typeface="+mn-ea"/>
                <a:sym typeface="+mn-lt"/>
              </a:rPr>
              <a:t>先按</a:t>
            </a:r>
            <a:r>
              <a:rPr lang="en-US" altLang="zh-CN" sz="1000" dirty="0">
                <a:latin typeface="微软雅黑" panose="020B0503020204020204" pitchFamily="34" charset="-122"/>
                <a:ea typeface="微软雅黑" panose="020B0503020204020204" pitchFamily="34" charset="-122"/>
                <a:cs typeface="+mn-ea"/>
                <a:sym typeface="+mn-lt"/>
              </a:rPr>
              <a:t>1:1</a:t>
            </a:r>
            <a:r>
              <a:rPr lang="zh-CN" altLang="en-US" sz="1000" dirty="0">
                <a:latin typeface="微软雅黑" panose="020B0503020204020204" pitchFamily="34" charset="-122"/>
                <a:ea typeface="微软雅黑" panose="020B0503020204020204" pitchFamily="34" charset="-122"/>
                <a:cs typeface="+mn-ea"/>
                <a:sym typeface="+mn-lt"/>
              </a:rPr>
              <a:t>比例抵扣计薪周期内加班及加点工时</a:t>
            </a:r>
            <a:endParaRPr lang="zh-CN" altLang="en-US" sz="1000" dirty="0">
              <a:latin typeface="微软雅黑" panose="020B0503020204020204" pitchFamily="34" charset="-122"/>
              <a:ea typeface="微软雅黑" panose="020B0503020204020204" pitchFamily="34" charset="-122"/>
              <a:cs typeface="+mn-ea"/>
              <a:sym typeface="+mn-lt"/>
            </a:endParaRPr>
          </a:p>
          <a:p>
            <a:pPr algn="just">
              <a:lnSpc>
                <a:spcPct val="150000"/>
              </a:lnSpc>
              <a:buClr>
                <a:schemeClr val="accent4"/>
              </a:buClr>
            </a:pPr>
            <a:r>
              <a:rPr lang="zh-CN" altLang="en-US" sz="1000" dirty="0">
                <a:latin typeface="微软雅黑" panose="020B0503020204020204" pitchFamily="34" charset="-122"/>
                <a:ea typeface="微软雅黑" panose="020B0503020204020204" pitchFamily="34" charset="-122"/>
                <a:cs typeface="+mn-ea"/>
                <a:sym typeface="+mn-lt"/>
              </a:rPr>
              <a:t>（海达：年底累计进行抵扣）</a:t>
            </a:r>
            <a:endParaRPr lang="zh-CN" altLang="en-US" sz="1000" dirty="0">
              <a:latin typeface="微软雅黑" panose="020B0503020204020204" pitchFamily="34" charset="-122"/>
              <a:ea typeface="微软雅黑" panose="020B0503020204020204" pitchFamily="34" charset="-122"/>
              <a:cs typeface="+mn-ea"/>
              <a:sym typeface="+mn-lt"/>
            </a:endParaRPr>
          </a:p>
        </p:txBody>
      </p:sp>
      <p:sp>
        <p:nvSpPr>
          <p:cNvPr id="26" name="íŝlíḍé"/>
          <p:cNvSpPr txBox="1"/>
          <p:nvPr>
            <p:custDataLst>
              <p:tags r:id="rId13"/>
            </p:custDataLst>
          </p:nvPr>
        </p:nvSpPr>
        <p:spPr>
          <a:xfrm>
            <a:off x="4705985" y="2303780"/>
            <a:ext cx="1819910" cy="2301875"/>
          </a:xfrm>
          <a:prstGeom prst="rect">
            <a:avLst/>
          </a:prstGeom>
          <a:noFill/>
        </p:spPr>
        <p:txBody>
          <a:bodyPr wrap="square" lIns="67500" tIns="35100" rIns="67500" bIns="35100" rtlCol="0">
            <a:noAutofit/>
          </a:bodyPr>
          <a:lstStyle/>
          <a:p>
            <a:pPr algn="just">
              <a:lnSpc>
                <a:spcPct val="200000"/>
              </a:lnSpc>
              <a:buClr>
                <a:schemeClr val="accent4"/>
              </a:buClr>
            </a:pPr>
            <a:r>
              <a:rPr lang="en-US" altLang="zh-CN" sz="900" dirty="0">
                <a:latin typeface="微软雅黑" panose="020B0503020204020204" pitchFamily="34" charset="-122"/>
                <a:ea typeface="微软雅黑" panose="020B0503020204020204" pitchFamily="34" charset="-122"/>
                <a:cs typeface="+mn-ea"/>
                <a:sym typeface="+mn-lt"/>
              </a:rPr>
              <a:t>1.</a:t>
            </a:r>
            <a:r>
              <a:rPr lang="zh-CN" altLang="en-US" sz="1000" dirty="0">
                <a:latin typeface="微软雅黑" panose="020B0503020204020204" pitchFamily="34" charset="-122"/>
                <a:ea typeface="微软雅黑" panose="020B0503020204020204" pitchFamily="34" charset="-122"/>
                <a:cs typeface="+mn-ea"/>
                <a:sym typeface="+mn-lt"/>
              </a:rPr>
              <a:t>休假天数：</a:t>
            </a:r>
            <a:r>
              <a:rPr lang="zh-CN" sz="900" dirty="0">
                <a:latin typeface="微软雅黑" panose="020B0503020204020204" pitchFamily="34" charset="-122"/>
                <a:ea typeface="微软雅黑" panose="020B0503020204020204" pitchFamily="34" charset="-122"/>
                <a:cs typeface="+mn-ea"/>
                <a:sym typeface="+mn-lt"/>
              </a:rPr>
              <a:t>在系统内已自动发放</a:t>
            </a:r>
            <a:endParaRPr lang="zh-CN" sz="900" dirty="0">
              <a:latin typeface="微软雅黑" panose="020B0503020204020204" pitchFamily="34" charset="-122"/>
              <a:ea typeface="微软雅黑" panose="020B0503020204020204" pitchFamily="34" charset="-122"/>
              <a:cs typeface="+mn-ea"/>
              <a:sym typeface="+mn-lt"/>
            </a:endParaRPr>
          </a:p>
          <a:p>
            <a:pPr algn="just">
              <a:lnSpc>
                <a:spcPct val="200000"/>
              </a:lnSpc>
              <a:buClr>
                <a:schemeClr val="accent4"/>
              </a:buClr>
            </a:pPr>
            <a:r>
              <a:rPr lang="zh-CN" altLang="en-US" sz="800" dirty="0">
                <a:latin typeface="微软雅黑" panose="020B0503020204020204" pitchFamily="34" charset="-122"/>
                <a:ea typeface="微软雅黑" panose="020B0503020204020204" pitchFamily="34" charset="-122"/>
                <a:cs typeface="+mn-ea"/>
                <a:sym typeface="+mn-lt"/>
              </a:rPr>
              <a:t>入职满</a:t>
            </a:r>
            <a:r>
              <a:rPr lang="en-US" altLang="zh-CN" sz="800" dirty="0">
                <a:latin typeface="微软雅黑" panose="020B0503020204020204" pitchFamily="34" charset="-122"/>
                <a:ea typeface="微软雅黑" panose="020B0503020204020204" pitchFamily="34" charset="-122"/>
                <a:cs typeface="+mn-ea"/>
                <a:sym typeface="+mn-lt"/>
              </a:rPr>
              <a:t>1</a:t>
            </a:r>
            <a:r>
              <a:rPr lang="zh-CN" altLang="en-US" sz="800" dirty="0">
                <a:latin typeface="微软雅黑" panose="020B0503020204020204" pitchFamily="34" charset="-122"/>
                <a:ea typeface="微软雅黑" panose="020B0503020204020204" pitchFamily="34" charset="-122"/>
                <a:cs typeface="+mn-ea"/>
                <a:sym typeface="+mn-lt"/>
              </a:rPr>
              <a:t>年（按公立年计算）</a:t>
            </a:r>
            <a:r>
              <a:rPr lang="en-US" altLang="zh-CN" sz="800" dirty="0">
                <a:latin typeface="微软雅黑" panose="020B0503020204020204" pitchFamily="34" charset="-122"/>
                <a:ea typeface="微软雅黑" panose="020B0503020204020204" pitchFamily="34" charset="-122"/>
                <a:cs typeface="+mn-ea"/>
                <a:sym typeface="+mn-lt"/>
              </a:rPr>
              <a:t>-10</a:t>
            </a:r>
            <a:r>
              <a:rPr lang="zh-CN" altLang="en-US" sz="800" dirty="0">
                <a:latin typeface="微软雅黑" panose="020B0503020204020204" pitchFamily="34" charset="-122"/>
                <a:ea typeface="微软雅黑" panose="020B0503020204020204" pitchFamily="34" charset="-122"/>
                <a:cs typeface="+mn-ea"/>
                <a:sym typeface="+mn-lt"/>
              </a:rPr>
              <a:t>年，年休假</a:t>
            </a:r>
            <a:r>
              <a:rPr lang="en-US" altLang="zh-CN" sz="800" dirty="0">
                <a:latin typeface="微软雅黑" panose="020B0503020204020204" pitchFamily="34" charset="-122"/>
                <a:ea typeface="微软雅黑" panose="020B0503020204020204" pitchFamily="34" charset="-122"/>
                <a:cs typeface="+mn-ea"/>
                <a:sym typeface="+mn-lt"/>
              </a:rPr>
              <a:t>5</a:t>
            </a:r>
            <a:r>
              <a:rPr lang="zh-CN" altLang="en-US" sz="800" dirty="0">
                <a:latin typeface="微软雅黑" panose="020B0503020204020204" pitchFamily="34" charset="-122"/>
                <a:ea typeface="微软雅黑" panose="020B0503020204020204" pitchFamily="34" charset="-122"/>
                <a:cs typeface="+mn-ea"/>
                <a:sym typeface="+mn-lt"/>
              </a:rPr>
              <a:t>天</a:t>
            </a:r>
            <a:endParaRPr lang="zh-CN" altLang="en-US" sz="800" dirty="0">
              <a:latin typeface="微软雅黑" panose="020B0503020204020204" pitchFamily="34" charset="-122"/>
              <a:ea typeface="微软雅黑" panose="020B0503020204020204" pitchFamily="34" charset="-122"/>
              <a:cs typeface="+mn-ea"/>
              <a:sym typeface="+mn-lt"/>
            </a:endParaRPr>
          </a:p>
          <a:p>
            <a:pPr algn="just">
              <a:lnSpc>
                <a:spcPct val="200000"/>
              </a:lnSpc>
              <a:buClr>
                <a:schemeClr val="accent4"/>
              </a:buClr>
            </a:pPr>
            <a:r>
              <a:rPr lang="en-US" altLang="zh-CN" sz="800" dirty="0">
                <a:latin typeface="微软雅黑" panose="020B0503020204020204" pitchFamily="34" charset="-122"/>
                <a:ea typeface="微软雅黑" panose="020B0503020204020204" pitchFamily="34" charset="-122"/>
                <a:cs typeface="+mn-ea"/>
                <a:sym typeface="+mn-lt"/>
              </a:rPr>
              <a:t>10</a:t>
            </a:r>
            <a:r>
              <a:rPr lang="zh-CN" altLang="en-US" sz="800" dirty="0">
                <a:latin typeface="微软雅黑" panose="020B0503020204020204" pitchFamily="34" charset="-122"/>
                <a:ea typeface="微软雅黑" panose="020B0503020204020204" pitchFamily="34" charset="-122"/>
                <a:cs typeface="+mn-ea"/>
                <a:sym typeface="+mn-lt"/>
              </a:rPr>
              <a:t>年</a:t>
            </a:r>
            <a:r>
              <a:rPr lang="en-US" altLang="zh-CN" sz="800" dirty="0">
                <a:latin typeface="微软雅黑" panose="020B0503020204020204" pitchFamily="34" charset="-122"/>
                <a:ea typeface="微软雅黑" panose="020B0503020204020204" pitchFamily="34" charset="-122"/>
                <a:cs typeface="+mn-ea"/>
                <a:sym typeface="+mn-lt"/>
              </a:rPr>
              <a:t>-20</a:t>
            </a:r>
            <a:r>
              <a:rPr lang="zh-CN" altLang="en-US" sz="800" dirty="0">
                <a:latin typeface="微软雅黑" panose="020B0503020204020204" pitchFamily="34" charset="-122"/>
                <a:ea typeface="微软雅黑" panose="020B0503020204020204" pitchFamily="34" charset="-122"/>
                <a:cs typeface="+mn-ea"/>
                <a:sym typeface="+mn-lt"/>
              </a:rPr>
              <a:t>年，年休假</a:t>
            </a:r>
            <a:r>
              <a:rPr lang="en-US" altLang="zh-CN" sz="800" dirty="0">
                <a:latin typeface="微软雅黑" panose="020B0503020204020204" pitchFamily="34" charset="-122"/>
                <a:ea typeface="微软雅黑" panose="020B0503020204020204" pitchFamily="34" charset="-122"/>
                <a:cs typeface="+mn-ea"/>
                <a:sym typeface="+mn-lt"/>
              </a:rPr>
              <a:t>10</a:t>
            </a:r>
            <a:r>
              <a:rPr lang="zh-CN" altLang="en-US" sz="800" dirty="0">
                <a:latin typeface="微软雅黑" panose="020B0503020204020204" pitchFamily="34" charset="-122"/>
                <a:ea typeface="微软雅黑" panose="020B0503020204020204" pitchFamily="34" charset="-122"/>
                <a:cs typeface="+mn-ea"/>
                <a:sym typeface="+mn-lt"/>
              </a:rPr>
              <a:t>天</a:t>
            </a:r>
            <a:endParaRPr lang="zh-CN" altLang="en-US" sz="800" dirty="0">
              <a:latin typeface="微软雅黑" panose="020B0503020204020204" pitchFamily="34" charset="-122"/>
              <a:ea typeface="微软雅黑" panose="020B0503020204020204" pitchFamily="34" charset="-122"/>
              <a:cs typeface="+mn-ea"/>
              <a:sym typeface="+mn-lt"/>
            </a:endParaRPr>
          </a:p>
          <a:p>
            <a:pPr algn="just">
              <a:lnSpc>
                <a:spcPct val="200000"/>
              </a:lnSpc>
              <a:buClr>
                <a:schemeClr val="accent4"/>
              </a:buClr>
            </a:pPr>
            <a:r>
              <a:rPr lang="en-US" altLang="zh-CN" sz="800" dirty="0">
                <a:latin typeface="微软雅黑" panose="020B0503020204020204" pitchFamily="34" charset="-122"/>
                <a:ea typeface="微软雅黑" panose="020B0503020204020204" pitchFamily="34" charset="-122"/>
                <a:cs typeface="+mn-ea"/>
                <a:sym typeface="+mn-lt"/>
              </a:rPr>
              <a:t>20</a:t>
            </a:r>
            <a:r>
              <a:rPr lang="zh-CN" altLang="en-US" sz="800" dirty="0">
                <a:latin typeface="微软雅黑" panose="020B0503020204020204" pitchFamily="34" charset="-122"/>
                <a:ea typeface="微软雅黑" panose="020B0503020204020204" pitchFamily="34" charset="-122"/>
                <a:cs typeface="+mn-ea"/>
                <a:sym typeface="+mn-lt"/>
              </a:rPr>
              <a:t>年及以上，年休假</a:t>
            </a:r>
            <a:r>
              <a:rPr lang="en-US" altLang="zh-CN" sz="800" dirty="0">
                <a:latin typeface="微软雅黑" panose="020B0503020204020204" pitchFamily="34" charset="-122"/>
                <a:ea typeface="微软雅黑" panose="020B0503020204020204" pitchFamily="34" charset="-122"/>
                <a:cs typeface="+mn-ea"/>
                <a:sym typeface="+mn-lt"/>
              </a:rPr>
              <a:t>15</a:t>
            </a:r>
            <a:r>
              <a:rPr lang="zh-CN" altLang="en-US" sz="800" dirty="0">
                <a:latin typeface="微软雅黑" panose="020B0503020204020204" pitchFamily="34" charset="-122"/>
                <a:ea typeface="微软雅黑" panose="020B0503020204020204" pitchFamily="34" charset="-122"/>
                <a:cs typeface="+mn-ea"/>
                <a:sym typeface="+mn-lt"/>
              </a:rPr>
              <a:t>天</a:t>
            </a:r>
            <a:endParaRPr lang="zh-CN" altLang="en-US" sz="800" dirty="0">
              <a:latin typeface="微软雅黑" panose="020B0503020204020204" pitchFamily="34" charset="-122"/>
              <a:ea typeface="微软雅黑" panose="020B0503020204020204" pitchFamily="34" charset="-122"/>
              <a:cs typeface="+mn-ea"/>
              <a:sym typeface="+mn-lt"/>
            </a:endParaRPr>
          </a:p>
          <a:p>
            <a:pPr algn="just">
              <a:lnSpc>
                <a:spcPct val="200000"/>
              </a:lnSpc>
              <a:buClr>
                <a:schemeClr val="accent4"/>
              </a:buClr>
            </a:pPr>
            <a:r>
              <a:rPr lang="en-US" altLang="zh-CN" sz="900" dirty="0">
                <a:latin typeface="微软雅黑" panose="020B0503020204020204" pitchFamily="34" charset="-122"/>
                <a:ea typeface="微软雅黑" panose="020B0503020204020204" pitchFamily="34" charset="-122"/>
                <a:cs typeface="+mn-ea"/>
                <a:sym typeface="+mn-lt"/>
              </a:rPr>
              <a:t>2.</a:t>
            </a:r>
            <a:r>
              <a:rPr lang="zh-CN" altLang="en-US" sz="1000" dirty="0">
                <a:latin typeface="微软雅黑" panose="020B0503020204020204" pitchFamily="34" charset="-122"/>
                <a:ea typeface="微软雅黑" panose="020B0503020204020204" pitchFamily="34" charset="-122"/>
                <a:cs typeface="+mn-ea"/>
                <a:sym typeface="+mn-lt"/>
              </a:rPr>
              <a:t>年底自动清</a:t>
            </a:r>
            <a:r>
              <a:rPr lang="en-US" altLang="zh-CN" sz="1000" dirty="0">
                <a:latin typeface="微软雅黑" panose="020B0503020204020204" pitchFamily="34" charset="-122"/>
                <a:ea typeface="微软雅黑" panose="020B0503020204020204" pitchFamily="34" charset="-122"/>
                <a:cs typeface="+mn-ea"/>
                <a:sym typeface="+mn-lt"/>
              </a:rPr>
              <a:t>“0”</a:t>
            </a:r>
            <a:r>
              <a:rPr lang="zh-CN" altLang="en-US" sz="900" dirty="0">
                <a:latin typeface="微软雅黑" panose="020B0503020204020204" pitchFamily="34" charset="-122"/>
                <a:ea typeface="微软雅黑" panose="020B0503020204020204" pitchFamily="34" charset="-122"/>
                <a:cs typeface="+mn-ea"/>
                <a:sym typeface="+mn-lt"/>
              </a:rPr>
              <a:t>，优先申请年假</a:t>
            </a:r>
            <a:endParaRPr lang="zh-CN" altLang="en-US" sz="900" dirty="0">
              <a:latin typeface="微软雅黑" panose="020B0503020204020204" pitchFamily="34" charset="-122"/>
              <a:ea typeface="微软雅黑" panose="020B0503020204020204" pitchFamily="34" charset="-122"/>
              <a:cs typeface="+mn-ea"/>
              <a:sym typeface="+mn-lt"/>
            </a:endParaRPr>
          </a:p>
          <a:p>
            <a:pPr algn="just">
              <a:lnSpc>
                <a:spcPct val="200000"/>
              </a:lnSpc>
              <a:buClr>
                <a:schemeClr val="accent4"/>
              </a:buClr>
            </a:pPr>
            <a:endParaRPr lang="zh-CN" altLang="en-US" sz="900" dirty="0">
              <a:latin typeface="微软雅黑" panose="020B0503020204020204" pitchFamily="34" charset="-122"/>
              <a:ea typeface="微软雅黑" panose="020B0503020204020204" pitchFamily="34" charset="-122"/>
              <a:cs typeface="+mn-ea"/>
              <a:sym typeface="+mn-lt"/>
            </a:endParaRPr>
          </a:p>
        </p:txBody>
      </p:sp>
      <p:sp>
        <p:nvSpPr>
          <p:cNvPr id="27" name="íŝlíḍé"/>
          <p:cNvSpPr txBox="1"/>
          <p:nvPr>
            <p:custDataLst>
              <p:tags r:id="rId14"/>
            </p:custDataLst>
          </p:nvPr>
        </p:nvSpPr>
        <p:spPr>
          <a:xfrm>
            <a:off x="6778625" y="2235200"/>
            <a:ext cx="1945005" cy="2380615"/>
          </a:xfrm>
          <a:prstGeom prst="rect">
            <a:avLst/>
          </a:prstGeom>
          <a:noFill/>
        </p:spPr>
        <p:txBody>
          <a:bodyPr wrap="square" lIns="67500" tIns="35100" rIns="67500" bIns="35100" rtlCol="0">
            <a:noAutofit/>
          </a:bodyPr>
          <a:lstStyle/>
          <a:p>
            <a:pPr algn="just">
              <a:lnSpc>
                <a:spcPct val="150000"/>
              </a:lnSpc>
              <a:buClr>
                <a:schemeClr val="accent4"/>
              </a:buClr>
            </a:pPr>
            <a:r>
              <a:rPr lang="zh-CN" altLang="en-US" sz="1000" dirty="0">
                <a:latin typeface="微软雅黑" panose="020B0503020204020204" pitchFamily="34" charset="-122"/>
                <a:ea typeface="微软雅黑" panose="020B0503020204020204" pitchFamily="34" charset="-122"/>
                <a:cs typeface="+mn-ea"/>
                <a:sym typeface="+mn-lt"/>
              </a:rPr>
              <a:t>婚假</a:t>
            </a:r>
            <a:endParaRPr lang="zh-CN" altLang="en-US" sz="1000" dirty="0">
              <a:latin typeface="微软雅黑" panose="020B0503020204020204" pitchFamily="34" charset="-122"/>
              <a:ea typeface="微软雅黑" panose="020B0503020204020204" pitchFamily="34" charset="-122"/>
              <a:cs typeface="+mn-ea"/>
              <a:sym typeface="+mn-lt"/>
            </a:endParaRPr>
          </a:p>
          <a:p>
            <a:pPr algn="just">
              <a:lnSpc>
                <a:spcPct val="150000"/>
              </a:lnSpc>
              <a:buClr>
                <a:schemeClr val="accent4"/>
              </a:buClr>
            </a:pPr>
            <a:r>
              <a:rPr lang="en-US" altLang="zh-CN" sz="900" dirty="0">
                <a:latin typeface="微软雅黑" panose="020B0503020204020204" pitchFamily="34" charset="-122"/>
                <a:ea typeface="微软雅黑" panose="020B0503020204020204" pitchFamily="34" charset="-122"/>
                <a:cs typeface="+mn-ea"/>
                <a:sym typeface="+mn-lt"/>
              </a:rPr>
              <a:t>1.</a:t>
            </a:r>
            <a:r>
              <a:rPr lang="zh-CN" altLang="en-US" sz="900" dirty="0">
                <a:latin typeface="微软雅黑" panose="020B0503020204020204" pitchFamily="34" charset="-122"/>
                <a:ea typeface="微软雅黑" panose="020B0503020204020204" pitchFamily="34" charset="-122"/>
                <a:cs typeface="+mn-ea"/>
                <a:sym typeface="+mn-lt"/>
              </a:rPr>
              <a:t>休假天数：</a:t>
            </a:r>
            <a:r>
              <a:rPr lang="en-US" altLang="zh-CN" sz="900" dirty="0">
                <a:latin typeface="微软雅黑" panose="020B0503020204020204" pitchFamily="34" charset="-122"/>
                <a:ea typeface="微软雅黑" panose="020B0503020204020204" pitchFamily="34" charset="-122"/>
                <a:cs typeface="+mn-ea"/>
                <a:sym typeface="+mn-lt"/>
              </a:rPr>
              <a:t>10</a:t>
            </a:r>
            <a:r>
              <a:rPr lang="zh-CN" altLang="en-US" sz="900" dirty="0">
                <a:latin typeface="微软雅黑" panose="020B0503020204020204" pitchFamily="34" charset="-122"/>
                <a:ea typeface="微软雅黑" panose="020B0503020204020204" pitchFamily="34" charset="-122"/>
                <a:cs typeface="+mn-ea"/>
                <a:sym typeface="+mn-lt"/>
              </a:rPr>
              <a:t>天</a:t>
            </a:r>
            <a:r>
              <a:rPr lang="zh-CN" altLang="en-US" sz="700" dirty="0">
                <a:latin typeface="微软雅黑" panose="020B0503020204020204" pitchFamily="34" charset="-122"/>
                <a:ea typeface="微软雅黑" panose="020B0503020204020204" pitchFamily="34" charset="-122"/>
                <a:cs typeface="+mn-ea"/>
                <a:sym typeface="+mn-lt"/>
              </a:rPr>
              <a:t>（自然日）</a:t>
            </a:r>
            <a:endParaRPr lang="zh-CN" altLang="en-US" sz="700" dirty="0">
              <a:latin typeface="微软雅黑" panose="020B0503020204020204" pitchFamily="34" charset="-122"/>
              <a:ea typeface="微软雅黑" panose="020B0503020204020204" pitchFamily="34" charset="-122"/>
              <a:cs typeface="+mn-ea"/>
              <a:sym typeface="+mn-lt"/>
            </a:endParaRPr>
          </a:p>
          <a:p>
            <a:pPr algn="just">
              <a:lnSpc>
                <a:spcPct val="150000"/>
              </a:lnSpc>
              <a:buClr>
                <a:schemeClr val="accent4"/>
              </a:buClr>
            </a:pPr>
            <a:r>
              <a:rPr lang="zh-CN" altLang="en-US" sz="900" dirty="0">
                <a:latin typeface="微软雅黑" panose="020B0503020204020204" pitchFamily="34" charset="-122"/>
                <a:ea typeface="微软雅黑" panose="020B0503020204020204" pitchFamily="34" charset="-122"/>
                <a:cs typeface="+mn-ea"/>
                <a:sym typeface="+mn-lt"/>
              </a:rPr>
              <a:t>2.凭结婚证书原件到人事部申请，审核通过后钉钉系统内发放休假天数</a:t>
            </a:r>
            <a:endParaRPr lang="zh-CN" altLang="en-US" sz="900" dirty="0">
              <a:latin typeface="微软雅黑" panose="020B0503020204020204" pitchFamily="34" charset="-122"/>
              <a:ea typeface="微软雅黑" panose="020B0503020204020204" pitchFamily="34" charset="-122"/>
              <a:cs typeface="+mn-ea"/>
              <a:sym typeface="+mn-lt"/>
            </a:endParaRPr>
          </a:p>
          <a:p>
            <a:pPr algn="just">
              <a:lnSpc>
                <a:spcPct val="150000"/>
              </a:lnSpc>
              <a:buClr>
                <a:schemeClr val="accent4"/>
              </a:buClr>
            </a:pPr>
            <a:r>
              <a:rPr lang="en-US" altLang="zh-CN" sz="900" dirty="0">
                <a:latin typeface="微软雅黑" panose="020B0503020204020204" pitchFamily="34" charset="-122"/>
                <a:ea typeface="微软雅黑" panose="020B0503020204020204" pitchFamily="34" charset="-122"/>
                <a:cs typeface="+mn-ea"/>
                <a:sym typeface="+mn-lt"/>
              </a:rPr>
              <a:t>3.</a:t>
            </a:r>
            <a:r>
              <a:rPr lang="zh-CN" altLang="en-US" sz="900" dirty="0">
                <a:latin typeface="微软雅黑" panose="020B0503020204020204" pitchFamily="34" charset="-122"/>
                <a:ea typeface="微软雅黑" panose="020B0503020204020204" pitchFamily="34" charset="-122"/>
                <a:cs typeface="+mn-ea"/>
                <a:sym typeface="+mn-lt"/>
              </a:rPr>
              <a:t>入职满</a:t>
            </a:r>
            <a:r>
              <a:rPr lang="en-US" altLang="zh-CN" sz="900" dirty="0">
                <a:latin typeface="微软雅黑" panose="020B0503020204020204" pitchFamily="34" charset="-122"/>
                <a:ea typeface="微软雅黑" panose="020B0503020204020204" pitchFamily="34" charset="-122"/>
                <a:cs typeface="+mn-ea"/>
                <a:sym typeface="+mn-lt"/>
              </a:rPr>
              <a:t>6</a:t>
            </a:r>
            <a:r>
              <a:rPr lang="zh-CN" altLang="en-US" sz="900" dirty="0">
                <a:latin typeface="微软雅黑" panose="020B0503020204020204" pitchFamily="34" charset="-122"/>
                <a:ea typeface="微软雅黑" panose="020B0503020204020204" pitchFamily="34" charset="-122"/>
                <a:cs typeface="+mn-ea"/>
                <a:sym typeface="+mn-lt"/>
              </a:rPr>
              <a:t>个月以上方可申请</a:t>
            </a:r>
            <a:endParaRPr lang="en-US" altLang="zh-CN" sz="900" dirty="0">
              <a:latin typeface="微软雅黑" panose="020B0503020204020204" pitchFamily="34" charset="-122"/>
              <a:ea typeface="微软雅黑" panose="020B0503020204020204" pitchFamily="34" charset="-122"/>
              <a:cs typeface="+mn-ea"/>
              <a:sym typeface="+mn-lt"/>
            </a:endParaRPr>
          </a:p>
          <a:p>
            <a:pPr algn="just">
              <a:lnSpc>
                <a:spcPct val="150000"/>
              </a:lnSpc>
              <a:buClr>
                <a:schemeClr val="accent4"/>
              </a:buClr>
            </a:pPr>
            <a:r>
              <a:rPr lang="en-US" altLang="zh-CN" sz="900" dirty="0">
                <a:latin typeface="微软雅黑" panose="020B0503020204020204" pitchFamily="34" charset="-122"/>
                <a:ea typeface="微软雅黑" panose="020B0503020204020204" pitchFamily="34" charset="-122"/>
                <a:cs typeface="+mn-ea"/>
                <a:sym typeface="+mn-lt"/>
              </a:rPr>
              <a:t>4.</a:t>
            </a:r>
            <a:r>
              <a:rPr lang="zh-CN" altLang="en-US" sz="900" dirty="0">
                <a:latin typeface="微软雅黑" panose="020B0503020204020204" pitchFamily="34" charset="-122"/>
                <a:ea typeface="微软雅黑" panose="020B0503020204020204" pitchFamily="34" charset="-122"/>
                <a:cs typeface="+mn-ea"/>
                <a:sym typeface="+mn-lt"/>
              </a:rPr>
              <a:t>领取结婚证书</a:t>
            </a:r>
            <a:r>
              <a:rPr lang="zh-CN" altLang="en-US" sz="900" b="1" dirty="0">
                <a:latin typeface="微软雅黑" panose="020B0503020204020204" pitchFamily="34" charset="-122"/>
                <a:ea typeface="微软雅黑" panose="020B0503020204020204" pitchFamily="34" charset="-122"/>
                <a:cs typeface="+mn-ea"/>
                <a:sym typeface="+mn-lt"/>
              </a:rPr>
              <a:t>半年内</a:t>
            </a:r>
            <a:r>
              <a:rPr lang="zh-CN" altLang="en-US" sz="900" dirty="0">
                <a:latin typeface="微软雅黑" panose="020B0503020204020204" pitchFamily="34" charset="-122"/>
                <a:ea typeface="微软雅黑" panose="020B0503020204020204" pitchFamily="34" charset="-122"/>
                <a:cs typeface="+mn-ea"/>
                <a:sym typeface="+mn-lt"/>
              </a:rPr>
              <a:t>一次性休完</a:t>
            </a:r>
            <a:endParaRPr lang="zh-CN" altLang="en-US" sz="700" dirty="0">
              <a:latin typeface="微软雅黑" panose="020B0503020204020204" pitchFamily="34" charset="-122"/>
              <a:ea typeface="微软雅黑" panose="020B0503020204020204" pitchFamily="34" charset="-122"/>
              <a:cs typeface="+mn-ea"/>
              <a:sym typeface="+mn-lt"/>
            </a:endParaRPr>
          </a:p>
          <a:p>
            <a:pPr algn="just">
              <a:lnSpc>
                <a:spcPct val="150000"/>
              </a:lnSpc>
              <a:buClr>
                <a:schemeClr val="accent4"/>
              </a:buClr>
            </a:pPr>
            <a:r>
              <a:rPr lang="zh-CN" altLang="en-US" sz="1000" dirty="0">
                <a:latin typeface="微软雅黑" panose="020B0503020204020204" pitchFamily="34" charset="-122"/>
                <a:ea typeface="微软雅黑" panose="020B0503020204020204" pitchFamily="34" charset="-122"/>
                <a:cs typeface="+mn-ea"/>
                <a:sym typeface="+mn-lt"/>
              </a:rPr>
              <a:t>丧假</a:t>
            </a:r>
            <a:endParaRPr lang="zh-CN" altLang="en-US" sz="900" dirty="0">
              <a:latin typeface="微软雅黑" panose="020B0503020204020204" pitchFamily="34" charset="-122"/>
              <a:ea typeface="微软雅黑" panose="020B0503020204020204" pitchFamily="34" charset="-122"/>
              <a:cs typeface="+mn-ea"/>
              <a:sym typeface="+mn-lt"/>
            </a:endParaRPr>
          </a:p>
          <a:p>
            <a:pPr algn="just">
              <a:lnSpc>
                <a:spcPct val="150000"/>
              </a:lnSpc>
              <a:buClr>
                <a:schemeClr val="accent4"/>
              </a:buClr>
            </a:pPr>
            <a:r>
              <a:rPr lang="zh-CN" altLang="en-US" sz="900" dirty="0">
                <a:latin typeface="微软雅黑" panose="020B0503020204020204" pitchFamily="34" charset="-122"/>
                <a:ea typeface="微软雅黑" panose="020B0503020204020204" pitchFamily="34" charset="-122"/>
                <a:cs typeface="+mn-ea"/>
                <a:sym typeface="+mn-lt"/>
              </a:rPr>
              <a:t>休假天数：配偶、子女、父母，</a:t>
            </a:r>
            <a:r>
              <a:rPr lang="en-US" altLang="zh-CN" sz="900" dirty="0">
                <a:latin typeface="微软雅黑" panose="020B0503020204020204" pitchFamily="34" charset="-122"/>
                <a:ea typeface="微软雅黑" panose="020B0503020204020204" pitchFamily="34" charset="-122"/>
                <a:cs typeface="+mn-ea"/>
                <a:sym typeface="+mn-lt"/>
              </a:rPr>
              <a:t>3</a:t>
            </a:r>
            <a:r>
              <a:rPr lang="zh-CN" altLang="en-US" sz="900" dirty="0">
                <a:latin typeface="微软雅黑" panose="020B0503020204020204" pitchFamily="34" charset="-122"/>
                <a:ea typeface="微软雅黑" panose="020B0503020204020204" pitchFamily="34" charset="-122"/>
                <a:cs typeface="+mn-ea"/>
                <a:sym typeface="+mn-lt"/>
              </a:rPr>
              <a:t>天祖父母、外祖父母为</a:t>
            </a:r>
            <a:r>
              <a:rPr lang="en-US" altLang="zh-CN" sz="900" dirty="0">
                <a:latin typeface="微软雅黑" panose="020B0503020204020204" pitchFamily="34" charset="-122"/>
                <a:ea typeface="微软雅黑" panose="020B0503020204020204" pitchFamily="34" charset="-122"/>
                <a:cs typeface="+mn-ea"/>
                <a:sym typeface="+mn-lt"/>
              </a:rPr>
              <a:t>1</a:t>
            </a:r>
            <a:r>
              <a:rPr lang="zh-CN" altLang="en-US" sz="900" dirty="0">
                <a:latin typeface="微软雅黑" panose="020B0503020204020204" pitchFamily="34" charset="-122"/>
                <a:ea typeface="微软雅黑" panose="020B0503020204020204" pitchFamily="34" charset="-122"/>
                <a:cs typeface="+mn-ea"/>
                <a:sym typeface="+mn-lt"/>
              </a:rPr>
              <a:t>天</a:t>
            </a:r>
            <a:endParaRPr lang="zh-CN" altLang="en-US" sz="900" dirty="0">
              <a:latin typeface="微软雅黑" panose="020B0503020204020204" pitchFamily="34" charset="-122"/>
              <a:ea typeface="微软雅黑" panose="020B0503020204020204" pitchFamily="34" charset="-122"/>
              <a:cs typeface="+mn-ea"/>
              <a:sym typeface="+mn-lt"/>
            </a:endParaRPr>
          </a:p>
        </p:txBody>
      </p:sp>
      <p:sp>
        <p:nvSpPr>
          <p:cNvPr id="28" name="ïSļíďé"/>
          <p:cNvSpPr txBox="1"/>
          <p:nvPr>
            <p:custDataLst>
              <p:tags r:id="rId15"/>
            </p:custDataLst>
          </p:nvPr>
        </p:nvSpPr>
        <p:spPr>
          <a:xfrm>
            <a:off x="2493010" y="2278380"/>
            <a:ext cx="1897380" cy="2267585"/>
          </a:xfrm>
          <a:prstGeom prst="rect">
            <a:avLst/>
          </a:prstGeom>
          <a:noFill/>
        </p:spPr>
        <p:txBody>
          <a:bodyPr wrap="square" lIns="67500" tIns="35100" rIns="67500" bIns="35100" rtlCol="0">
            <a:noAutofit/>
          </a:bodyPr>
          <a:lstStyle/>
          <a:p>
            <a:pPr algn="just">
              <a:lnSpc>
                <a:spcPct val="150000"/>
              </a:lnSpc>
              <a:buClr>
                <a:schemeClr val="accent4"/>
              </a:buClr>
            </a:pPr>
            <a:r>
              <a:rPr lang="en-US" altLang="zh-CN" sz="1000" dirty="0">
                <a:latin typeface="微软雅黑" panose="020B0503020204020204" pitchFamily="34" charset="-122"/>
                <a:ea typeface="微软雅黑" panose="020B0503020204020204" pitchFamily="34" charset="-122"/>
                <a:cs typeface="+mn-ea"/>
                <a:sym typeface="+mn-lt"/>
              </a:rPr>
              <a:t>1.</a:t>
            </a:r>
            <a:r>
              <a:rPr lang="zh-CN" altLang="en-US" sz="1000" dirty="0">
                <a:latin typeface="微软雅黑" panose="020B0503020204020204" pitchFamily="34" charset="-122"/>
                <a:ea typeface="微软雅黑" panose="020B0503020204020204" pitchFamily="34" charset="-122"/>
                <a:cs typeface="+mn-ea"/>
                <a:sym typeface="+mn-lt"/>
              </a:rPr>
              <a:t>证明材料：</a:t>
            </a:r>
            <a:r>
              <a:rPr lang="zh-CN" altLang="en-US" sz="900" dirty="0">
                <a:latin typeface="微软雅黑" panose="020B0503020204020204" pitchFamily="34" charset="-122"/>
                <a:ea typeface="微软雅黑" panose="020B0503020204020204" pitchFamily="34" charset="-122"/>
                <a:cs typeface="+mn-ea"/>
                <a:sym typeface="+mn-lt"/>
              </a:rPr>
              <a:t>二级甲等及以上公立医院有效诊疗证明及休假证明。</a:t>
            </a:r>
            <a:endParaRPr lang="en-US" altLang="zh-CN" sz="900" dirty="0">
              <a:latin typeface="微软雅黑" panose="020B0503020204020204" pitchFamily="34" charset="-122"/>
              <a:ea typeface="微软雅黑" panose="020B0503020204020204" pitchFamily="34" charset="-122"/>
              <a:cs typeface="+mn-ea"/>
              <a:sym typeface="+mn-lt"/>
            </a:endParaRPr>
          </a:p>
          <a:p>
            <a:pPr algn="just">
              <a:lnSpc>
                <a:spcPct val="150000"/>
              </a:lnSpc>
              <a:buClr>
                <a:schemeClr val="accent4"/>
              </a:buClr>
            </a:pPr>
            <a:r>
              <a:rPr lang="zh-CN" altLang="en-US" sz="900" dirty="0">
                <a:latin typeface="微软雅黑" panose="020B0503020204020204" pitchFamily="34" charset="-122"/>
                <a:ea typeface="微软雅黑" panose="020B0503020204020204" pitchFamily="34" charset="-122"/>
                <a:cs typeface="+mn-ea"/>
                <a:sym typeface="+mn-lt"/>
              </a:rPr>
              <a:t>（包括并不限于加盖医院公章的病假条、挂号单、病历本、诊断书、医疗费明细、缴费收据及其它相关证明材料）</a:t>
            </a:r>
            <a:endParaRPr lang="en-US" altLang="zh-CN" sz="900" dirty="0">
              <a:latin typeface="微软雅黑" panose="020B0503020204020204" pitchFamily="34" charset="-122"/>
              <a:ea typeface="微软雅黑" panose="020B0503020204020204" pitchFamily="34" charset="-122"/>
              <a:cs typeface="+mn-ea"/>
              <a:sym typeface="+mn-lt"/>
            </a:endParaRPr>
          </a:p>
          <a:p>
            <a:pPr algn="just">
              <a:lnSpc>
                <a:spcPct val="150000"/>
              </a:lnSpc>
              <a:buClr>
                <a:schemeClr val="accent4"/>
              </a:buClr>
            </a:pPr>
            <a:r>
              <a:rPr lang="en-US" altLang="zh-CN" sz="1000" dirty="0">
                <a:latin typeface="微软雅黑" panose="020B0503020204020204" pitchFamily="34" charset="-122"/>
                <a:ea typeface="微软雅黑" panose="020B0503020204020204" pitchFamily="34" charset="-122"/>
                <a:cs typeface="+mn-ea"/>
                <a:sym typeface="+mn-lt"/>
              </a:rPr>
              <a:t>2.</a:t>
            </a:r>
            <a:r>
              <a:rPr lang="zh-CN" altLang="en-US" sz="1000" dirty="0">
                <a:latin typeface="微软雅黑" panose="020B0503020204020204" pitchFamily="34" charset="-122"/>
                <a:ea typeface="微软雅黑" panose="020B0503020204020204" pitchFamily="34" charset="-122"/>
                <a:cs typeface="+mn-ea"/>
                <a:sym typeface="+mn-lt"/>
              </a:rPr>
              <a:t>病假治疗期一年累计不超过</a:t>
            </a:r>
            <a:r>
              <a:rPr lang="en-US" altLang="zh-CN" sz="1000" dirty="0">
                <a:latin typeface="微软雅黑" panose="020B0503020204020204" pitchFamily="34" charset="-122"/>
                <a:ea typeface="微软雅黑" panose="020B0503020204020204" pitchFamily="34" charset="-122"/>
                <a:cs typeface="+mn-ea"/>
                <a:sym typeface="+mn-lt"/>
              </a:rPr>
              <a:t>30</a:t>
            </a:r>
            <a:r>
              <a:rPr lang="zh-CN" altLang="en-US" sz="1000" dirty="0">
                <a:latin typeface="微软雅黑" panose="020B0503020204020204" pitchFamily="34" charset="-122"/>
                <a:ea typeface="微软雅黑" panose="020B0503020204020204" pitchFamily="34" charset="-122"/>
                <a:cs typeface="+mn-ea"/>
                <a:sym typeface="+mn-lt"/>
              </a:rPr>
              <a:t>天</a:t>
            </a:r>
            <a:endParaRPr lang="zh-CN" altLang="en-US" sz="1000" dirty="0">
              <a:latin typeface="微软雅黑" panose="020B0503020204020204" pitchFamily="34" charset="-122"/>
              <a:ea typeface="微软雅黑" panose="020B0503020204020204" pitchFamily="34" charset="-122"/>
              <a:cs typeface="+mn-ea"/>
              <a:sym typeface="+mn-lt"/>
            </a:endParaRPr>
          </a:p>
          <a:p>
            <a:pPr algn="just">
              <a:lnSpc>
                <a:spcPct val="150000"/>
              </a:lnSpc>
              <a:buClr>
                <a:schemeClr val="accent4"/>
              </a:buClr>
            </a:pPr>
            <a:r>
              <a:rPr lang="en-US" altLang="zh-CN" sz="1000" dirty="0">
                <a:latin typeface="微软雅黑" panose="020B0503020204020204" pitchFamily="34" charset="-122"/>
                <a:ea typeface="微软雅黑" panose="020B0503020204020204" pitchFamily="34" charset="-122"/>
                <a:cs typeface="+mn-ea"/>
                <a:sym typeface="+mn-lt"/>
              </a:rPr>
              <a:t>3.</a:t>
            </a:r>
            <a:r>
              <a:rPr lang="zh-CN" altLang="en-US" sz="1000" dirty="0">
                <a:latin typeface="微软雅黑" panose="020B0503020204020204" pitchFamily="34" charset="-122"/>
                <a:ea typeface="微软雅黑" panose="020B0503020204020204" pitchFamily="34" charset="-122"/>
                <a:cs typeface="+mn-ea"/>
                <a:sym typeface="+mn-lt"/>
              </a:rPr>
              <a:t>因疾病治疗期超过</a:t>
            </a:r>
            <a:r>
              <a:rPr lang="en-US" altLang="zh-CN" sz="1000" dirty="0">
                <a:latin typeface="微软雅黑" panose="020B0503020204020204" pitchFamily="34" charset="-122"/>
                <a:ea typeface="微软雅黑" panose="020B0503020204020204" pitchFamily="34" charset="-122"/>
                <a:cs typeface="+mn-ea"/>
                <a:sym typeface="+mn-lt"/>
              </a:rPr>
              <a:t>30</a:t>
            </a:r>
            <a:r>
              <a:rPr lang="zh-CN" altLang="en-US" sz="1000" dirty="0">
                <a:latin typeface="微软雅黑" panose="020B0503020204020204" pitchFamily="34" charset="-122"/>
                <a:ea typeface="微软雅黑" panose="020B0503020204020204" pitchFamily="34" charset="-122"/>
                <a:cs typeface="+mn-ea"/>
                <a:sym typeface="+mn-lt"/>
              </a:rPr>
              <a:t>天，公司有权解除劳动合同</a:t>
            </a:r>
            <a:endParaRPr lang="zh-CN" altLang="en-US" sz="1000" dirty="0">
              <a:latin typeface="微软雅黑" panose="020B0503020204020204" pitchFamily="34" charset="-122"/>
              <a:ea typeface="微软雅黑" panose="020B0503020204020204" pitchFamily="34" charset="-122"/>
              <a:cs typeface="+mn-ea"/>
              <a:sym typeface="+mn-lt"/>
            </a:endParaRPr>
          </a:p>
        </p:txBody>
      </p:sp>
      <p:sp>
        <p:nvSpPr>
          <p:cNvPr id="30" name="文本框 29"/>
          <p:cNvSpPr txBox="1"/>
          <p:nvPr>
            <p:custDataLst>
              <p:tags r:id="rId16"/>
            </p:custDataLst>
          </p:nvPr>
        </p:nvSpPr>
        <p:spPr>
          <a:xfrm>
            <a:off x="960755" y="1656715"/>
            <a:ext cx="461645" cy="351155"/>
          </a:xfrm>
          <a:prstGeom prst="rect">
            <a:avLst/>
          </a:prstGeom>
          <a:noFill/>
          <a:ln>
            <a:noFill/>
          </a:ln>
        </p:spPr>
        <p:txBody>
          <a:bodyPr wrap="square" lIns="0" tIns="0" rIns="0" bIns="0">
            <a:noAutofit/>
          </a:bodyPr>
          <a:lstStyle>
            <a:defPPr>
              <a:defRPr lang="zh-CN"/>
            </a:defPPr>
            <a:lvl1pPr algn="r">
              <a:defRPr sz="2400" b="1">
                <a:solidFill>
                  <a:schemeClr val="accent1">
                    <a:lumMod val="100000"/>
                  </a:schemeClr>
                </a:solidFill>
                <a:cs typeface="+mn-ea"/>
              </a:defRPr>
            </a:lvl1pPr>
            <a:lvl2pPr marL="742950" indent="-285750"/>
            <a:lvl3pPr marL="1143000" indent="-228600"/>
            <a:lvl4pPr marL="1600200" indent="-228600"/>
            <a:lvl5pPr marL="2057400" indent="-228600"/>
            <a:lvl6pPr marL="2514600" indent="-228600" defTabSz="685800" fontAlgn="base">
              <a:spcBef>
                <a:spcPct val="0"/>
              </a:spcBef>
              <a:spcAft>
                <a:spcPct val="0"/>
              </a:spcAft>
            </a:lvl6pPr>
            <a:lvl7pPr marL="2971800" indent="-228600" defTabSz="685800" fontAlgn="base">
              <a:spcBef>
                <a:spcPct val="0"/>
              </a:spcBef>
              <a:spcAft>
                <a:spcPct val="0"/>
              </a:spcAft>
            </a:lvl7pPr>
            <a:lvl8pPr marL="3429000" indent="-228600" defTabSz="685800" fontAlgn="base">
              <a:spcBef>
                <a:spcPct val="0"/>
              </a:spcBef>
              <a:spcAft>
                <a:spcPct val="0"/>
              </a:spcAft>
            </a:lvl8pPr>
            <a:lvl9pPr marL="3886200" indent="-228600" defTabSz="685800" fontAlgn="base">
              <a:spcBef>
                <a:spcPct val="0"/>
              </a:spcBef>
              <a:spcAft>
                <a:spcPct val="0"/>
              </a:spcAft>
            </a:lvl9pPr>
          </a:lstStyle>
          <a:p>
            <a:pPr algn="just">
              <a:lnSpc>
                <a:spcPct val="120000"/>
              </a:lnSpc>
              <a:defRPr/>
            </a:pPr>
            <a:r>
              <a:rPr lang="zh-CN" altLang="en-US" sz="18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rPr>
              <a:t>事假</a:t>
            </a:r>
            <a:endParaRPr lang="zh-CN" altLang="en-US" sz="18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endParaRPr>
          </a:p>
        </p:txBody>
      </p:sp>
      <p:sp>
        <p:nvSpPr>
          <p:cNvPr id="31" name="文本框 30"/>
          <p:cNvSpPr txBox="1"/>
          <p:nvPr>
            <p:custDataLst>
              <p:tags r:id="rId17"/>
            </p:custDataLst>
          </p:nvPr>
        </p:nvSpPr>
        <p:spPr>
          <a:xfrm>
            <a:off x="5267325" y="1565275"/>
            <a:ext cx="751205" cy="589915"/>
          </a:xfrm>
          <a:prstGeom prst="rect">
            <a:avLst/>
          </a:prstGeom>
          <a:noFill/>
          <a:ln>
            <a:noFill/>
          </a:ln>
        </p:spPr>
        <p:txBody>
          <a:bodyPr wrap="square" lIns="0" tIns="0" rIns="0" bIns="0">
            <a:spAutoFit/>
          </a:bodyPr>
          <a:lstStyle>
            <a:defPPr>
              <a:defRPr lang="zh-CN"/>
            </a:defPPr>
            <a:lvl1pPr algn="r">
              <a:defRPr sz="2400" b="1">
                <a:solidFill>
                  <a:schemeClr val="accent1">
                    <a:lumMod val="100000"/>
                  </a:schemeClr>
                </a:solidFill>
                <a:cs typeface="+mn-ea"/>
              </a:defRPr>
            </a:lvl1pPr>
            <a:lvl2pPr marL="742950" indent="-285750"/>
            <a:lvl3pPr marL="1143000" indent="-228600"/>
            <a:lvl4pPr marL="1600200" indent="-228600"/>
            <a:lvl5pPr marL="2057400" indent="-228600"/>
            <a:lvl6pPr marL="2514600" indent="-228600" defTabSz="685800" fontAlgn="base">
              <a:spcBef>
                <a:spcPct val="0"/>
              </a:spcBef>
              <a:spcAft>
                <a:spcPct val="0"/>
              </a:spcAft>
            </a:lvl6pPr>
            <a:lvl7pPr marL="2971800" indent="-228600" defTabSz="685800" fontAlgn="base">
              <a:spcBef>
                <a:spcPct val="0"/>
              </a:spcBef>
              <a:spcAft>
                <a:spcPct val="0"/>
              </a:spcAft>
            </a:lvl7pPr>
            <a:lvl8pPr marL="3429000" indent="-228600" defTabSz="685800" fontAlgn="base">
              <a:spcBef>
                <a:spcPct val="0"/>
              </a:spcBef>
              <a:spcAft>
                <a:spcPct val="0"/>
              </a:spcAft>
            </a:lvl8pPr>
            <a:lvl9pPr marL="3886200" indent="-228600" defTabSz="685800" fontAlgn="base">
              <a:spcBef>
                <a:spcPct val="0"/>
              </a:spcBef>
              <a:spcAft>
                <a:spcPct val="0"/>
              </a:spcAft>
            </a:lvl9pPr>
          </a:lstStyle>
          <a:p>
            <a:pPr algn="just">
              <a:lnSpc>
                <a:spcPct val="120000"/>
              </a:lnSpc>
              <a:defRPr/>
            </a:pPr>
            <a:r>
              <a:rPr lang="zh-CN" altLang="en-US" sz="16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rPr>
              <a:t>年假</a:t>
            </a:r>
            <a:r>
              <a:rPr lang="en-US" altLang="zh-CN" sz="16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rPr>
              <a:t>/</a:t>
            </a:r>
            <a:endParaRPr lang="en-US" altLang="zh-CN" sz="16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endParaRPr>
          </a:p>
          <a:p>
            <a:pPr algn="just">
              <a:lnSpc>
                <a:spcPct val="120000"/>
              </a:lnSpc>
              <a:defRPr/>
            </a:pPr>
            <a:r>
              <a:rPr lang="zh-CN" altLang="en-US" sz="16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rPr>
              <a:t>调休假</a:t>
            </a:r>
            <a:endParaRPr lang="zh-CN" altLang="en-US" sz="16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endParaRPr>
          </a:p>
        </p:txBody>
      </p:sp>
      <p:sp>
        <p:nvSpPr>
          <p:cNvPr id="32" name="文本框 31"/>
          <p:cNvSpPr txBox="1"/>
          <p:nvPr>
            <p:custDataLst>
              <p:tags r:id="rId18"/>
            </p:custDataLst>
          </p:nvPr>
        </p:nvSpPr>
        <p:spPr>
          <a:xfrm>
            <a:off x="7498715" y="1565275"/>
            <a:ext cx="723265" cy="332105"/>
          </a:xfrm>
          <a:prstGeom prst="rect">
            <a:avLst/>
          </a:prstGeom>
          <a:noFill/>
          <a:ln>
            <a:noFill/>
          </a:ln>
        </p:spPr>
        <p:txBody>
          <a:bodyPr wrap="none" lIns="0" tIns="0" rIns="0" bIns="0">
            <a:noAutofit/>
          </a:bodyPr>
          <a:lstStyle>
            <a:defPPr>
              <a:defRPr lang="zh-CN"/>
            </a:defPPr>
            <a:lvl1pPr algn="r">
              <a:defRPr sz="2400" b="1">
                <a:solidFill>
                  <a:schemeClr val="accent1">
                    <a:lumMod val="100000"/>
                  </a:schemeClr>
                </a:solidFill>
                <a:cs typeface="+mn-ea"/>
              </a:defRPr>
            </a:lvl1pPr>
            <a:lvl2pPr marL="742950" indent="-285750"/>
            <a:lvl3pPr marL="1143000" indent="-228600"/>
            <a:lvl4pPr marL="1600200" indent="-228600"/>
            <a:lvl5pPr marL="2057400" indent="-228600"/>
            <a:lvl6pPr marL="2514600" indent="-228600" defTabSz="685800" fontAlgn="base">
              <a:spcBef>
                <a:spcPct val="0"/>
              </a:spcBef>
              <a:spcAft>
                <a:spcPct val="0"/>
              </a:spcAft>
            </a:lvl6pPr>
            <a:lvl7pPr marL="2971800" indent="-228600" defTabSz="685800" fontAlgn="base">
              <a:spcBef>
                <a:spcPct val="0"/>
              </a:spcBef>
              <a:spcAft>
                <a:spcPct val="0"/>
              </a:spcAft>
            </a:lvl7pPr>
            <a:lvl8pPr marL="3429000" indent="-228600" defTabSz="685800" fontAlgn="base">
              <a:spcBef>
                <a:spcPct val="0"/>
              </a:spcBef>
              <a:spcAft>
                <a:spcPct val="0"/>
              </a:spcAft>
            </a:lvl8pPr>
            <a:lvl9pPr marL="3886200" indent="-228600" defTabSz="685800" fontAlgn="base">
              <a:spcBef>
                <a:spcPct val="0"/>
              </a:spcBef>
              <a:spcAft>
                <a:spcPct val="0"/>
              </a:spcAft>
            </a:lvl9pPr>
          </a:lstStyle>
          <a:p>
            <a:pPr algn="just">
              <a:lnSpc>
                <a:spcPct val="120000"/>
              </a:lnSpc>
              <a:defRPr/>
            </a:pPr>
            <a:r>
              <a:rPr lang="zh-CN" altLang="en-US" sz="18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rPr>
              <a:t>婚假</a:t>
            </a:r>
            <a:r>
              <a:rPr lang="en-US" altLang="zh-CN" sz="18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rPr>
              <a:t>/</a:t>
            </a:r>
            <a:endParaRPr lang="en-US" altLang="zh-CN" sz="18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endParaRPr>
          </a:p>
          <a:p>
            <a:pPr algn="just">
              <a:lnSpc>
                <a:spcPct val="120000"/>
              </a:lnSpc>
              <a:defRPr/>
            </a:pPr>
            <a:r>
              <a:rPr lang="zh-CN" altLang="en-US" sz="18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rPr>
              <a:t>丧假</a:t>
            </a:r>
            <a:endParaRPr lang="zh-CN" altLang="en-US" sz="18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endParaRPr>
          </a:p>
        </p:txBody>
      </p:sp>
      <p:sp>
        <p:nvSpPr>
          <p:cNvPr id="33" name="文本框 32"/>
          <p:cNvSpPr txBox="1"/>
          <p:nvPr>
            <p:custDataLst>
              <p:tags r:id="rId19"/>
            </p:custDataLst>
          </p:nvPr>
        </p:nvSpPr>
        <p:spPr>
          <a:xfrm>
            <a:off x="3185211" y="1676195"/>
            <a:ext cx="461665" cy="332105"/>
          </a:xfrm>
          <a:prstGeom prst="rect">
            <a:avLst/>
          </a:prstGeom>
          <a:noFill/>
          <a:ln>
            <a:noFill/>
          </a:ln>
        </p:spPr>
        <p:txBody>
          <a:bodyPr wrap="square" lIns="0" tIns="0" rIns="0" bIns="0">
            <a:spAutoFit/>
          </a:bodyPr>
          <a:lstStyle>
            <a:defPPr>
              <a:defRPr lang="zh-CN"/>
            </a:defPPr>
            <a:lvl1pPr algn="r">
              <a:defRPr sz="2400" b="1">
                <a:solidFill>
                  <a:schemeClr val="accent1">
                    <a:lumMod val="100000"/>
                  </a:schemeClr>
                </a:solidFill>
                <a:cs typeface="+mn-ea"/>
              </a:defRPr>
            </a:lvl1pPr>
            <a:lvl2pPr marL="742950" indent="-285750"/>
            <a:lvl3pPr marL="1143000" indent="-228600"/>
            <a:lvl4pPr marL="1600200" indent="-228600"/>
            <a:lvl5pPr marL="2057400" indent="-228600"/>
            <a:lvl6pPr marL="2514600" indent="-228600" defTabSz="685800" fontAlgn="base">
              <a:spcBef>
                <a:spcPct val="0"/>
              </a:spcBef>
              <a:spcAft>
                <a:spcPct val="0"/>
              </a:spcAft>
            </a:lvl6pPr>
            <a:lvl7pPr marL="2971800" indent="-228600" defTabSz="685800" fontAlgn="base">
              <a:spcBef>
                <a:spcPct val="0"/>
              </a:spcBef>
              <a:spcAft>
                <a:spcPct val="0"/>
              </a:spcAft>
            </a:lvl7pPr>
            <a:lvl8pPr marL="3429000" indent="-228600" defTabSz="685800" fontAlgn="base">
              <a:spcBef>
                <a:spcPct val="0"/>
              </a:spcBef>
              <a:spcAft>
                <a:spcPct val="0"/>
              </a:spcAft>
            </a:lvl8pPr>
            <a:lvl9pPr marL="3886200" indent="-228600" defTabSz="685800" fontAlgn="base">
              <a:spcBef>
                <a:spcPct val="0"/>
              </a:spcBef>
              <a:spcAft>
                <a:spcPct val="0"/>
              </a:spcAft>
            </a:lvl9pPr>
          </a:lstStyle>
          <a:p>
            <a:pPr algn="just">
              <a:lnSpc>
                <a:spcPct val="120000"/>
              </a:lnSpc>
              <a:defRPr/>
            </a:pPr>
            <a:r>
              <a:rPr lang="zh-CN" altLang="en-US" sz="18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rPr>
              <a:t>病假</a:t>
            </a:r>
            <a:endParaRPr lang="zh-CN" altLang="en-US" sz="1800" dirty="0">
              <a:solidFill>
                <a:schemeClr val="bg1"/>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endParaRPr>
          </a:p>
        </p:txBody>
      </p:sp>
    </p:spTree>
    <p:custDataLst>
      <p:tags r:id="rId2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 grpId="0"/>
      <p:bldP spid="25" grpId="0"/>
      <p:bldP spid="26" grpId="0"/>
      <p:bldP spid="27" grpId="0"/>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5521484" y="1376160"/>
            <a:ext cx="721995" cy="253365"/>
          </a:xfrm>
          <a:prstGeom prst="rect">
            <a:avLst/>
          </a:prstGeom>
          <a:solidFill>
            <a:srgbClr val="AA7D3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75"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 name="矩形 2"/>
          <p:cNvSpPr/>
          <p:nvPr>
            <p:custDataLst>
              <p:tags r:id="rId2"/>
            </p:custDataLst>
          </p:nvPr>
        </p:nvSpPr>
        <p:spPr>
          <a:xfrm>
            <a:off x="770255" y="1379968"/>
            <a:ext cx="721995" cy="253365"/>
          </a:xfrm>
          <a:prstGeom prst="rect">
            <a:avLst/>
          </a:prstGeom>
          <a:solidFill>
            <a:srgbClr val="AA7D3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75"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 name="圆角矩形 1"/>
          <p:cNvSpPr/>
          <p:nvPr/>
        </p:nvSpPr>
        <p:spPr>
          <a:xfrm>
            <a:off x="1512189" y="4185432"/>
            <a:ext cx="6631461" cy="550874"/>
          </a:xfrm>
          <a:prstGeom prst="roundRect">
            <a:avLst/>
          </a:prstGeom>
          <a:solidFill>
            <a:srgbClr val="1D2A55"/>
          </a:solidFill>
          <a:ln>
            <a:solidFill>
              <a:srgbClr val="1C2953"/>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07" name="直接连接符 106"/>
          <p:cNvCxnSpPr/>
          <p:nvPr/>
        </p:nvCxnSpPr>
        <p:spPr>
          <a:xfrm>
            <a:off x="5072035" y="1754193"/>
            <a:ext cx="0" cy="177090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106" name="组合 105"/>
          <p:cNvGrpSpPr/>
          <p:nvPr/>
        </p:nvGrpSpPr>
        <p:grpSpPr>
          <a:xfrm>
            <a:off x="769237" y="993900"/>
            <a:ext cx="4017269" cy="2848014"/>
            <a:chOff x="965246" y="4027445"/>
            <a:chExt cx="4296580" cy="3797353"/>
          </a:xfrm>
        </p:grpSpPr>
        <p:sp>
          <p:nvSpPr>
            <p:cNvPr id="527" name="íṧľíḑê"/>
            <p:cNvSpPr/>
            <p:nvPr/>
          </p:nvSpPr>
          <p:spPr bwMode="auto">
            <a:xfrm>
              <a:off x="1054904" y="4027445"/>
              <a:ext cx="437278" cy="377953"/>
            </a:xfrm>
            <a:custGeom>
              <a:avLst/>
              <a:gdLst>
                <a:gd name="T0" fmla="*/ 3379 w 14571"/>
                <a:gd name="T1" fmla="*/ 12594 h 12594"/>
                <a:gd name="T2" fmla="*/ 3631 w 14571"/>
                <a:gd name="T3" fmla="*/ 8903 h 12594"/>
                <a:gd name="T4" fmla="*/ 4523 w 14571"/>
                <a:gd name="T5" fmla="*/ 6850 h 12594"/>
                <a:gd name="T6" fmla="*/ 4857 w 14571"/>
                <a:gd name="T7" fmla="*/ 8701 h 12594"/>
                <a:gd name="T8" fmla="*/ 5876 w 14571"/>
                <a:gd name="T9" fmla="*/ 5202 h 12594"/>
                <a:gd name="T10" fmla="*/ 7765 w 14571"/>
                <a:gd name="T11" fmla="*/ 12594 h 12594"/>
                <a:gd name="T12" fmla="*/ 8570 w 14571"/>
                <a:gd name="T13" fmla="*/ 2349 h 12594"/>
                <a:gd name="T14" fmla="*/ 8323 w 14571"/>
                <a:gd name="T15" fmla="*/ 4627 h 12594"/>
                <a:gd name="T16" fmla="*/ 4802 w 14571"/>
                <a:gd name="T17" fmla="*/ 0 h 12594"/>
                <a:gd name="T18" fmla="*/ 2404 w 14571"/>
                <a:gd name="T19" fmla="*/ 5766 h 12594"/>
                <a:gd name="T20" fmla="*/ 1889 w 14571"/>
                <a:gd name="T21" fmla="*/ 3674 h 12594"/>
                <a:gd name="T22" fmla="*/ 400 w 14571"/>
                <a:gd name="T23" fmla="*/ 7715 h 12594"/>
                <a:gd name="T24" fmla="*/ 3379 w 14571"/>
                <a:gd name="T25" fmla="*/ 12594 h 12594"/>
                <a:gd name="T26" fmla="*/ 3379 w 14571"/>
                <a:gd name="T27" fmla="*/ 12594 h 12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71" h="12594">
                  <a:moveTo>
                    <a:pt x="3379" y="12594"/>
                  </a:moveTo>
                  <a:cubicBezTo>
                    <a:pt x="2535" y="10847"/>
                    <a:pt x="2984" y="9845"/>
                    <a:pt x="3631" y="8903"/>
                  </a:cubicBezTo>
                  <a:cubicBezTo>
                    <a:pt x="4337" y="7874"/>
                    <a:pt x="4523" y="6850"/>
                    <a:pt x="4523" y="6850"/>
                  </a:cubicBezTo>
                  <a:cubicBezTo>
                    <a:pt x="4523" y="6850"/>
                    <a:pt x="5076" y="7573"/>
                    <a:pt x="4857" y="8701"/>
                  </a:cubicBezTo>
                  <a:cubicBezTo>
                    <a:pt x="5837" y="7606"/>
                    <a:pt x="6023" y="5870"/>
                    <a:pt x="5876" y="5202"/>
                  </a:cubicBezTo>
                  <a:cubicBezTo>
                    <a:pt x="8099" y="6751"/>
                    <a:pt x="9046" y="10108"/>
                    <a:pt x="7765" y="12594"/>
                  </a:cubicBezTo>
                  <a:cubicBezTo>
                    <a:pt x="14571" y="8750"/>
                    <a:pt x="9457" y="3001"/>
                    <a:pt x="8570" y="2349"/>
                  </a:cubicBezTo>
                  <a:cubicBezTo>
                    <a:pt x="8865" y="3001"/>
                    <a:pt x="8920" y="4096"/>
                    <a:pt x="8323" y="4627"/>
                  </a:cubicBezTo>
                  <a:cubicBezTo>
                    <a:pt x="7310" y="788"/>
                    <a:pt x="4802" y="0"/>
                    <a:pt x="4802" y="0"/>
                  </a:cubicBezTo>
                  <a:cubicBezTo>
                    <a:pt x="5098" y="1982"/>
                    <a:pt x="3724" y="4145"/>
                    <a:pt x="2404" y="5766"/>
                  </a:cubicBezTo>
                  <a:cubicBezTo>
                    <a:pt x="2355" y="4977"/>
                    <a:pt x="2305" y="4430"/>
                    <a:pt x="1889" y="3674"/>
                  </a:cubicBezTo>
                  <a:cubicBezTo>
                    <a:pt x="1796" y="5109"/>
                    <a:pt x="696" y="6281"/>
                    <a:pt x="400" y="7715"/>
                  </a:cubicBezTo>
                  <a:cubicBezTo>
                    <a:pt x="0" y="9664"/>
                    <a:pt x="701" y="11088"/>
                    <a:pt x="3379" y="12594"/>
                  </a:cubicBezTo>
                  <a:close/>
                  <a:moveTo>
                    <a:pt x="3379" y="12594"/>
                  </a:moveTo>
                  <a:close/>
                </a:path>
              </a:pathLst>
            </a:custGeom>
            <a:solidFill>
              <a:srgbClr val="1D2A55"/>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350">
                <a:solidFill>
                  <a:srgbClr val="1C2953"/>
                </a:solidFill>
                <a:cs typeface="+mn-ea"/>
                <a:sym typeface="+mn-lt"/>
              </a:endParaRPr>
            </a:p>
          </p:txBody>
        </p:sp>
        <p:grpSp>
          <p:nvGrpSpPr>
            <p:cNvPr id="521" name="组合 520"/>
            <p:cNvGrpSpPr/>
            <p:nvPr/>
          </p:nvGrpSpPr>
          <p:grpSpPr>
            <a:xfrm>
              <a:off x="965246" y="4542271"/>
              <a:ext cx="4296580" cy="3282527"/>
              <a:chOff x="2406044" y="4915648"/>
              <a:chExt cx="5791094" cy="3282527"/>
            </a:xfrm>
          </p:grpSpPr>
          <p:sp>
            <p:nvSpPr>
              <p:cNvPr id="522" name="矩形 521"/>
              <p:cNvSpPr/>
              <p:nvPr/>
            </p:nvSpPr>
            <p:spPr>
              <a:xfrm>
                <a:off x="2406045" y="4915648"/>
                <a:ext cx="1297510" cy="336973"/>
              </a:xfrm>
              <a:prstGeom prst="rect">
                <a:avLst/>
              </a:prstGeom>
            </p:spPr>
            <p:txBody>
              <a:bodyPr wrap="square">
                <a:spAutoFit/>
              </a:bodyPr>
              <a:lstStyle/>
              <a:p>
                <a:r>
                  <a:rPr lang="zh-CN" altLang="en-US" sz="1050" b="1" dirty="0">
                    <a:solidFill>
                      <a:schemeClr val="bg1"/>
                    </a:solidFill>
                    <a:cs typeface="+mn-ea"/>
                    <a:sym typeface="+mn-lt"/>
                  </a:rPr>
                  <a:t>请假流程</a:t>
                </a:r>
                <a:endParaRPr lang="zh-CN" altLang="en-US" sz="1050" b="1" dirty="0">
                  <a:solidFill>
                    <a:schemeClr val="bg1"/>
                  </a:solidFill>
                  <a:cs typeface="+mn-ea"/>
                  <a:sym typeface="+mn-lt"/>
                </a:endParaRPr>
              </a:p>
            </p:txBody>
          </p:sp>
          <p:sp>
            <p:nvSpPr>
              <p:cNvPr id="523" name="矩形 522"/>
              <p:cNvSpPr/>
              <p:nvPr/>
            </p:nvSpPr>
            <p:spPr>
              <a:xfrm>
                <a:off x="2406044" y="5311888"/>
                <a:ext cx="5791094" cy="2886287"/>
              </a:xfrm>
              <a:prstGeom prst="rect">
                <a:avLst/>
              </a:prstGeom>
            </p:spPr>
            <p:txBody>
              <a:bodyPr wrap="square">
                <a:spAutoFit/>
              </a:bodyPr>
              <a:lstStyle/>
              <a:p>
                <a:pPr>
                  <a:lnSpc>
                    <a:spcPct val="175000"/>
                  </a:lnSpc>
                </a:pPr>
                <a:r>
                  <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1.</a:t>
                </a:r>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事假、调休、年假等应事先</a:t>
                </a:r>
                <a:r>
                  <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OA</a:t>
                </a:r>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申请，经领导审批后方可休假。</a:t>
                </a:r>
                <a:endPar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a:p>
                <a:pPr>
                  <a:lnSpc>
                    <a:spcPct val="175000"/>
                  </a:lnSpc>
                </a:pPr>
                <a:r>
                  <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2.</a:t>
                </a:r>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无有效正式请假手续的，视为旷工。</a:t>
                </a:r>
                <a:endPar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a:p>
                <a:pPr>
                  <a:lnSpc>
                    <a:spcPct val="175000"/>
                  </a:lnSpc>
                </a:pPr>
                <a:r>
                  <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3.</a:t>
                </a:r>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在工作期间需请事假，在离岗和返岗时均需打卡，并提交请假申请</a:t>
                </a:r>
                <a:endPar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a:p>
                <a:pPr>
                  <a:lnSpc>
                    <a:spcPct val="175000"/>
                  </a:lnSpc>
                </a:pPr>
                <a:r>
                  <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4.</a:t>
                </a:r>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撤销假：请假获批后，因情况变化无需休假，取消已提交的请假申请。（</a:t>
                </a:r>
                <a:r>
                  <a:rPr 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需注明原因，以防年底做全年数据统计时出现误差）</a:t>
                </a:r>
                <a:endParaRPr 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grpSp>
      </p:grpSp>
      <p:grpSp>
        <p:nvGrpSpPr>
          <p:cNvPr id="108" name="组合 107"/>
          <p:cNvGrpSpPr/>
          <p:nvPr/>
        </p:nvGrpSpPr>
        <p:grpSpPr>
          <a:xfrm>
            <a:off x="5417755" y="993900"/>
            <a:ext cx="2475865" cy="2489237"/>
            <a:chOff x="4508757" y="4027445"/>
            <a:chExt cx="3301154" cy="3318982"/>
          </a:xfrm>
        </p:grpSpPr>
        <p:sp>
          <p:nvSpPr>
            <p:cNvPr id="531" name="í$ļíḍe"/>
            <p:cNvSpPr/>
            <p:nvPr/>
          </p:nvSpPr>
          <p:spPr bwMode="auto">
            <a:xfrm>
              <a:off x="4736146" y="4027445"/>
              <a:ext cx="437278" cy="377953"/>
            </a:xfrm>
            <a:custGeom>
              <a:avLst/>
              <a:gdLst>
                <a:gd name="T0" fmla="*/ 3379 w 14571"/>
                <a:gd name="T1" fmla="*/ 12594 h 12594"/>
                <a:gd name="T2" fmla="*/ 3631 w 14571"/>
                <a:gd name="T3" fmla="*/ 8903 h 12594"/>
                <a:gd name="T4" fmla="*/ 4523 w 14571"/>
                <a:gd name="T5" fmla="*/ 6850 h 12594"/>
                <a:gd name="T6" fmla="*/ 4857 w 14571"/>
                <a:gd name="T7" fmla="*/ 8701 h 12594"/>
                <a:gd name="T8" fmla="*/ 5876 w 14571"/>
                <a:gd name="T9" fmla="*/ 5202 h 12594"/>
                <a:gd name="T10" fmla="*/ 7765 w 14571"/>
                <a:gd name="T11" fmla="*/ 12594 h 12594"/>
                <a:gd name="T12" fmla="*/ 8570 w 14571"/>
                <a:gd name="T13" fmla="*/ 2349 h 12594"/>
                <a:gd name="T14" fmla="*/ 8323 w 14571"/>
                <a:gd name="T15" fmla="*/ 4627 h 12594"/>
                <a:gd name="T16" fmla="*/ 4802 w 14571"/>
                <a:gd name="T17" fmla="*/ 0 h 12594"/>
                <a:gd name="T18" fmla="*/ 2404 w 14571"/>
                <a:gd name="T19" fmla="*/ 5766 h 12594"/>
                <a:gd name="T20" fmla="*/ 1889 w 14571"/>
                <a:gd name="T21" fmla="*/ 3674 h 12594"/>
                <a:gd name="T22" fmla="*/ 400 w 14571"/>
                <a:gd name="T23" fmla="*/ 7715 h 12594"/>
                <a:gd name="T24" fmla="*/ 3379 w 14571"/>
                <a:gd name="T25" fmla="*/ 12594 h 12594"/>
                <a:gd name="T26" fmla="*/ 3379 w 14571"/>
                <a:gd name="T27" fmla="*/ 12594 h 12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71" h="12594">
                  <a:moveTo>
                    <a:pt x="3379" y="12594"/>
                  </a:moveTo>
                  <a:cubicBezTo>
                    <a:pt x="2535" y="10847"/>
                    <a:pt x="2984" y="9845"/>
                    <a:pt x="3631" y="8903"/>
                  </a:cubicBezTo>
                  <a:cubicBezTo>
                    <a:pt x="4337" y="7874"/>
                    <a:pt x="4523" y="6850"/>
                    <a:pt x="4523" y="6850"/>
                  </a:cubicBezTo>
                  <a:cubicBezTo>
                    <a:pt x="4523" y="6850"/>
                    <a:pt x="5076" y="7573"/>
                    <a:pt x="4857" y="8701"/>
                  </a:cubicBezTo>
                  <a:cubicBezTo>
                    <a:pt x="5837" y="7606"/>
                    <a:pt x="6023" y="5870"/>
                    <a:pt x="5876" y="5202"/>
                  </a:cubicBezTo>
                  <a:cubicBezTo>
                    <a:pt x="8099" y="6751"/>
                    <a:pt x="9046" y="10108"/>
                    <a:pt x="7765" y="12594"/>
                  </a:cubicBezTo>
                  <a:cubicBezTo>
                    <a:pt x="14571" y="8750"/>
                    <a:pt x="9457" y="3001"/>
                    <a:pt x="8570" y="2349"/>
                  </a:cubicBezTo>
                  <a:cubicBezTo>
                    <a:pt x="8865" y="3001"/>
                    <a:pt x="8920" y="4096"/>
                    <a:pt x="8323" y="4627"/>
                  </a:cubicBezTo>
                  <a:cubicBezTo>
                    <a:pt x="7310" y="788"/>
                    <a:pt x="4802" y="0"/>
                    <a:pt x="4802" y="0"/>
                  </a:cubicBezTo>
                  <a:cubicBezTo>
                    <a:pt x="5098" y="1982"/>
                    <a:pt x="3724" y="4145"/>
                    <a:pt x="2404" y="5766"/>
                  </a:cubicBezTo>
                  <a:cubicBezTo>
                    <a:pt x="2355" y="4977"/>
                    <a:pt x="2305" y="4430"/>
                    <a:pt x="1889" y="3674"/>
                  </a:cubicBezTo>
                  <a:cubicBezTo>
                    <a:pt x="1796" y="5109"/>
                    <a:pt x="696" y="6281"/>
                    <a:pt x="400" y="7715"/>
                  </a:cubicBezTo>
                  <a:cubicBezTo>
                    <a:pt x="0" y="9664"/>
                    <a:pt x="701" y="11088"/>
                    <a:pt x="3379" y="12594"/>
                  </a:cubicBezTo>
                  <a:close/>
                  <a:moveTo>
                    <a:pt x="3379" y="12594"/>
                  </a:moveTo>
                  <a:close/>
                </a:path>
              </a:pathLst>
            </a:custGeom>
            <a:solidFill>
              <a:srgbClr val="1C2953"/>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350">
                <a:cs typeface="+mn-ea"/>
                <a:sym typeface="+mn-lt"/>
              </a:endParaRPr>
            </a:p>
          </p:txBody>
        </p:sp>
        <p:grpSp>
          <p:nvGrpSpPr>
            <p:cNvPr id="524" name="组合 523"/>
            <p:cNvGrpSpPr/>
            <p:nvPr/>
          </p:nvGrpSpPr>
          <p:grpSpPr>
            <a:xfrm>
              <a:off x="4508757" y="4537191"/>
              <a:ext cx="3301154" cy="2809236"/>
              <a:chOff x="2222318" y="4910568"/>
              <a:chExt cx="4449420" cy="2809236"/>
            </a:xfrm>
          </p:grpSpPr>
          <p:sp>
            <p:nvSpPr>
              <p:cNvPr id="525" name="矩形 524"/>
              <p:cNvSpPr/>
              <p:nvPr/>
            </p:nvSpPr>
            <p:spPr>
              <a:xfrm>
                <a:off x="2406045" y="4910568"/>
                <a:ext cx="1299810" cy="338555"/>
              </a:xfrm>
              <a:prstGeom prst="rect">
                <a:avLst/>
              </a:prstGeom>
            </p:spPr>
            <p:txBody>
              <a:bodyPr wrap="none">
                <a:spAutoFit/>
              </a:bodyPr>
              <a:lstStyle/>
              <a:p>
                <a:r>
                  <a:rPr lang="zh-CN" altLang="en-US" sz="1050" b="1" dirty="0">
                    <a:solidFill>
                      <a:schemeClr val="bg1"/>
                    </a:solidFill>
                    <a:cs typeface="+mn-ea"/>
                    <a:sym typeface="+mn-lt"/>
                  </a:rPr>
                  <a:t>审批流程</a:t>
                </a:r>
                <a:endParaRPr lang="zh-CN" altLang="en-US" sz="1050" b="1" dirty="0">
                  <a:solidFill>
                    <a:schemeClr val="bg1"/>
                  </a:solidFill>
                  <a:cs typeface="+mn-ea"/>
                  <a:sym typeface="+mn-lt"/>
                </a:endParaRPr>
              </a:p>
            </p:txBody>
          </p:sp>
          <p:sp>
            <p:nvSpPr>
              <p:cNvPr id="526" name="矩形 525"/>
              <p:cNvSpPr/>
              <p:nvPr/>
            </p:nvSpPr>
            <p:spPr>
              <a:xfrm>
                <a:off x="2222318" y="5311885"/>
                <a:ext cx="4449420" cy="2407919"/>
              </a:xfrm>
              <a:prstGeom prst="rect">
                <a:avLst/>
              </a:prstGeom>
            </p:spPr>
            <p:txBody>
              <a:bodyPr wrap="square">
                <a:spAutoFit/>
              </a:bodyPr>
              <a:lstStyle/>
              <a:p>
                <a:pPr>
                  <a:lnSpc>
                    <a:spcPct val="145000"/>
                  </a:lnSpc>
                </a:pPr>
                <a:r>
                  <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1.</a:t>
                </a:r>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除法定病假、产假、陪产假外，员工申请连续休假（包括年假、事假、调休假等）原则上不得超过</a:t>
                </a:r>
                <a:r>
                  <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3</a:t>
                </a:r>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天（不包含周末及节假日连休情况）</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a:p>
                <a:pPr>
                  <a:lnSpc>
                    <a:spcPct val="145000"/>
                  </a:lnSpc>
                </a:pPr>
                <a:r>
                  <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2.7</a:t>
                </a:r>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天及以上的，需报综合管理部人事处。</a:t>
                </a:r>
                <a:endPar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a:p>
                <a:pPr>
                  <a:lnSpc>
                    <a:spcPct val="145000"/>
                  </a:lnSpc>
                </a:pPr>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（公司统一安排调休情况除外）</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grpSp>
      </p:grpSp>
      <p:sp>
        <p:nvSpPr>
          <p:cNvPr id="532" name="矩形 531"/>
          <p:cNvSpPr/>
          <p:nvPr/>
        </p:nvSpPr>
        <p:spPr>
          <a:xfrm>
            <a:off x="1834514" y="4185432"/>
            <a:ext cx="6230779" cy="496423"/>
          </a:xfrm>
          <a:prstGeom prst="rect">
            <a:avLst/>
          </a:prstGeom>
        </p:spPr>
        <p:txBody>
          <a:bodyPr wrap="square">
            <a:noAutofit/>
          </a:bodyPr>
          <a:lstStyle/>
          <a:p>
            <a:pPr marL="171450" indent="-171450">
              <a:lnSpc>
                <a:spcPct val="150000"/>
              </a:lnSpc>
              <a:buFont typeface="Wingdings" panose="05000000000000000000" charset="0"/>
              <a:buChar char="u"/>
            </a:pPr>
            <a:r>
              <a:rPr lang="zh-CN" altLang="en-US" sz="1000" dirty="0">
                <a:solidFill>
                  <a:schemeClr val="bg1"/>
                </a:solidFill>
                <a:latin typeface="微软雅黑" panose="020B0503020204020204" pitchFamily="34" charset="-122"/>
                <a:ea typeface="微软雅黑" panose="020B0503020204020204" pitchFamily="34" charset="-122"/>
                <a:cs typeface="+mn-ea"/>
                <a:sym typeface="+mn-lt"/>
              </a:rPr>
              <a:t>出具无效的、虚假的诊疗及休假证明者，捏造事实或提供虚假证据骗取假期者，视为严重违反公司管理制度，公司有权直接与其解除劳动合同</a:t>
            </a:r>
            <a:endParaRPr lang="zh-CN" altLang="en-US" sz="1000" dirty="0">
              <a:solidFill>
                <a:schemeClr val="bg1"/>
              </a:solidFill>
              <a:latin typeface="微软雅黑" panose="020B0503020204020204" pitchFamily="34" charset="-122"/>
              <a:ea typeface="微软雅黑" panose="020B0503020204020204" pitchFamily="34" charset="-122"/>
              <a:cs typeface="+mn-ea"/>
              <a:sym typeface="+mn-lt"/>
            </a:endParaRPr>
          </a:p>
          <a:p>
            <a:pPr marL="171450" indent="-171450">
              <a:lnSpc>
                <a:spcPct val="150000"/>
              </a:lnSpc>
              <a:buFont typeface="Wingdings" panose="05000000000000000000" charset="0"/>
              <a:buChar char="u"/>
            </a:pPr>
            <a:endParaRPr lang="zh-CN" altLang="en-US" sz="100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1" name="矩形 20"/>
          <p:cNvSpPr/>
          <p:nvPr>
            <p:custDataLst>
              <p:tags r:id="rId3"/>
            </p:custDataLst>
          </p:nvPr>
        </p:nvSpPr>
        <p:spPr>
          <a:xfrm>
            <a:off x="319449" y="293076"/>
            <a:ext cx="57132" cy="414210"/>
          </a:xfrm>
          <a:prstGeom prst="rect">
            <a:avLst/>
          </a:prstGeom>
          <a:solidFill>
            <a:srgbClr val="AA7D3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75"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2" name="TextBox 1"/>
          <p:cNvSpPr txBox="1"/>
          <p:nvPr>
            <p:custDataLst>
              <p:tags r:id="rId4"/>
            </p:custDataLst>
          </p:nvPr>
        </p:nvSpPr>
        <p:spPr>
          <a:xfrm>
            <a:off x="376740" y="536524"/>
            <a:ext cx="1029449"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Leave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23" name="TextBox 1"/>
          <p:cNvSpPr txBox="1"/>
          <p:nvPr>
            <p:custDataLst>
              <p:tags r:id="rId5"/>
            </p:custDataLst>
          </p:nvPr>
        </p:nvSpPr>
        <p:spPr>
          <a:xfrm>
            <a:off x="358966" y="285459"/>
            <a:ext cx="954107"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休假管理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椭圆 16"/>
          <p:cNvSpPr/>
          <p:nvPr/>
        </p:nvSpPr>
        <p:spPr>
          <a:xfrm>
            <a:off x="3866061" y="2066925"/>
            <a:ext cx="639264" cy="630162"/>
          </a:xfrm>
          <a:prstGeom prst="ellipse">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 name="标题 1"/>
          <p:cNvSpPr>
            <a:spLocks noGrp="1"/>
          </p:cNvSpPr>
          <p:nvPr>
            <p:ph type="ctrTitle"/>
          </p:nvPr>
        </p:nvSpPr>
        <p:spPr>
          <a:xfrm>
            <a:off x="511120" y="454116"/>
            <a:ext cx="749927" cy="320405"/>
          </a:xfrm>
        </p:spPr>
        <p:txBody>
          <a:bodyPr/>
          <a:lstStyle/>
          <a:p>
            <a:r>
              <a:rPr kumimoji="1" lang="zh-CN" altLang="en-US" dirty="0"/>
              <a:t>目录</a:t>
            </a:r>
            <a:endParaRPr kumimoji="1" lang="zh-CN" altLang="en-US" dirty="0"/>
          </a:p>
        </p:txBody>
      </p:sp>
      <p:sp>
        <p:nvSpPr>
          <p:cNvPr id="3" name="内容占位符 2"/>
          <p:cNvSpPr>
            <a:spLocks noGrp="1"/>
          </p:cNvSpPr>
          <p:nvPr>
            <p:ph sz="quarter" idx="10"/>
          </p:nvPr>
        </p:nvSpPr>
        <p:spPr>
          <a:xfrm>
            <a:off x="511120" y="802909"/>
            <a:ext cx="1014193" cy="234689"/>
          </a:xfrm>
        </p:spPr>
        <p:txBody>
          <a:bodyPr/>
          <a:lstStyle/>
          <a:p>
            <a:r>
              <a:rPr kumimoji="1" lang="en-US" altLang="zh-CN" dirty="0"/>
              <a:t>INDEX</a:t>
            </a:r>
            <a:endParaRPr kumimoji="1" lang="zh-CN" altLang="en-US" dirty="0"/>
          </a:p>
        </p:txBody>
      </p:sp>
      <p:sp>
        <p:nvSpPr>
          <p:cNvPr id="5" name="内容占位符 4"/>
          <p:cNvSpPr>
            <a:spLocks noGrp="1"/>
          </p:cNvSpPr>
          <p:nvPr>
            <p:ph sz="quarter" idx="17"/>
          </p:nvPr>
        </p:nvSpPr>
        <p:spPr>
          <a:xfrm>
            <a:off x="4909312" y="2189313"/>
            <a:ext cx="2882137" cy="541413"/>
          </a:xfrm>
        </p:spPr>
        <p:txBody>
          <a:bodyPr>
            <a:noAutofit/>
          </a:bodyPr>
          <a:lstStyle/>
          <a:p>
            <a:r>
              <a:rPr kumimoji="1" lang="zh-CN" altLang="en-US" sz="2800" b="1" spc="300" dirty="0"/>
              <a:t>薪酬绩效管理</a:t>
            </a:r>
            <a:endParaRPr kumimoji="1" lang="zh-CN" altLang="en-US" sz="2800" b="1" spc="300" dirty="0"/>
          </a:p>
        </p:txBody>
      </p:sp>
      <p:sp>
        <p:nvSpPr>
          <p:cNvPr id="11" name="内容占位符 10"/>
          <p:cNvSpPr>
            <a:spLocks noGrp="1"/>
          </p:cNvSpPr>
          <p:nvPr>
            <p:ph sz="quarter" idx="23"/>
          </p:nvPr>
        </p:nvSpPr>
        <p:spPr>
          <a:xfrm>
            <a:off x="3957277" y="2225069"/>
            <a:ext cx="511177" cy="472018"/>
          </a:xfrm>
        </p:spPr>
        <p:txBody>
          <a:bodyPr>
            <a:noAutofit/>
          </a:bodyPr>
          <a:lstStyle/>
          <a:p>
            <a:r>
              <a:rPr kumimoji="1" lang="en-US" altLang="zh-CN" sz="2000" dirty="0">
                <a:solidFill>
                  <a:srgbClr val="C39C61"/>
                </a:solidFill>
              </a:rPr>
              <a:t>03</a:t>
            </a:r>
            <a:endParaRPr kumimoji="1" lang="zh-CN" altLang="en-US" sz="2000" dirty="0">
              <a:solidFill>
                <a:srgbClr val="C39C61"/>
              </a:solidFill>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组合 38"/>
          <p:cNvGrpSpPr/>
          <p:nvPr/>
        </p:nvGrpSpPr>
        <p:grpSpPr>
          <a:xfrm>
            <a:off x="6276081" y="947345"/>
            <a:ext cx="1419095" cy="390922"/>
            <a:chOff x="7633973" y="1853685"/>
            <a:chExt cx="1274967" cy="351218"/>
          </a:xfrm>
          <a:solidFill>
            <a:schemeClr val="accent4"/>
          </a:solidFill>
        </p:grpSpPr>
        <p:sp>
          <p:nvSpPr>
            <p:cNvPr id="23" name="矩形 22"/>
            <p:cNvSpPr/>
            <p:nvPr/>
          </p:nvSpPr>
          <p:spPr>
            <a:xfrm>
              <a:off x="7633973" y="1853685"/>
              <a:ext cx="689063" cy="351218"/>
            </a:xfrm>
            <a:prstGeom prst="rect">
              <a:avLst/>
            </a:prstGeom>
            <a:solidFill>
              <a:srgbClr val="C7A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500" b="1">
                <a:solidFill>
                  <a:schemeClr val="bg1"/>
                </a:solidFill>
                <a:latin typeface="思源黑体 CN" panose="020F0502020204030204"/>
                <a:cs typeface="+mn-ea"/>
                <a:sym typeface="+mn-lt"/>
              </a:endParaRPr>
            </a:p>
          </p:txBody>
        </p:sp>
        <p:sp>
          <p:nvSpPr>
            <p:cNvPr id="24" name="矩形 23"/>
            <p:cNvSpPr/>
            <p:nvPr/>
          </p:nvSpPr>
          <p:spPr>
            <a:xfrm>
              <a:off x="7701024" y="1866385"/>
              <a:ext cx="1207916" cy="330894"/>
            </a:xfrm>
            <a:prstGeom prst="rect">
              <a:avLst/>
            </a:prstGeom>
            <a:noFill/>
          </p:spPr>
          <p:txBody>
            <a:bodyPr vert="horz" wrap="square" rtlCol="0">
              <a:spAutoFit/>
            </a:bodyPr>
            <a:lstStyle/>
            <a:p>
              <a:pPr>
                <a:defRPr/>
              </a:pPr>
              <a:r>
                <a:rPr lang="zh-CN" altLang="en-US" sz="1800" b="1" dirty="0">
                  <a:solidFill>
                    <a:schemeClr val="bg1"/>
                  </a:solidFill>
                  <a:latin typeface="思源黑体 CN" panose="020F0502020204030204"/>
                  <a:cs typeface="+mn-ea"/>
                  <a:sym typeface="+mn-lt"/>
                </a:rPr>
                <a:t>车补</a:t>
              </a:r>
              <a:endParaRPr lang="zh-CN" altLang="en-US" sz="1800" b="1" dirty="0">
                <a:solidFill>
                  <a:schemeClr val="bg1"/>
                </a:solidFill>
                <a:latin typeface="思源黑体 CN" panose="020F0502020204030204"/>
                <a:cs typeface="+mn-ea"/>
                <a:sym typeface="+mn-lt"/>
              </a:endParaRPr>
            </a:p>
          </p:txBody>
        </p:sp>
      </p:grpSp>
      <p:cxnSp>
        <p:nvCxnSpPr>
          <p:cNvPr id="34" name="直接连接符 33"/>
          <p:cNvCxnSpPr/>
          <p:nvPr/>
        </p:nvCxnSpPr>
        <p:spPr>
          <a:xfrm flipV="1">
            <a:off x="4164102" y="1256818"/>
            <a:ext cx="8890" cy="3286125"/>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grpSp>
        <p:nvGrpSpPr>
          <p:cNvPr id="36" name="组合 35"/>
          <p:cNvGrpSpPr/>
          <p:nvPr/>
        </p:nvGrpSpPr>
        <p:grpSpPr>
          <a:xfrm>
            <a:off x="1239319" y="972064"/>
            <a:ext cx="1419095" cy="390922"/>
            <a:chOff x="7633973" y="1853685"/>
            <a:chExt cx="1274967" cy="351218"/>
          </a:xfrm>
          <a:solidFill>
            <a:schemeClr val="accent4"/>
          </a:solidFill>
        </p:grpSpPr>
        <p:sp>
          <p:nvSpPr>
            <p:cNvPr id="37" name="矩形 36"/>
            <p:cNvSpPr/>
            <p:nvPr/>
          </p:nvSpPr>
          <p:spPr>
            <a:xfrm>
              <a:off x="7633973" y="1853685"/>
              <a:ext cx="732952" cy="351218"/>
            </a:xfrm>
            <a:prstGeom prst="rect">
              <a:avLst/>
            </a:prstGeom>
            <a:solidFill>
              <a:srgbClr val="C8A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500" b="1">
                <a:solidFill>
                  <a:schemeClr val="bg1"/>
                </a:solidFill>
                <a:latin typeface="思源黑体 CN" panose="020F0502020204030204"/>
                <a:cs typeface="+mn-ea"/>
                <a:sym typeface="+mn-lt"/>
              </a:endParaRPr>
            </a:p>
          </p:txBody>
        </p:sp>
        <p:sp>
          <p:nvSpPr>
            <p:cNvPr id="42" name="矩形 41"/>
            <p:cNvSpPr/>
            <p:nvPr/>
          </p:nvSpPr>
          <p:spPr>
            <a:xfrm>
              <a:off x="7701024" y="1866385"/>
              <a:ext cx="1207916" cy="330894"/>
            </a:xfrm>
            <a:prstGeom prst="rect">
              <a:avLst/>
            </a:prstGeom>
            <a:noFill/>
          </p:spPr>
          <p:txBody>
            <a:bodyPr vert="horz" wrap="square" rtlCol="0">
              <a:spAutoFit/>
            </a:bodyPr>
            <a:lstStyle/>
            <a:p>
              <a:pPr>
                <a:defRPr/>
              </a:pPr>
              <a:r>
                <a:rPr lang="zh-CN" altLang="en-US" sz="1800" b="1" dirty="0">
                  <a:solidFill>
                    <a:schemeClr val="bg1"/>
                  </a:solidFill>
                  <a:latin typeface="思源黑体 CN" panose="020F0502020204030204"/>
                  <a:cs typeface="+mn-ea"/>
                  <a:sym typeface="+mn-lt"/>
                </a:rPr>
                <a:t>餐补</a:t>
              </a:r>
              <a:endParaRPr lang="zh-CN" altLang="en-US" sz="1800" b="1" dirty="0">
                <a:solidFill>
                  <a:schemeClr val="bg1"/>
                </a:solidFill>
                <a:latin typeface="思源黑体 CN" panose="020F0502020204030204"/>
                <a:cs typeface="+mn-ea"/>
                <a:sym typeface="+mn-lt"/>
              </a:endParaRPr>
            </a:p>
          </p:txBody>
        </p:sp>
      </p:grpSp>
      <p:sp>
        <p:nvSpPr>
          <p:cNvPr id="43" name="TextBox 69"/>
          <p:cNvSpPr txBox="1"/>
          <p:nvPr/>
        </p:nvSpPr>
        <p:spPr>
          <a:xfrm>
            <a:off x="385129" y="1647846"/>
            <a:ext cx="3605561" cy="2122805"/>
          </a:xfrm>
          <a:prstGeom prst="rect">
            <a:avLst/>
          </a:prstGeom>
          <a:noFill/>
        </p:spPr>
        <p:txBody>
          <a:bodyPr vert="horz" wrap="square" rtlCol="0">
            <a:spAutoFit/>
          </a:bodyPr>
          <a:lstStyle/>
          <a:p>
            <a:pPr algn="just">
              <a:lnSpc>
                <a:spcPct val="150000"/>
              </a:lnSpc>
              <a:buClrTx/>
              <a:buSzTx/>
              <a:buNone/>
              <a:defRPr/>
            </a:pP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1</a:t>
            </a: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a:t>
            </a: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餐补按照实际出勤天数计算</a:t>
            </a:r>
            <a:endParaRPr lang="en-US" altLang="zh-CN" sz="11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buClrTx/>
              <a:buSzTx/>
              <a:buNone/>
              <a:defRPr/>
            </a:pPr>
            <a:r>
              <a:rPr lang="en-US" altLang="zh-CN" sz="1100" dirty="0">
                <a:solidFill>
                  <a:schemeClr val="accent4">
                    <a:lumMod val="50000"/>
                  </a:schemeClr>
                </a:solidFill>
                <a:latin typeface="微软雅黑" panose="020B0503020204020204" pitchFamily="34" charset="-122"/>
                <a:ea typeface="微软雅黑" panose="020B0503020204020204" pitchFamily="34" charset="-122"/>
                <a:cs typeface="+mn-ea"/>
                <a:sym typeface="+mn-lt"/>
              </a:rPr>
              <a:t>午餐补助</a:t>
            </a: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：连续在岗时间超4个小时且午餐时间段在岗（11：30-12：30）；</a:t>
            </a:r>
            <a:endParaRPr lang="en-US" altLang="zh-CN" sz="11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buClrTx/>
              <a:buSzTx/>
              <a:buNone/>
              <a:defRPr/>
            </a:pPr>
            <a:r>
              <a:rPr lang="en-US" altLang="zh-CN" sz="1100" dirty="0">
                <a:solidFill>
                  <a:schemeClr val="accent4">
                    <a:lumMod val="50000"/>
                  </a:schemeClr>
                </a:solidFill>
                <a:latin typeface="微软雅黑" panose="020B0503020204020204" pitchFamily="34" charset="-122"/>
                <a:ea typeface="微软雅黑" panose="020B0503020204020204" pitchFamily="34" charset="-122"/>
                <a:cs typeface="+mn-ea"/>
                <a:sym typeface="+mn-lt"/>
              </a:rPr>
              <a:t>晚餐补助</a:t>
            </a: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：加班超19:00，且连续在岗时间超4个小时。</a:t>
            </a:r>
            <a:endParaRPr lang="en-US" altLang="zh-CN" sz="11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buClrTx/>
              <a:buSzTx/>
              <a:buNone/>
              <a:defRPr/>
            </a:pP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2.午餐补助金额月底统计，次月随工资一并发放；</a:t>
            </a:r>
            <a:endParaRPr lang="en-US" altLang="zh-CN" sz="11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buClrTx/>
              <a:buSzTx/>
              <a:buNone/>
              <a:defRPr/>
            </a:pP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3.公司报销的招待客户的午餐费，参加人员的午餐补助不予重发；</a:t>
            </a:r>
            <a:endParaRPr lang="en-US" altLang="zh-CN" sz="11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buClrTx/>
              <a:buSzTx/>
              <a:buNone/>
              <a:defRPr/>
            </a:pP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4.出差期间按出差补助计算，午餐补助不予重发</a:t>
            </a:r>
            <a:endParaRPr lang="en-US" altLang="zh-CN" sz="1100" dirty="0">
              <a:solidFill>
                <a:schemeClr val="dk1"/>
              </a:solidFill>
              <a:latin typeface="微软雅黑" panose="020B0503020204020204" pitchFamily="34" charset="-122"/>
              <a:ea typeface="微软雅黑" panose="020B0503020204020204" pitchFamily="34" charset="-122"/>
              <a:cs typeface="+mn-ea"/>
              <a:sym typeface="+mn-lt"/>
            </a:endParaRPr>
          </a:p>
        </p:txBody>
      </p:sp>
      <p:sp>
        <p:nvSpPr>
          <p:cNvPr id="20" name="矩形 19"/>
          <p:cNvSpPr/>
          <p:nvPr>
            <p:custDataLst>
              <p:tags r:id="rId1"/>
            </p:custDataLst>
          </p:nvPr>
        </p:nvSpPr>
        <p:spPr>
          <a:xfrm>
            <a:off x="319449" y="159091"/>
            <a:ext cx="57132" cy="414210"/>
          </a:xfrm>
          <a:prstGeom prst="rect">
            <a:avLst/>
          </a:prstGeom>
          <a:solidFill>
            <a:srgbClr val="AA7D3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75"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1" name="TextBox 1"/>
          <p:cNvSpPr txBox="1"/>
          <p:nvPr>
            <p:custDataLst>
              <p:tags r:id="rId2"/>
            </p:custDataLst>
          </p:nvPr>
        </p:nvSpPr>
        <p:spPr>
          <a:xfrm>
            <a:off x="376740" y="402539"/>
            <a:ext cx="1790875"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Salary and performance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22" name="TextBox 1"/>
          <p:cNvSpPr txBox="1"/>
          <p:nvPr>
            <p:custDataLst>
              <p:tags r:id="rId3"/>
            </p:custDataLst>
          </p:nvPr>
        </p:nvSpPr>
        <p:spPr>
          <a:xfrm>
            <a:off x="358966" y="151474"/>
            <a:ext cx="1531188"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薪酬、绩效管理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TextBox 69"/>
          <p:cNvSpPr txBox="1"/>
          <p:nvPr/>
        </p:nvSpPr>
        <p:spPr>
          <a:xfrm>
            <a:off x="4639310" y="1552575"/>
            <a:ext cx="3869690" cy="2888615"/>
          </a:xfrm>
          <a:prstGeom prst="rect">
            <a:avLst/>
          </a:prstGeom>
          <a:noFill/>
        </p:spPr>
        <p:txBody>
          <a:bodyPr vert="horz" wrap="square" rtlCol="0">
            <a:noAutofit/>
          </a:bodyPr>
          <a:lstStyle/>
          <a:p>
            <a:pPr algn="just">
              <a:lnSpc>
                <a:spcPct val="150000"/>
              </a:lnSpc>
              <a:defRPr/>
            </a:pP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1.</a:t>
            </a:r>
            <a:r>
              <a:rPr lang="zh-CN" altLang="en-US" sz="1100" dirty="0">
                <a:solidFill>
                  <a:schemeClr val="dk1"/>
                </a:solidFill>
                <a:latin typeface="微软雅黑" panose="020B0503020204020204" pitchFamily="34" charset="-122"/>
                <a:ea typeface="微软雅黑" panose="020B0503020204020204" pitchFamily="34" charset="-122"/>
                <a:cs typeface="+mn-ea"/>
                <a:sym typeface="+mn-lt"/>
              </a:rPr>
              <a:t>员工根据核定的月通勤费补助标准，于每月</a:t>
            </a: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5</a:t>
            </a:r>
            <a:r>
              <a:rPr lang="zh-CN" altLang="en-US" sz="1100" dirty="0">
                <a:solidFill>
                  <a:schemeClr val="dk1"/>
                </a:solidFill>
                <a:latin typeface="微软雅黑" panose="020B0503020204020204" pitchFamily="34" charset="-122"/>
                <a:ea typeface="微软雅黑" panose="020B0503020204020204" pitchFamily="34" charset="-122"/>
                <a:cs typeface="+mn-ea"/>
                <a:sym typeface="+mn-lt"/>
              </a:rPr>
              <a:t>日前提交通勤发票至财务（通勤费发票只能是公交储值卡或出租车费或加油发票）</a:t>
            </a: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a:t>
            </a:r>
            <a:endParaRPr lang="en-US" altLang="zh-CN" sz="11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2.</a:t>
            </a:r>
            <a:r>
              <a:rPr lang="zh-CN" altLang="en-US" sz="1100" dirty="0">
                <a:solidFill>
                  <a:schemeClr val="dk1"/>
                </a:solidFill>
                <a:latin typeface="微软雅黑" panose="020B0503020204020204" pitchFamily="34" charset="-122"/>
                <a:ea typeface="微软雅黑" panose="020B0503020204020204" pitchFamily="34" charset="-122"/>
                <a:cs typeface="+mn-ea"/>
                <a:sym typeface="+mn-lt"/>
              </a:rPr>
              <a:t>通勤费与工资一同发放。</a:t>
            </a:r>
            <a:endParaRPr lang="zh-CN" altLang="en-US" sz="11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3.</a:t>
            </a:r>
            <a:r>
              <a:rPr lang="zh-CN" altLang="en-US" sz="1100" dirty="0">
                <a:solidFill>
                  <a:schemeClr val="dk1"/>
                </a:solidFill>
                <a:latin typeface="微软雅黑" panose="020B0503020204020204" pitchFamily="34" charset="-122"/>
                <a:ea typeface="微软雅黑" panose="020B0503020204020204" pitchFamily="34" charset="-122"/>
                <a:cs typeface="+mn-ea"/>
                <a:sym typeface="+mn-lt"/>
              </a:rPr>
              <a:t>享受车补员工不再享受通勤费补助。</a:t>
            </a:r>
            <a:endParaRPr lang="zh-CN" altLang="en-US" sz="11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4.</a:t>
            </a:r>
            <a:r>
              <a:rPr lang="zh-CN" altLang="en-US" sz="1100" dirty="0">
                <a:solidFill>
                  <a:schemeClr val="dk1"/>
                </a:solidFill>
                <a:latin typeface="微软雅黑" panose="020B0503020204020204" pitchFamily="34" charset="-122"/>
                <a:ea typeface="微软雅黑" panose="020B0503020204020204" pitchFamily="34" charset="-122"/>
                <a:cs typeface="+mn-ea"/>
                <a:sym typeface="+mn-lt"/>
              </a:rPr>
              <a:t>出差期间不再享受相应天数通勤费补助。</a:t>
            </a:r>
            <a:endParaRPr lang="zh-CN" altLang="en-US" sz="11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5.</a:t>
            </a:r>
            <a:r>
              <a:rPr lang="zh-CN" altLang="en-US" sz="1100" dirty="0">
                <a:solidFill>
                  <a:schemeClr val="dk1"/>
                </a:solidFill>
                <a:latin typeface="微软雅黑" panose="020B0503020204020204" pitchFamily="34" charset="-122"/>
                <a:ea typeface="微软雅黑" panose="020B0503020204020204" pitchFamily="34" charset="-122"/>
                <a:cs typeface="+mn-ea"/>
                <a:sym typeface="+mn-lt"/>
              </a:rPr>
              <a:t>补助标准</a:t>
            </a:r>
            <a:r>
              <a:rPr lang="en-US" altLang="zh-CN" sz="1100" dirty="0">
                <a:solidFill>
                  <a:schemeClr val="dk1"/>
                </a:solidFill>
                <a:latin typeface="微软雅黑" panose="020B0503020204020204" pitchFamily="34" charset="-122"/>
                <a:ea typeface="微软雅黑" panose="020B0503020204020204" pitchFamily="34" charset="-122"/>
                <a:cs typeface="+mn-ea"/>
                <a:sym typeface="+mn-lt"/>
              </a:rPr>
              <a:t>:</a:t>
            </a:r>
            <a:endParaRPr lang="en-US" altLang="zh-CN" sz="11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   </a:t>
            </a:r>
            <a:r>
              <a:rPr lang="zh-CN" altLang="en-US" sz="1000" dirty="0">
                <a:solidFill>
                  <a:schemeClr val="dk1"/>
                </a:solidFill>
                <a:latin typeface="微软雅黑" panose="020B0503020204020204" pitchFamily="34" charset="-122"/>
                <a:ea typeface="微软雅黑" panose="020B0503020204020204" pitchFamily="34" charset="-122"/>
                <a:cs typeface="+mn-ea"/>
                <a:sym typeface="+mn-lt"/>
              </a:rPr>
              <a:t>大连市内</a:t>
            </a: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100</a:t>
            </a:r>
            <a:r>
              <a:rPr lang="zh-CN" altLang="en-US" sz="1000" dirty="0">
                <a:solidFill>
                  <a:schemeClr val="dk1"/>
                </a:solidFill>
                <a:latin typeface="微软雅黑" panose="020B0503020204020204" pitchFamily="34" charset="-122"/>
                <a:ea typeface="微软雅黑" panose="020B0503020204020204" pitchFamily="34" charset="-122"/>
                <a:cs typeface="+mn-ea"/>
                <a:sym typeface="+mn-lt"/>
              </a:rPr>
              <a:t>元</a:t>
            </a: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a:t>
            </a:r>
            <a:r>
              <a:rPr lang="zh-CN" altLang="en-US" sz="1000" dirty="0">
                <a:solidFill>
                  <a:schemeClr val="dk1"/>
                </a:solidFill>
                <a:latin typeface="微软雅黑" panose="020B0503020204020204" pitchFamily="34" charset="-122"/>
                <a:ea typeface="微软雅黑" panose="020B0503020204020204" pitchFamily="34" charset="-122"/>
                <a:cs typeface="+mn-ea"/>
                <a:sym typeface="+mn-lt"/>
              </a:rPr>
              <a:t>月</a:t>
            </a:r>
            <a:endParaRPr lang="zh-CN" altLang="en-US" sz="10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   </a:t>
            </a:r>
            <a:r>
              <a:rPr lang="zh-CN" altLang="en-US" sz="1000" dirty="0">
                <a:solidFill>
                  <a:schemeClr val="dk1"/>
                </a:solidFill>
                <a:latin typeface="微软雅黑" panose="020B0503020204020204" pitchFamily="34" charset="-122"/>
                <a:ea typeface="微软雅黑" panose="020B0503020204020204" pitchFamily="34" charset="-122"/>
                <a:cs typeface="+mn-ea"/>
                <a:sym typeface="+mn-lt"/>
              </a:rPr>
              <a:t>金州区</a:t>
            </a: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100</a:t>
            </a:r>
            <a:r>
              <a:rPr lang="zh-CN" altLang="en-US" sz="1000" dirty="0">
                <a:solidFill>
                  <a:schemeClr val="dk1"/>
                </a:solidFill>
                <a:latin typeface="微软雅黑" panose="020B0503020204020204" pitchFamily="34" charset="-122"/>
                <a:ea typeface="微软雅黑" panose="020B0503020204020204" pitchFamily="34" charset="-122"/>
                <a:cs typeface="+mn-ea"/>
                <a:sym typeface="+mn-lt"/>
              </a:rPr>
              <a:t>元</a:t>
            </a: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a:t>
            </a:r>
            <a:r>
              <a:rPr lang="zh-CN" altLang="en-US" sz="1000" dirty="0">
                <a:solidFill>
                  <a:schemeClr val="dk1"/>
                </a:solidFill>
                <a:latin typeface="微软雅黑" panose="020B0503020204020204" pitchFamily="34" charset="-122"/>
                <a:ea typeface="微软雅黑" panose="020B0503020204020204" pitchFamily="34" charset="-122"/>
                <a:cs typeface="+mn-ea"/>
                <a:sym typeface="+mn-lt"/>
              </a:rPr>
              <a:t>月</a:t>
            </a:r>
            <a:endParaRPr lang="zh-CN" altLang="en-US" sz="10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   </a:t>
            </a:r>
            <a:r>
              <a:rPr lang="zh-CN" altLang="en-US" sz="1000" dirty="0">
                <a:solidFill>
                  <a:schemeClr val="dk1"/>
                </a:solidFill>
                <a:latin typeface="微软雅黑" panose="020B0503020204020204" pitchFamily="34" charset="-122"/>
                <a:ea typeface="微软雅黑" panose="020B0503020204020204" pitchFamily="34" charset="-122"/>
                <a:cs typeface="+mn-ea"/>
                <a:sym typeface="+mn-lt"/>
              </a:rPr>
              <a:t>开发区</a:t>
            </a: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50</a:t>
            </a:r>
            <a:r>
              <a:rPr lang="zh-CN" altLang="en-US" sz="1000" dirty="0">
                <a:solidFill>
                  <a:schemeClr val="dk1"/>
                </a:solidFill>
                <a:latin typeface="微软雅黑" panose="020B0503020204020204" pitchFamily="34" charset="-122"/>
                <a:ea typeface="微软雅黑" panose="020B0503020204020204" pitchFamily="34" charset="-122"/>
                <a:cs typeface="+mn-ea"/>
                <a:sym typeface="+mn-lt"/>
              </a:rPr>
              <a:t>元</a:t>
            </a: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a:t>
            </a:r>
            <a:r>
              <a:rPr lang="zh-CN" altLang="en-US" sz="1000" dirty="0">
                <a:solidFill>
                  <a:schemeClr val="dk1"/>
                </a:solidFill>
                <a:latin typeface="微软雅黑" panose="020B0503020204020204" pitchFamily="34" charset="-122"/>
                <a:ea typeface="微软雅黑" panose="020B0503020204020204" pitchFamily="34" charset="-122"/>
                <a:cs typeface="+mn-ea"/>
                <a:sym typeface="+mn-lt"/>
              </a:rPr>
              <a:t>月</a:t>
            </a:r>
            <a:endParaRPr lang="zh-CN" altLang="en-US" sz="10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endParaRPr lang="zh-CN" altLang="en-US" sz="11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endParaRPr lang="zh-CN" altLang="en-US" sz="1100" dirty="0">
              <a:solidFill>
                <a:schemeClr val="dk1"/>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直接连接符 14"/>
          <p:cNvCxnSpPr>
            <a:stCxn id="2" idx="2"/>
          </p:cNvCxnSpPr>
          <p:nvPr/>
        </p:nvCxnSpPr>
        <p:spPr>
          <a:xfrm flipH="1" flipV="1">
            <a:off x="4354788" y="4734571"/>
            <a:ext cx="4258945" cy="5080"/>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直接连接符 16"/>
          <p:cNvCxnSpPr>
            <a:stCxn id="2" idx="2"/>
          </p:cNvCxnSpPr>
          <p:nvPr/>
        </p:nvCxnSpPr>
        <p:spPr>
          <a:xfrm flipV="1">
            <a:off x="8613811" y="1265566"/>
            <a:ext cx="2540" cy="3474085"/>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grpSp>
        <p:nvGrpSpPr>
          <p:cNvPr id="39" name="组合 38"/>
          <p:cNvGrpSpPr/>
          <p:nvPr/>
        </p:nvGrpSpPr>
        <p:grpSpPr>
          <a:xfrm>
            <a:off x="5749290" y="677545"/>
            <a:ext cx="1936115" cy="391062"/>
            <a:chOff x="7633973" y="1853685"/>
            <a:chExt cx="1407449" cy="351432"/>
          </a:xfrm>
          <a:solidFill>
            <a:schemeClr val="accent4"/>
          </a:solidFill>
        </p:grpSpPr>
        <p:sp>
          <p:nvSpPr>
            <p:cNvPr id="23" name="矩形 22"/>
            <p:cNvSpPr/>
            <p:nvPr/>
          </p:nvSpPr>
          <p:spPr>
            <a:xfrm>
              <a:off x="7633973" y="1853685"/>
              <a:ext cx="1274513" cy="351432"/>
            </a:xfrm>
            <a:prstGeom prst="rect">
              <a:avLst/>
            </a:prstGeom>
            <a:solidFill>
              <a:srgbClr val="C7A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500" b="1">
                <a:solidFill>
                  <a:schemeClr val="bg1"/>
                </a:solidFill>
                <a:latin typeface="思源黑体 CN" panose="020F0502020204030204"/>
                <a:cs typeface="+mn-ea"/>
                <a:sym typeface="+mn-lt"/>
              </a:endParaRPr>
            </a:p>
          </p:txBody>
        </p:sp>
        <p:sp>
          <p:nvSpPr>
            <p:cNvPr id="24" name="矩形 23"/>
            <p:cNvSpPr/>
            <p:nvPr/>
          </p:nvSpPr>
          <p:spPr>
            <a:xfrm>
              <a:off x="7700906" y="1866239"/>
              <a:ext cx="1340516" cy="330977"/>
            </a:xfrm>
            <a:prstGeom prst="rect">
              <a:avLst/>
            </a:prstGeom>
            <a:noFill/>
          </p:spPr>
          <p:txBody>
            <a:bodyPr vert="horz" wrap="square" rtlCol="0">
              <a:spAutoFit/>
            </a:bodyPr>
            <a:lstStyle/>
            <a:p>
              <a:pPr>
                <a:defRPr/>
              </a:pPr>
              <a:r>
                <a:rPr lang="zh-CN" altLang="en-US" sz="1800" b="1" dirty="0">
                  <a:solidFill>
                    <a:schemeClr val="bg1"/>
                  </a:solidFill>
                  <a:latin typeface="思源黑体 CN" panose="020F0502020204030204"/>
                  <a:cs typeface="+mn-ea"/>
                  <a:sym typeface="+mn-lt"/>
                </a:rPr>
                <a:t>绩效</a:t>
              </a:r>
              <a:r>
                <a:rPr lang="en-US" altLang="zh-CN" sz="1800" b="1" dirty="0">
                  <a:solidFill>
                    <a:schemeClr val="bg1"/>
                  </a:solidFill>
                  <a:latin typeface="思源黑体 CN" panose="020F0502020204030204"/>
                  <a:cs typeface="+mn-ea"/>
                  <a:sym typeface="+mn-lt"/>
                </a:rPr>
                <a:t>/</a:t>
              </a:r>
              <a:r>
                <a:rPr lang="zh-CN" altLang="en-US" sz="1800" b="1" dirty="0">
                  <a:solidFill>
                    <a:schemeClr val="bg1"/>
                  </a:solidFill>
                  <a:latin typeface="思源黑体 CN" panose="020F0502020204030204"/>
                  <a:cs typeface="+mn-ea"/>
                  <a:sym typeface="+mn-lt"/>
                </a:rPr>
                <a:t>管理考评</a:t>
              </a:r>
              <a:endParaRPr lang="zh-CN" altLang="en-US" sz="1800" b="1" dirty="0">
                <a:solidFill>
                  <a:schemeClr val="bg1"/>
                </a:solidFill>
                <a:latin typeface="思源黑体 CN" panose="020F0502020204030204"/>
                <a:cs typeface="+mn-ea"/>
                <a:sym typeface="+mn-lt"/>
              </a:endParaRPr>
            </a:p>
          </p:txBody>
        </p:sp>
      </p:grpSp>
      <p:cxnSp>
        <p:nvCxnSpPr>
          <p:cNvPr id="33" name="直接连接符 32"/>
          <p:cNvCxnSpPr>
            <a:stCxn id="35" idx="2"/>
          </p:cNvCxnSpPr>
          <p:nvPr/>
        </p:nvCxnSpPr>
        <p:spPr>
          <a:xfrm flipH="1">
            <a:off x="207417" y="4737932"/>
            <a:ext cx="4043045" cy="12065"/>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4" name="直接连接符 33"/>
          <p:cNvCxnSpPr/>
          <p:nvPr/>
        </p:nvCxnSpPr>
        <p:spPr>
          <a:xfrm flipH="1" flipV="1">
            <a:off x="4237127" y="1006628"/>
            <a:ext cx="6350" cy="3754120"/>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5" name="直角三角形 34"/>
          <p:cNvSpPr/>
          <p:nvPr/>
        </p:nvSpPr>
        <p:spPr>
          <a:xfrm rot="16200000">
            <a:off x="4177221" y="4664012"/>
            <a:ext cx="84731" cy="63020"/>
          </a:xfrm>
          <a:prstGeom prst="rtTriangle">
            <a:avLst/>
          </a:prstGeom>
          <a:solidFill>
            <a:srgbClr val="B0B0B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050">
              <a:solidFill>
                <a:prstClr val="white"/>
              </a:solidFill>
              <a:latin typeface="思源黑体 CN" panose="020F0502020204030204"/>
              <a:cs typeface="+mn-ea"/>
              <a:sym typeface="+mn-lt"/>
            </a:endParaRPr>
          </a:p>
        </p:txBody>
      </p:sp>
      <p:grpSp>
        <p:nvGrpSpPr>
          <p:cNvPr id="36" name="组合 35"/>
          <p:cNvGrpSpPr/>
          <p:nvPr/>
        </p:nvGrpSpPr>
        <p:grpSpPr>
          <a:xfrm>
            <a:off x="1408864" y="677424"/>
            <a:ext cx="1419095" cy="390922"/>
            <a:chOff x="7633973" y="1853685"/>
            <a:chExt cx="1274967" cy="351218"/>
          </a:xfrm>
          <a:solidFill>
            <a:schemeClr val="accent4"/>
          </a:solidFill>
        </p:grpSpPr>
        <p:sp>
          <p:nvSpPr>
            <p:cNvPr id="37" name="矩形 36"/>
            <p:cNvSpPr/>
            <p:nvPr/>
          </p:nvSpPr>
          <p:spPr>
            <a:xfrm>
              <a:off x="7633973" y="1853685"/>
              <a:ext cx="732952" cy="351218"/>
            </a:xfrm>
            <a:prstGeom prst="rect">
              <a:avLst/>
            </a:prstGeom>
            <a:solidFill>
              <a:srgbClr val="C8A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500" b="1">
                <a:solidFill>
                  <a:schemeClr val="bg1"/>
                </a:solidFill>
                <a:latin typeface="思源黑体 CN" panose="020F0502020204030204"/>
                <a:cs typeface="+mn-ea"/>
                <a:sym typeface="+mn-lt"/>
              </a:endParaRPr>
            </a:p>
          </p:txBody>
        </p:sp>
        <p:sp>
          <p:nvSpPr>
            <p:cNvPr id="42" name="矩形 41"/>
            <p:cNvSpPr/>
            <p:nvPr/>
          </p:nvSpPr>
          <p:spPr>
            <a:xfrm>
              <a:off x="7701024" y="1866385"/>
              <a:ext cx="1207916" cy="331821"/>
            </a:xfrm>
            <a:prstGeom prst="rect">
              <a:avLst/>
            </a:prstGeom>
            <a:noFill/>
          </p:spPr>
          <p:txBody>
            <a:bodyPr vert="horz" wrap="square" rtlCol="0">
              <a:spAutoFit/>
            </a:bodyPr>
            <a:lstStyle/>
            <a:p>
              <a:pPr>
                <a:defRPr/>
              </a:pPr>
              <a:r>
                <a:rPr lang="zh-CN" altLang="en-US" sz="1800" b="1" dirty="0">
                  <a:solidFill>
                    <a:schemeClr val="bg1"/>
                  </a:solidFill>
                  <a:latin typeface="思源黑体 CN" panose="020F0502020204030204"/>
                  <a:cs typeface="+mn-ea"/>
                  <a:sym typeface="+mn-lt"/>
                </a:rPr>
                <a:t>薪酬</a:t>
              </a:r>
              <a:endParaRPr lang="zh-CN" altLang="en-US" sz="1800" b="1" dirty="0">
                <a:solidFill>
                  <a:schemeClr val="bg1"/>
                </a:solidFill>
                <a:latin typeface="思源黑体 CN" panose="020F0502020204030204"/>
                <a:cs typeface="+mn-ea"/>
                <a:sym typeface="+mn-lt"/>
              </a:endParaRPr>
            </a:p>
          </p:txBody>
        </p:sp>
      </p:grpSp>
      <p:sp>
        <p:nvSpPr>
          <p:cNvPr id="43" name="TextBox 69"/>
          <p:cNvSpPr txBox="1"/>
          <p:nvPr/>
        </p:nvSpPr>
        <p:spPr>
          <a:xfrm>
            <a:off x="319405" y="1271270"/>
            <a:ext cx="3806825" cy="3415665"/>
          </a:xfrm>
          <a:prstGeom prst="rect">
            <a:avLst/>
          </a:prstGeom>
          <a:noFill/>
        </p:spPr>
        <p:txBody>
          <a:bodyPr vert="horz" wrap="square" rtlCol="0">
            <a:noAutofit/>
          </a:bodyPr>
          <a:lstStyle/>
          <a:p>
            <a:pPr>
              <a:lnSpc>
                <a:spcPct val="15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1.薪酬发放：每月15日发放上月工资（如遇节假日、周末及特殊情况顺延）。</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2.薪酬纪律：a.薪酬发放遵循不公开、不交流的原则。</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b.员工有义务对本人的薪酬保密，也不得打听他 人的薪酬情况。</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3.员工的收入结构为固定工资（基本工资、工龄工资、岗位职务工资）和浮动奖金（管理奖金、绩效奖金、回款奖金）及各种补助等。</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4.</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试用期员工薪资发放规则：</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6.1.</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实际工作时间不足一个完整自然周（即不足</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7</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天）</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 </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即离职的，其薪资按</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 “</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基本工资</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 </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为基数，根据实际出勤天数折算支付。</a:t>
            </a:r>
            <a:endParaRPr lang="en-US" altLang="zh-CN"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6.2.</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实际工作时间满一个完整自然周（即满</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7</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天）以上离职的，其薪资按《录用通知书》中约定的</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 “</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试用期全额工资</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 </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为基数，根据实际出勤天数折算支付。</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p:txBody>
      </p:sp>
      <p:sp>
        <p:nvSpPr>
          <p:cNvPr id="20" name="矩形 19"/>
          <p:cNvSpPr/>
          <p:nvPr>
            <p:custDataLst>
              <p:tags r:id="rId1"/>
            </p:custDataLst>
          </p:nvPr>
        </p:nvSpPr>
        <p:spPr>
          <a:xfrm>
            <a:off x="319449" y="159091"/>
            <a:ext cx="57132" cy="414210"/>
          </a:xfrm>
          <a:prstGeom prst="rect">
            <a:avLst/>
          </a:prstGeom>
          <a:solidFill>
            <a:srgbClr val="AA7D3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75"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1" name="TextBox 1"/>
          <p:cNvSpPr txBox="1"/>
          <p:nvPr>
            <p:custDataLst>
              <p:tags r:id="rId2"/>
            </p:custDataLst>
          </p:nvPr>
        </p:nvSpPr>
        <p:spPr>
          <a:xfrm>
            <a:off x="376740" y="402539"/>
            <a:ext cx="1790875"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Salary and performance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22" name="TextBox 1"/>
          <p:cNvSpPr txBox="1"/>
          <p:nvPr>
            <p:custDataLst>
              <p:tags r:id="rId3"/>
            </p:custDataLst>
          </p:nvPr>
        </p:nvSpPr>
        <p:spPr>
          <a:xfrm>
            <a:off x="358966" y="151474"/>
            <a:ext cx="1531188"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薪酬、绩效管理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TextBox 69"/>
          <p:cNvSpPr txBox="1"/>
          <p:nvPr/>
        </p:nvSpPr>
        <p:spPr>
          <a:xfrm>
            <a:off x="4634865" y="1179195"/>
            <a:ext cx="3920490" cy="3725545"/>
          </a:xfrm>
          <a:prstGeom prst="rect">
            <a:avLst/>
          </a:prstGeom>
          <a:noFill/>
        </p:spPr>
        <p:txBody>
          <a:bodyPr vert="horz" wrap="square" rtlCol="0">
            <a:noAutofit/>
          </a:bodyPr>
          <a:lstStyle/>
          <a:p>
            <a:pPr algn="just">
              <a:lnSpc>
                <a:spcPct val="150000"/>
              </a:lnSpc>
              <a:defRPr/>
            </a:pP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1.</a:t>
            </a:r>
            <a:r>
              <a:rPr lang="zh-CN" altLang="en-US" sz="900" dirty="0">
                <a:solidFill>
                  <a:schemeClr val="accent4">
                    <a:lumMod val="50000"/>
                  </a:schemeClr>
                </a:solidFill>
                <a:latin typeface="微软雅黑" panose="020B0503020204020204" pitchFamily="34" charset="-122"/>
                <a:ea typeface="微软雅黑" panose="020B0503020204020204" pitchFamily="34" charset="-122"/>
                <a:cs typeface="+mn-ea"/>
                <a:sym typeface="+mn-lt"/>
              </a:rPr>
              <a:t>管理奖金</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：是为了更好的规范工作标准，提高工作效率，更有序的规范各项管理工作而设定；</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①员工考核</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80-84</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分，管理奖金基准金额</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*100%</a:t>
            </a:r>
            <a:endParaRPr lang="en-US" altLang="zh-CN" sz="9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②考核成绩低于60分人员，无管理奖金，将进行培训或调岗，经培训或调岗后考核成绩仍低于60分的人员公司有权进行淘汰；</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③员工月全勤率小于</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60%</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，不享受管理奖金的待遇</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④一年内，同一考核人对同一员工的同一项考核指标累计评价为</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“D</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等</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达三次的，该员工的总体考评成绩扣减</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10</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分；自第四次起，每出现一次评价为</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“D</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等</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，总体考评成绩在前次扣分基础上累进增扣</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10</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分（即：第四次扣</a:t>
            </a:r>
            <a:r>
              <a:rPr lang="en-US" altLang="zh-CN" sz="800" dirty="0">
                <a:solidFill>
                  <a:schemeClr val="dk1"/>
                </a:solidFill>
                <a:latin typeface="微软雅黑" panose="020B0503020204020204" pitchFamily="34" charset="-122"/>
                <a:ea typeface="微软雅黑" panose="020B0503020204020204" pitchFamily="34" charset="-122"/>
                <a:cs typeface="+mn-ea"/>
                <a:sym typeface="+mn-lt"/>
              </a:rPr>
              <a:t>20</a:t>
            </a:r>
            <a:r>
              <a:rPr lang="zh-CN" altLang="en-US" sz="800" dirty="0">
                <a:solidFill>
                  <a:schemeClr val="dk1"/>
                </a:solidFill>
                <a:latin typeface="微软雅黑" panose="020B0503020204020204" pitchFamily="34" charset="-122"/>
                <a:ea typeface="微软雅黑" panose="020B0503020204020204" pitchFamily="34" charset="-122"/>
                <a:cs typeface="+mn-ea"/>
                <a:sym typeface="+mn-lt"/>
              </a:rPr>
              <a:t>分，第五次扣</a:t>
            </a:r>
            <a:r>
              <a:rPr lang="en-US" altLang="zh-CN" sz="800" dirty="0">
                <a:solidFill>
                  <a:schemeClr val="dk1"/>
                </a:solidFill>
                <a:latin typeface="微软雅黑" panose="020B0503020204020204" pitchFamily="34" charset="-122"/>
                <a:ea typeface="微软雅黑" panose="020B0503020204020204" pitchFamily="34" charset="-122"/>
                <a:cs typeface="+mn-ea"/>
                <a:sym typeface="+mn-lt"/>
              </a:rPr>
              <a:t>30</a:t>
            </a:r>
            <a:r>
              <a:rPr lang="zh-CN" altLang="en-US" sz="800" dirty="0">
                <a:solidFill>
                  <a:schemeClr val="dk1"/>
                </a:solidFill>
                <a:latin typeface="微软雅黑" panose="020B0503020204020204" pitchFamily="34" charset="-122"/>
                <a:ea typeface="微软雅黑" panose="020B0503020204020204" pitchFamily="34" charset="-122"/>
                <a:cs typeface="+mn-ea"/>
                <a:sym typeface="+mn-lt"/>
              </a:rPr>
              <a:t>分，以此类推）</a:t>
            </a:r>
            <a:endParaRPr lang="zh-CN" altLang="en-US" sz="8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zh-CN" altLang="en-US" sz="800" dirty="0">
                <a:solidFill>
                  <a:schemeClr val="dk1"/>
                </a:solidFill>
                <a:latin typeface="微软雅黑" panose="020B0503020204020204" pitchFamily="34" charset="-122"/>
                <a:ea typeface="微软雅黑" panose="020B0503020204020204" pitchFamily="34" charset="-122"/>
                <a:cs typeface="+mn-ea"/>
                <a:sym typeface="+mn-lt"/>
              </a:rPr>
              <a:t>⑤提前通知的重要会议及活动，原则上不可缺席，如遇特殊情况缺席者，</a:t>
            </a:r>
            <a:r>
              <a:rPr lang="en-US" altLang="zh-CN" sz="800" dirty="0">
                <a:solidFill>
                  <a:schemeClr val="dk1"/>
                </a:solidFill>
                <a:latin typeface="微软雅黑" panose="020B0503020204020204" pitchFamily="34" charset="-122"/>
                <a:ea typeface="微软雅黑" panose="020B0503020204020204" pitchFamily="34" charset="-122"/>
                <a:cs typeface="+mn-ea"/>
                <a:sym typeface="+mn-lt"/>
              </a:rPr>
              <a:t>“</a:t>
            </a:r>
            <a:r>
              <a:rPr lang="zh-CN" altLang="en-US" sz="800" dirty="0">
                <a:solidFill>
                  <a:schemeClr val="dk1"/>
                </a:solidFill>
                <a:latin typeface="微软雅黑" panose="020B0503020204020204" pitchFamily="34" charset="-122"/>
                <a:ea typeface="微软雅黑" panose="020B0503020204020204" pitchFamily="34" charset="-122"/>
                <a:cs typeface="+mn-ea"/>
                <a:sym typeface="+mn-lt"/>
              </a:rPr>
              <a:t>按时参会及培训</a:t>
            </a:r>
            <a:r>
              <a:rPr lang="en-US" altLang="zh-CN" sz="800" dirty="0">
                <a:solidFill>
                  <a:schemeClr val="dk1"/>
                </a:solidFill>
                <a:latin typeface="微软雅黑" panose="020B0503020204020204" pitchFamily="34" charset="-122"/>
                <a:ea typeface="微软雅黑" panose="020B0503020204020204" pitchFamily="34" charset="-122"/>
                <a:cs typeface="+mn-ea"/>
                <a:sym typeface="+mn-lt"/>
              </a:rPr>
              <a:t>”</a:t>
            </a:r>
            <a:r>
              <a:rPr lang="zh-CN" altLang="en-US" sz="800" dirty="0">
                <a:solidFill>
                  <a:schemeClr val="dk1"/>
                </a:solidFill>
                <a:latin typeface="微软雅黑" panose="020B0503020204020204" pitchFamily="34" charset="-122"/>
                <a:ea typeface="微软雅黑" panose="020B0503020204020204" pitchFamily="34" charset="-122"/>
                <a:cs typeface="+mn-ea"/>
                <a:sym typeface="+mn-lt"/>
              </a:rPr>
              <a:t>项得分为</a:t>
            </a:r>
            <a:r>
              <a:rPr lang="en-US" altLang="zh-CN" sz="800" dirty="0">
                <a:solidFill>
                  <a:schemeClr val="dk1"/>
                </a:solidFill>
                <a:latin typeface="微软雅黑" panose="020B0503020204020204" pitchFamily="34" charset="-122"/>
                <a:ea typeface="微软雅黑" panose="020B0503020204020204" pitchFamily="34" charset="-122"/>
                <a:cs typeface="+mn-ea"/>
                <a:sym typeface="+mn-lt"/>
              </a:rPr>
              <a:t>“0”</a:t>
            </a:r>
            <a:r>
              <a:rPr lang="zh-CN" altLang="en-US" sz="800" dirty="0">
                <a:solidFill>
                  <a:schemeClr val="dk1"/>
                </a:solidFill>
                <a:latin typeface="微软雅黑" panose="020B0503020204020204" pitchFamily="34" charset="-122"/>
                <a:ea typeface="微软雅黑" panose="020B0503020204020204" pitchFamily="34" charset="-122"/>
                <a:cs typeface="+mn-ea"/>
                <a:sym typeface="+mn-lt"/>
              </a:rPr>
              <a:t>。</a:t>
            </a:r>
            <a:endParaRPr lang="zh-CN" altLang="en-US" sz="8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2.</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绩效奖金：公司为奖励完成销售计划，达成利润指标及各项工作按时完成而设立的奖金；</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①员工月全勤率小于50%，不享受绩效奖金的待遇。</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r>
              <a:rPr lang="en-US" altLang="zh-CN" sz="1000" dirty="0">
                <a:solidFill>
                  <a:schemeClr val="dk1"/>
                </a:solidFill>
                <a:latin typeface="微软雅黑" panose="020B0503020204020204" pitchFamily="34" charset="-122"/>
                <a:ea typeface="微软雅黑" panose="020B0503020204020204" pitchFamily="34" charset="-122"/>
                <a:cs typeface="+mn-ea"/>
                <a:sym typeface="+mn-lt"/>
              </a:rPr>
              <a:t>3.</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月考评成绩及月绩效奖金与年度绩效奖金相关联；</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gn="just">
              <a:lnSpc>
                <a:spcPct val="150000"/>
              </a:lnSpc>
              <a:defRPr/>
            </a:pPr>
            <a:endParaRPr lang="zh-CN" altLang="en-US" sz="1000" dirty="0">
              <a:solidFill>
                <a:schemeClr val="dk1"/>
              </a:solidFill>
              <a:latin typeface="微软雅黑" panose="020B0503020204020204" pitchFamily="34" charset="-122"/>
              <a:ea typeface="微软雅黑" panose="020B0503020204020204" pitchFamily="34" charset="-122"/>
              <a:cs typeface="+mn-ea"/>
              <a:sym typeface="+mn-lt"/>
            </a:endParaRPr>
          </a:p>
        </p:txBody>
      </p:sp>
      <p:sp>
        <p:nvSpPr>
          <p:cNvPr id="2" name="直角三角形 1"/>
          <p:cNvSpPr/>
          <p:nvPr/>
        </p:nvSpPr>
        <p:spPr>
          <a:xfrm rot="16200000">
            <a:off x="8540306" y="4665917"/>
            <a:ext cx="84731" cy="63020"/>
          </a:xfrm>
          <a:prstGeom prst="rtTriangle">
            <a:avLst/>
          </a:prstGeom>
          <a:solidFill>
            <a:srgbClr val="B0B0B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050">
              <a:solidFill>
                <a:prstClr val="white"/>
              </a:solidFill>
              <a:latin typeface="思源黑体 CN" panose="020F0502020204030204"/>
              <a:cs typeface="+mn-ea"/>
              <a:sym typeface="+mn-lt"/>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直接连接符 14"/>
          <p:cNvCxnSpPr>
            <a:stCxn id="2" idx="2"/>
          </p:cNvCxnSpPr>
          <p:nvPr/>
        </p:nvCxnSpPr>
        <p:spPr>
          <a:xfrm flipH="1" flipV="1">
            <a:off x="4354788" y="4734571"/>
            <a:ext cx="4258945" cy="5080"/>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直接连接符 16"/>
          <p:cNvCxnSpPr>
            <a:stCxn id="2" idx="2"/>
          </p:cNvCxnSpPr>
          <p:nvPr/>
        </p:nvCxnSpPr>
        <p:spPr>
          <a:xfrm flipV="1">
            <a:off x="8613811" y="1265566"/>
            <a:ext cx="2540" cy="3474085"/>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grpSp>
        <p:nvGrpSpPr>
          <p:cNvPr id="39" name="组合 38"/>
          <p:cNvGrpSpPr/>
          <p:nvPr/>
        </p:nvGrpSpPr>
        <p:grpSpPr>
          <a:xfrm>
            <a:off x="3329940" y="599440"/>
            <a:ext cx="2787015" cy="317545"/>
            <a:chOff x="7633973" y="1853685"/>
            <a:chExt cx="1721464" cy="367659"/>
          </a:xfrm>
          <a:solidFill>
            <a:schemeClr val="accent4"/>
          </a:solidFill>
        </p:grpSpPr>
        <p:sp>
          <p:nvSpPr>
            <p:cNvPr id="23" name="矩形 22"/>
            <p:cNvSpPr/>
            <p:nvPr/>
          </p:nvSpPr>
          <p:spPr>
            <a:xfrm>
              <a:off x="7633973" y="1853685"/>
              <a:ext cx="1274513" cy="351432"/>
            </a:xfrm>
            <a:prstGeom prst="rect">
              <a:avLst/>
            </a:prstGeom>
            <a:solidFill>
              <a:srgbClr val="C7A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500" b="1">
                <a:solidFill>
                  <a:schemeClr val="bg1"/>
                </a:solidFill>
                <a:latin typeface="思源黑体 CN" panose="020F0502020204030204"/>
                <a:cs typeface="+mn-ea"/>
                <a:sym typeface="+mn-lt"/>
              </a:endParaRPr>
            </a:p>
          </p:txBody>
        </p:sp>
        <p:sp>
          <p:nvSpPr>
            <p:cNvPr id="24" name="矩形 23"/>
            <p:cNvSpPr/>
            <p:nvPr/>
          </p:nvSpPr>
          <p:spPr>
            <a:xfrm>
              <a:off x="7700797" y="1866236"/>
              <a:ext cx="1654640" cy="355108"/>
            </a:xfrm>
            <a:prstGeom prst="rect">
              <a:avLst/>
            </a:prstGeom>
            <a:noFill/>
          </p:spPr>
          <p:txBody>
            <a:bodyPr vert="horz" wrap="square" rtlCol="0">
              <a:spAutoFit/>
            </a:bodyPr>
            <a:lstStyle/>
            <a:p>
              <a:pPr>
                <a:defRPr/>
              </a:pPr>
              <a:r>
                <a:rPr lang="zh-CN" altLang="en-US" b="1" dirty="0">
                  <a:solidFill>
                    <a:schemeClr val="bg1"/>
                  </a:solidFill>
                  <a:latin typeface="思源黑体 CN" panose="020F0502020204030204"/>
                  <a:cs typeface="+mn-ea"/>
                  <a:sym typeface="+mn-lt"/>
                </a:rPr>
                <a:t>管理考评</a:t>
              </a:r>
              <a:r>
                <a:rPr lang="en-US" altLang="zh-CN" b="1" dirty="0">
                  <a:solidFill>
                    <a:schemeClr val="bg1"/>
                  </a:solidFill>
                  <a:latin typeface="思源黑体 CN" panose="020F0502020204030204"/>
                  <a:cs typeface="+mn-ea"/>
                  <a:sym typeface="+mn-lt"/>
                </a:rPr>
                <a:t>-</a:t>
              </a:r>
              <a:r>
                <a:rPr lang="zh-CN" altLang="en-US" b="1" dirty="0">
                  <a:solidFill>
                    <a:schemeClr val="bg1"/>
                  </a:solidFill>
                  <a:latin typeface="思源黑体 CN" panose="020F0502020204030204"/>
                  <a:cs typeface="+mn-ea"/>
                  <a:sym typeface="+mn-lt"/>
                </a:rPr>
                <a:t>业务人员</a:t>
              </a:r>
              <a:endParaRPr lang="zh-CN" altLang="en-US" b="1" dirty="0">
                <a:solidFill>
                  <a:schemeClr val="bg1"/>
                </a:solidFill>
                <a:latin typeface="思源黑体 CN" panose="020F0502020204030204"/>
                <a:cs typeface="+mn-ea"/>
                <a:sym typeface="+mn-lt"/>
              </a:endParaRPr>
            </a:p>
          </p:txBody>
        </p:sp>
      </p:grpSp>
      <p:cxnSp>
        <p:nvCxnSpPr>
          <p:cNvPr id="33" name="直接连接符 32"/>
          <p:cNvCxnSpPr>
            <a:stCxn id="35" idx="2"/>
          </p:cNvCxnSpPr>
          <p:nvPr/>
        </p:nvCxnSpPr>
        <p:spPr>
          <a:xfrm flipH="1">
            <a:off x="207417" y="4737932"/>
            <a:ext cx="4043045" cy="12065"/>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5" name="直角三角形 34"/>
          <p:cNvSpPr/>
          <p:nvPr/>
        </p:nvSpPr>
        <p:spPr>
          <a:xfrm rot="16200000">
            <a:off x="4177221" y="4664012"/>
            <a:ext cx="84731" cy="63020"/>
          </a:xfrm>
          <a:prstGeom prst="rtTriangle">
            <a:avLst/>
          </a:prstGeom>
          <a:solidFill>
            <a:srgbClr val="B0B0B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050">
              <a:solidFill>
                <a:prstClr val="white"/>
              </a:solidFill>
              <a:latin typeface="思源黑体 CN" panose="020F0502020204030204"/>
              <a:cs typeface="+mn-ea"/>
              <a:sym typeface="+mn-lt"/>
            </a:endParaRPr>
          </a:p>
        </p:txBody>
      </p:sp>
      <p:sp>
        <p:nvSpPr>
          <p:cNvPr id="20" name="矩形 19"/>
          <p:cNvSpPr/>
          <p:nvPr>
            <p:custDataLst>
              <p:tags r:id="rId1"/>
            </p:custDataLst>
          </p:nvPr>
        </p:nvSpPr>
        <p:spPr>
          <a:xfrm>
            <a:off x="319449" y="159091"/>
            <a:ext cx="57132" cy="414210"/>
          </a:xfrm>
          <a:prstGeom prst="rect">
            <a:avLst/>
          </a:prstGeom>
          <a:solidFill>
            <a:srgbClr val="AA7D3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75"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1" name="TextBox 1"/>
          <p:cNvSpPr txBox="1"/>
          <p:nvPr>
            <p:custDataLst>
              <p:tags r:id="rId2"/>
            </p:custDataLst>
          </p:nvPr>
        </p:nvSpPr>
        <p:spPr>
          <a:xfrm>
            <a:off x="376740" y="402539"/>
            <a:ext cx="1790875"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Salary and performance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22" name="TextBox 1"/>
          <p:cNvSpPr txBox="1"/>
          <p:nvPr>
            <p:custDataLst>
              <p:tags r:id="rId3"/>
            </p:custDataLst>
          </p:nvPr>
        </p:nvSpPr>
        <p:spPr>
          <a:xfrm>
            <a:off x="358966" y="151474"/>
            <a:ext cx="1531188"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薪酬、绩效管理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直角三角形 1"/>
          <p:cNvSpPr/>
          <p:nvPr/>
        </p:nvSpPr>
        <p:spPr>
          <a:xfrm rot="16200000">
            <a:off x="8540306" y="4665917"/>
            <a:ext cx="84731" cy="63020"/>
          </a:xfrm>
          <a:prstGeom prst="rtTriangle">
            <a:avLst/>
          </a:prstGeom>
          <a:solidFill>
            <a:srgbClr val="B0B0B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050">
              <a:solidFill>
                <a:prstClr val="white"/>
              </a:solidFill>
              <a:latin typeface="思源黑体 CN" panose="020F0502020204030204"/>
              <a:cs typeface="+mn-ea"/>
              <a:sym typeface="+mn-lt"/>
            </a:endParaRPr>
          </a:p>
        </p:txBody>
      </p:sp>
      <p:pic>
        <p:nvPicPr>
          <p:cNvPr id="3" name="图片 2"/>
          <p:cNvPicPr>
            <a:picLocks noChangeAspect="1"/>
          </p:cNvPicPr>
          <p:nvPr/>
        </p:nvPicPr>
        <p:blipFill>
          <a:blip r:embed="rId4"/>
          <a:stretch>
            <a:fillRect/>
          </a:stretch>
        </p:blipFill>
        <p:spPr>
          <a:xfrm>
            <a:off x="207645" y="1219835"/>
            <a:ext cx="8377555" cy="3674110"/>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直接连接符 14"/>
          <p:cNvCxnSpPr>
            <a:stCxn id="2" idx="2"/>
          </p:cNvCxnSpPr>
          <p:nvPr/>
        </p:nvCxnSpPr>
        <p:spPr>
          <a:xfrm flipH="1" flipV="1">
            <a:off x="4354788" y="4734571"/>
            <a:ext cx="4258945" cy="5080"/>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直接连接符 16"/>
          <p:cNvCxnSpPr>
            <a:stCxn id="2" idx="2"/>
          </p:cNvCxnSpPr>
          <p:nvPr/>
        </p:nvCxnSpPr>
        <p:spPr>
          <a:xfrm flipV="1">
            <a:off x="8613811" y="1265566"/>
            <a:ext cx="2540" cy="3474085"/>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grpSp>
        <p:nvGrpSpPr>
          <p:cNvPr id="39" name="组合 38"/>
          <p:cNvGrpSpPr/>
          <p:nvPr/>
        </p:nvGrpSpPr>
        <p:grpSpPr>
          <a:xfrm>
            <a:off x="3329940" y="599440"/>
            <a:ext cx="2787015" cy="317545"/>
            <a:chOff x="7633973" y="1853685"/>
            <a:chExt cx="1721464" cy="367659"/>
          </a:xfrm>
          <a:solidFill>
            <a:schemeClr val="accent4"/>
          </a:solidFill>
        </p:grpSpPr>
        <p:sp>
          <p:nvSpPr>
            <p:cNvPr id="23" name="矩形 22"/>
            <p:cNvSpPr/>
            <p:nvPr/>
          </p:nvSpPr>
          <p:spPr>
            <a:xfrm>
              <a:off x="7633973" y="1853685"/>
              <a:ext cx="1274513" cy="351432"/>
            </a:xfrm>
            <a:prstGeom prst="rect">
              <a:avLst/>
            </a:prstGeom>
            <a:solidFill>
              <a:srgbClr val="C7A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500" b="1">
                <a:solidFill>
                  <a:schemeClr val="bg1"/>
                </a:solidFill>
                <a:latin typeface="思源黑体 CN" panose="020F0502020204030204"/>
                <a:cs typeface="+mn-ea"/>
                <a:sym typeface="+mn-lt"/>
              </a:endParaRPr>
            </a:p>
          </p:txBody>
        </p:sp>
        <p:sp>
          <p:nvSpPr>
            <p:cNvPr id="24" name="矩形 23"/>
            <p:cNvSpPr/>
            <p:nvPr/>
          </p:nvSpPr>
          <p:spPr>
            <a:xfrm>
              <a:off x="7700797" y="1866236"/>
              <a:ext cx="1654640" cy="355108"/>
            </a:xfrm>
            <a:prstGeom prst="rect">
              <a:avLst/>
            </a:prstGeom>
            <a:noFill/>
          </p:spPr>
          <p:txBody>
            <a:bodyPr vert="horz" wrap="square" rtlCol="0">
              <a:spAutoFit/>
            </a:bodyPr>
            <a:lstStyle/>
            <a:p>
              <a:pPr>
                <a:defRPr/>
              </a:pPr>
              <a:r>
                <a:rPr lang="zh-CN" altLang="en-US" b="1" dirty="0">
                  <a:solidFill>
                    <a:schemeClr val="bg1"/>
                  </a:solidFill>
                  <a:latin typeface="思源黑体 CN" panose="020F0502020204030204"/>
                  <a:cs typeface="+mn-ea"/>
                  <a:sym typeface="+mn-lt"/>
                </a:rPr>
                <a:t>管理考评</a:t>
              </a:r>
              <a:r>
                <a:rPr lang="en-US" altLang="zh-CN" b="1" dirty="0">
                  <a:solidFill>
                    <a:schemeClr val="bg1"/>
                  </a:solidFill>
                  <a:latin typeface="思源黑体 CN" panose="020F0502020204030204"/>
                  <a:cs typeface="+mn-ea"/>
                  <a:sym typeface="+mn-lt"/>
                </a:rPr>
                <a:t>-</a:t>
              </a:r>
              <a:r>
                <a:rPr lang="zh-CN" altLang="en-US" b="1" dirty="0">
                  <a:solidFill>
                    <a:schemeClr val="bg1"/>
                  </a:solidFill>
                  <a:latin typeface="思源黑体 CN" panose="020F0502020204030204"/>
                  <a:cs typeface="+mn-ea"/>
                  <a:sym typeface="+mn-lt"/>
                </a:rPr>
                <a:t>技术</a:t>
              </a:r>
              <a:r>
                <a:rPr lang="zh-CN" altLang="en-US" b="1" dirty="0">
                  <a:solidFill>
                    <a:schemeClr val="bg1"/>
                  </a:solidFill>
                  <a:latin typeface="思源黑体 CN" panose="020F0502020204030204"/>
                  <a:cs typeface="+mn-ea"/>
                  <a:sym typeface="+mn-lt"/>
                </a:rPr>
                <a:t>人员</a:t>
              </a:r>
              <a:endParaRPr lang="zh-CN" altLang="en-US" b="1" dirty="0">
                <a:solidFill>
                  <a:schemeClr val="bg1"/>
                </a:solidFill>
                <a:latin typeface="思源黑体 CN" panose="020F0502020204030204"/>
                <a:cs typeface="+mn-ea"/>
                <a:sym typeface="+mn-lt"/>
              </a:endParaRPr>
            </a:p>
          </p:txBody>
        </p:sp>
      </p:grpSp>
      <p:cxnSp>
        <p:nvCxnSpPr>
          <p:cNvPr id="33" name="直接连接符 32"/>
          <p:cNvCxnSpPr>
            <a:stCxn id="35" idx="2"/>
          </p:cNvCxnSpPr>
          <p:nvPr/>
        </p:nvCxnSpPr>
        <p:spPr>
          <a:xfrm flipH="1">
            <a:off x="207417" y="4737932"/>
            <a:ext cx="4043045" cy="12065"/>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5" name="直角三角形 34"/>
          <p:cNvSpPr/>
          <p:nvPr/>
        </p:nvSpPr>
        <p:spPr>
          <a:xfrm rot="16200000">
            <a:off x="4177221" y="4664012"/>
            <a:ext cx="84731" cy="63020"/>
          </a:xfrm>
          <a:prstGeom prst="rtTriangle">
            <a:avLst/>
          </a:prstGeom>
          <a:solidFill>
            <a:srgbClr val="B0B0B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050">
              <a:solidFill>
                <a:prstClr val="white"/>
              </a:solidFill>
              <a:latin typeface="思源黑体 CN" panose="020F0502020204030204"/>
              <a:cs typeface="+mn-ea"/>
              <a:sym typeface="+mn-lt"/>
            </a:endParaRPr>
          </a:p>
        </p:txBody>
      </p:sp>
      <p:sp>
        <p:nvSpPr>
          <p:cNvPr id="20" name="矩形 19"/>
          <p:cNvSpPr/>
          <p:nvPr>
            <p:custDataLst>
              <p:tags r:id="rId1"/>
            </p:custDataLst>
          </p:nvPr>
        </p:nvSpPr>
        <p:spPr>
          <a:xfrm>
            <a:off x="319449" y="159091"/>
            <a:ext cx="57132" cy="414210"/>
          </a:xfrm>
          <a:prstGeom prst="rect">
            <a:avLst/>
          </a:prstGeom>
          <a:solidFill>
            <a:srgbClr val="AA7D3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75"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1" name="TextBox 1"/>
          <p:cNvSpPr txBox="1"/>
          <p:nvPr>
            <p:custDataLst>
              <p:tags r:id="rId2"/>
            </p:custDataLst>
          </p:nvPr>
        </p:nvSpPr>
        <p:spPr>
          <a:xfrm>
            <a:off x="376740" y="402539"/>
            <a:ext cx="1790875"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Salary and performance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22" name="TextBox 1"/>
          <p:cNvSpPr txBox="1"/>
          <p:nvPr>
            <p:custDataLst>
              <p:tags r:id="rId3"/>
            </p:custDataLst>
          </p:nvPr>
        </p:nvSpPr>
        <p:spPr>
          <a:xfrm>
            <a:off x="358966" y="151474"/>
            <a:ext cx="1531188"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薪酬、绩效管理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直角三角形 1"/>
          <p:cNvSpPr/>
          <p:nvPr/>
        </p:nvSpPr>
        <p:spPr>
          <a:xfrm rot="16200000">
            <a:off x="8540306" y="4665917"/>
            <a:ext cx="84731" cy="63020"/>
          </a:xfrm>
          <a:prstGeom prst="rtTriangle">
            <a:avLst/>
          </a:prstGeom>
          <a:solidFill>
            <a:srgbClr val="B0B0B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050">
              <a:solidFill>
                <a:prstClr val="white"/>
              </a:solidFill>
              <a:latin typeface="思源黑体 CN" panose="020F0502020204030204"/>
              <a:cs typeface="+mn-ea"/>
              <a:sym typeface="+mn-lt"/>
            </a:endParaRPr>
          </a:p>
        </p:txBody>
      </p:sp>
      <p:pic>
        <p:nvPicPr>
          <p:cNvPr id="5" name="图片 4"/>
          <p:cNvPicPr>
            <a:picLocks noChangeAspect="1"/>
          </p:cNvPicPr>
          <p:nvPr/>
        </p:nvPicPr>
        <p:blipFill>
          <a:blip r:embed="rId4"/>
          <a:stretch>
            <a:fillRect/>
          </a:stretch>
        </p:blipFill>
        <p:spPr>
          <a:xfrm>
            <a:off x="438785" y="1038860"/>
            <a:ext cx="8266430" cy="3574415"/>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直接连接符 14"/>
          <p:cNvCxnSpPr>
            <a:stCxn id="2" idx="2"/>
          </p:cNvCxnSpPr>
          <p:nvPr/>
        </p:nvCxnSpPr>
        <p:spPr>
          <a:xfrm flipH="1" flipV="1">
            <a:off x="4354788" y="4734571"/>
            <a:ext cx="4258945" cy="5080"/>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直接连接符 16"/>
          <p:cNvCxnSpPr>
            <a:stCxn id="2" idx="2"/>
          </p:cNvCxnSpPr>
          <p:nvPr/>
        </p:nvCxnSpPr>
        <p:spPr>
          <a:xfrm flipV="1">
            <a:off x="8613811" y="1265566"/>
            <a:ext cx="2540" cy="3474085"/>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grpSp>
        <p:nvGrpSpPr>
          <p:cNvPr id="39" name="组合 38"/>
          <p:cNvGrpSpPr/>
          <p:nvPr/>
        </p:nvGrpSpPr>
        <p:grpSpPr>
          <a:xfrm>
            <a:off x="3329940" y="599440"/>
            <a:ext cx="2787015" cy="317545"/>
            <a:chOff x="7633973" y="1853685"/>
            <a:chExt cx="1721464" cy="367659"/>
          </a:xfrm>
          <a:solidFill>
            <a:schemeClr val="accent4"/>
          </a:solidFill>
        </p:grpSpPr>
        <p:sp>
          <p:nvSpPr>
            <p:cNvPr id="23" name="矩形 22"/>
            <p:cNvSpPr/>
            <p:nvPr/>
          </p:nvSpPr>
          <p:spPr>
            <a:xfrm>
              <a:off x="7633973" y="1853685"/>
              <a:ext cx="1274513" cy="351432"/>
            </a:xfrm>
            <a:prstGeom prst="rect">
              <a:avLst/>
            </a:prstGeom>
            <a:solidFill>
              <a:srgbClr val="C7A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500" b="1">
                <a:solidFill>
                  <a:schemeClr val="bg1"/>
                </a:solidFill>
                <a:latin typeface="思源黑体 CN" panose="020F0502020204030204"/>
                <a:cs typeface="+mn-ea"/>
                <a:sym typeface="+mn-lt"/>
              </a:endParaRPr>
            </a:p>
          </p:txBody>
        </p:sp>
        <p:sp>
          <p:nvSpPr>
            <p:cNvPr id="24" name="矩形 23"/>
            <p:cNvSpPr/>
            <p:nvPr/>
          </p:nvSpPr>
          <p:spPr>
            <a:xfrm>
              <a:off x="7700797" y="1866236"/>
              <a:ext cx="1654640" cy="355108"/>
            </a:xfrm>
            <a:prstGeom prst="rect">
              <a:avLst/>
            </a:prstGeom>
            <a:noFill/>
          </p:spPr>
          <p:txBody>
            <a:bodyPr vert="horz" wrap="square" rtlCol="0">
              <a:spAutoFit/>
            </a:bodyPr>
            <a:lstStyle/>
            <a:p>
              <a:pPr>
                <a:defRPr/>
              </a:pPr>
              <a:r>
                <a:rPr lang="zh-CN" altLang="en-US" b="1" dirty="0">
                  <a:solidFill>
                    <a:schemeClr val="bg1"/>
                  </a:solidFill>
                  <a:latin typeface="思源黑体 CN" panose="020F0502020204030204"/>
                  <a:cs typeface="+mn-ea"/>
                  <a:sym typeface="+mn-lt"/>
                </a:rPr>
                <a:t>管理考评</a:t>
              </a:r>
              <a:r>
                <a:rPr lang="en-US" altLang="zh-CN" b="1" dirty="0">
                  <a:solidFill>
                    <a:schemeClr val="bg1"/>
                  </a:solidFill>
                  <a:latin typeface="思源黑体 CN" panose="020F0502020204030204"/>
                  <a:cs typeface="+mn-ea"/>
                  <a:sym typeface="+mn-lt"/>
                </a:rPr>
                <a:t>-</a:t>
              </a:r>
              <a:r>
                <a:rPr lang="zh-CN" altLang="en-US" b="1" dirty="0">
                  <a:solidFill>
                    <a:schemeClr val="bg1"/>
                  </a:solidFill>
                  <a:latin typeface="思源黑体 CN" panose="020F0502020204030204"/>
                  <a:cs typeface="+mn-ea"/>
                  <a:sym typeface="+mn-lt"/>
                </a:rPr>
                <a:t>助理</a:t>
              </a:r>
              <a:r>
                <a:rPr lang="zh-CN" altLang="en-US" b="1" dirty="0">
                  <a:solidFill>
                    <a:schemeClr val="bg1"/>
                  </a:solidFill>
                  <a:latin typeface="思源黑体 CN" panose="020F0502020204030204"/>
                  <a:cs typeface="+mn-ea"/>
                  <a:sym typeface="+mn-lt"/>
                </a:rPr>
                <a:t>人员</a:t>
              </a:r>
              <a:endParaRPr lang="zh-CN" altLang="en-US" b="1" dirty="0">
                <a:solidFill>
                  <a:schemeClr val="bg1"/>
                </a:solidFill>
                <a:latin typeface="思源黑体 CN" panose="020F0502020204030204"/>
                <a:cs typeface="+mn-ea"/>
                <a:sym typeface="+mn-lt"/>
              </a:endParaRPr>
            </a:p>
          </p:txBody>
        </p:sp>
      </p:grpSp>
      <p:cxnSp>
        <p:nvCxnSpPr>
          <p:cNvPr id="33" name="直接连接符 32"/>
          <p:cNvCxnSpPr>
            <a:stCxn id="35" idx="2"/>
          </p:cNvCxnSpPr>
          <p:nvPr/>
        </p:nvCxnSpPr>
        <p:spPr>
          <a:xfrm flipH="1">
            <a:off x="207417" y="4737932"/>
            <a:ext cx="4043045" cy="12065"/>
          </a:xfrm>
          <a:prstGeom prst="line">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5" name="直角三角形 34"/>
          <p:cNvSpPr/>
          <p:nvPr/>
        </p:nvSpPr>
        <p:spPr>
          <a:xfrm rot="16200000">
            <a:off x="4177221" y="4664012"/>
            <a:ext cx="84731" cy="63020"/>
          </a:xfrm>
          <a:prstGeom prst="rtTriangle">
            <a:avLst/>
          </a:prstGeom>
          <a:solidFill>
            <a:srgbClr val="B0B0B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050">
              <a:solidFill>
                <a:prstClr val="white"/>
              </a:solidFill>
              <a:latin typeface="思源黑体 CN" panose="020F0502020204030204"/>
              <a:cs typeface="+mn-ea"/>
              <a:sym typeface="+mn-lt"/>
            </a:endParaRPr>
          </a:p>
        </p:txBody>
      </p:sp>
      <p:sp>
        <p:nvSpPr>
          <p:cNvPr id="20" name="矩形 19"/>
          <p:cNvSpPr/>
          <p:nvPr>
            <p:custDataLst>
              <p:tags r:id="rId1"/>
            </p:custDataLst>
          </p:nvPr>
        </p:nvSpPr>
        <p:spPr>
          <a:xfrm>
            <a:off x="319449" y="159091"/>
            <a:ext cx="57132" cy="414210"/>
          </a:xfrm>
          <a:prstGeom prst="rect">
            <a:avLst/>
          </a:prstGeom>
          <a:solidFill>
            <a:srgbClr val="AA7D3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75"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1" name="TextBox 1"/>
          <p:cNvSpPr txBox="1"/>
          <p:nvPr>
            <p:custDataLst>
              <p:tags r:id="rId2"/>
            </p:custDataLst>
          </p:nvPr>
        </p:nvSpPr>
        <p:spPr>
          <a:xfrm>
            <a:off x="376740" y="402539"/>
            <a:ext cx="1790875"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Salary and performance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22" name="TextBox 1"/>
          <p:cNvSpPr txBox="1"/>
          <p:nvPr>
            <p:custDataLst>
              <p:tags r:id="rId3"/>
            </p:custDataLst>
          </p:nvPr>
        </p:nvSpPr>
        <p:spPr>
          <a:xfrm>
            <a:off x="358966" y="151474"/>
            <a:ext cx="1531188"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薪酬、绩效管理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直角三角形 1"/>
          <p:cNvSpPr/>
          <p:nvPr/>
        </p:nvSpPr>
        <p:spPr>
          <a:xfrm rot="16200000">
            <a:off x="8540306" y="4665917"/>
            <a:ext cx="84731" cy="63020"/>
          </a:xfrm>
          <a:prstGeom prst="rtTriangle">
            <a:avLst/>
          </a:prstGeom>
          <a:solidFill>
            <a:srgbClr val="B0B0B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050">
              <a:solidFill>
                <a:prstClr val="white"/>
              </a:solidFill>
              <a:latin typeface="思源黑体 CN" panose="020F0502020204030204"/>
              <a:cs typeface="+mn-ea"/>
              <a:sym typeface="+mn-lt"/>
            </a:endParaRPr>
          </a:p>
        </p:txBody>
      </p:sp>
      <p:pic>
        <p:nvPicPr>
          <p:cNvPr id="3" name="图片 2"/>
          <p:cNvPicPr>
            <a:picLocks noChangeAspect="1"/>
          </p:cNvPicPr>
          <p:nvPr/>
        </p:nvPicPr>
        <p:blipFill>
          <a:blip r:embed="rId4"/>
          <a:stretch>
            <a:fillRect/>
          </a:stretch>
        </p:blipFill>
        <p:spPr>
          <a:xfrm>
            <a:off x="621665" y="1065530"/>
            <a:ext cx="7929245" cy="3439160"/>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椭圆 16"/>
          <p:cNvSpPr/>
          <p:nvPr/>
        </p:nvSpPr>
        <p:spPr>
          <a:xfrm>
            <a:off x="3866061" y="2066925"/>
            <a:ext cx="639264" cy="630162"/>
          </a:xfrm>
          <a:prstGeom prst="ellipse">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 name="标题 1"/>
          <p:cNvSpPr>
            <a:spLocks noGrp="1"/>
          </p:cNvSpPr>
          <p:nvPr>
            <p:ph type="ctrTitle"/>
          </p:nvPr>
        </p:nvSpPr>
        <p:spPr>
          <a:xfrm>
            <a:off x="511120" y="454116"/>
            <a:ext cx="749927" cy="320405"/>
          </a:xfrm>
        </p:spPr>
        <p:txBody>
          <a:bodyPr/>
          <a:lstStyle/>
          <a:p>
            <a:r>
              <a:rPr kumimoji="1" lang="zh-CN" altLang="en-US" dirty="0"/>
              <a:t>目录</a:t>
            </a:r>
            <a:endParaRPr kumimoji="1" lang="zh-CN" altLang="en-US" dirty="0"/>
          </a:p>
        </p:txBody>
      </p:sp>
      <p:sp>
        <p:nvSpPr>
          <p:cNvPr id="3" name="内容占位符 2"/>
          <p:cNvSpPr>
            <a:spLocks noGrp="1"/>
          </p:cNvSpPr>
          <p:nvPr>
            <p:ph sz="quarter" idx="10"/>
          </p:nvPr>
        </p:nvSpPr>
        <p:spPr>
          <a:xfrm>
            <a:off x="511120" y="802909"/>
            <a:ext cx="1014193" cy="234689"/>
          </a:xfrm>
        </p:spPr>
        <p:txBody>
          <a:bodyPr/>
          <a:lstStyle/>
          <a:p>
            <a:r>
              <a:rPr kumimoji="1" lang="en-US" altLang="zh-CN" dirty="0"/>
              <a:t>INDEX</a:t>
            </a:r>
            <a:endParaRPr kumimoji="1" lang="zh-CN" altLang="en-US" dirty="0"/>
          </a:p>
        </p:txBody>
      </p:sp>
      <p:sp>
        <p:nvSpPr>
          <p:cNvPr id="5" name="内容占位符 4"/>
          <p:cNvSpPr>
            <a:spLocks noGrp="1"/>
          </p:cNvSpPr>
          <p:nvPr>
            <p:ph sz="quarter" idx="17"/>
          </p:nvPr>
        </p:nvSpPr>
        <p:spPr>
          <a:xfrm>
            <a:off x="4909313" y="2189313"/>
            <a:ext cx="1818867" cy="541413"/>
          </a:xfrm>
        </p:spPr>
        <p:txBody>
          <a:bodyPr>
            <a:normAutofit/>
          </a:bodyPr>
          <a:lstStyle/>
          <a:p>
            <a:r>
              <a:rPr kumimoji="1" lang="zh-CN" altLang="en-US" sz="2800" b="1" spc="300" dirty="0"/>
              <a:t>行为准则</a:t>
            </a:r>
            <a:endParaRPr kumimoji="1" lang="zh-CN" altLang="en-US" sz="2800" b="1" spc="300" dirty="0"/>
          </a:p>
        </p:txBody>
      </p:sp>
      <p:sp>
        <p:nvSpPr>
          <p:cNvPr id="11" name="内容占位符 10"/>
          <p:cNvSpPr>
            <a:spLocks noGrp="1"/>
          </p:cNvSpPr>
          <p:nvPr>
            <p:ph sz="quarter" idx="23"/>
          </p:nvPr>
        </p:nvSpPr>
        <p:spPr>
          <a:xfrm>
            <a:off x="3990724" y="2225069"/>
            <a:ext cx="477730" cy="234950"/>
          </a:xfrm>
        </p:spPr>
        <p:txBody>
          <a:bodyPr>
            <a:noAutofit/>
          </a:bodyPr>
          <a:lstStyle/>
          <a:p>
            <a:r>
              <a:rPr kumimoji="1" lang="en-US" altLang="zh-CN" sz="2000" dirty="0">
                <a:solidFill>
                  <a:srgbClr val="C39C61"/>
                </a:solidFill>
              </a:rPr>
              <a:t>04</a:t>
            </a:r>
            <a:endParaRPr kumimoji="1" lang="zh-CN" altLang="en-US" sz="2000" dirty="0">
              <a:solidFill>
                <a:srgbClr val="C39C61"/>
              </a:solidFill>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5077460" y="1384935"/>
            <a:ext cx="3790315" cy="2451735"/>
            <a:chOff x="200" y="-3322"/>
            <a:chExt cx="5706" cy="5537"/>
          </a:xfrm>
        </p:grpSpPr>
        <p:sp>
          <p:nvSpPr>
            <p:cNvPr id="7" name="矩形 6"/>
            <p:cNvSpPr/>
            <p:nvPr/>
          </p:nvSpPr>
          <p:spPr>
            <a:xfrm>
              <a:off x="200" y="-3322"/>
              <a:ext cx="5680" cy="5401"/>
            </a:xfrm>
            <a:prstGeom prst="rect">
              <a:avLst/>
            </a:prstGeom>
          </p:spPr>
          <p:txBody>
            <a:bodyPr wrap="square">
              <a:noAutofit/>
            </a:bodyPr>
            <a:lstStyle/>
            <a:p>
              <a:pPr>
                <a:lnSpc>
                  <a:spcPct val="140000"/>
                </a:lnSpc>
              </a:pPr>
              <a:r>
                <a:rPr lang="zh-CN" altLang="en-US" sz="900" dirty="0">
                  <a:solidFill>
                    <a:schemeClr val="tx2">
                      <a:lumMod val="50000"/>
                    </a:schemeClr>
                  </a:solidFill>
                  <a:latin typeface="黑体" panose="02010609060101010101" charset="-122"/>
                  <a:ea typeface="黑体" panose="02010609060101010101" charset="-122"/>
                </a:rPr>
                <a:t>行为规范</a:t>
              </a:r>
              <a:endParaRPr lang="en-US" altLang="zh-CN" sz="900" dirty="0">
                <a:solidFill>
                  <a:schemeClr val="tx2">
                    <a:lumMod val="50000"/>
                  </a:schemeClr>
                </a:solidFill>
                <a:latin typeface="黑体" panose="02010609060101010101" charset="-122"/>
                <a:ea typeface="黑体" panose="02010609060101010101" charset="-122"/>
              </a:endParaRPr>
            </a:p>
            <a:p>
              <a:pPr marL="171450" indent="-171450">
                <a:lnSpc>
                  <a:spcPct val="140000"/>
                </a:lnSpc>
                <a:buFont typeface="Wingdings" panose="05000000000000000000" charset="0"/>
                <a:buChar char="u"/>
              </a:pPr>
              <a:r>
                <a:rPr lang="zh-CN" altLang="zh-CN" sz="900" dirty="0">
                  <a:solidFill>
                    <a:schemeClr val="tx2">
                      <a:lumMod val="50000"/>
                    </a:schemeClr>
                  </a:solidFill>
                  <a:latin typeface="黑体" panose="02010609060101010101" charset="-122"/>
                  <a:ea typeface="黑体" panose="02010609060101010101" charset="-122"/>
                </a:rPr>
                <a:t>严格执行请假制度。严格遵守工作纪律，上班时间不得擅离职守，不串岗及私自外出。</a:t>
              </a:r>
              <a:endParaRPr lang="en-US" altLang="zh-CN" sz="900" dirty="0">
                <a:solidFill>
                  <a:schemeClr val="tx2">
                    <a:lumMod val="50000"/>
                  </a:schemeClr>
                </a:solidFill>
                <a:latin typeface="黑体" panose="02010609060101010101" charset="-122"/>
                <a:ea typeface="黑体" panose="02010609060101010101" charset="-122"/>
              </a:endParaRPr>
            </a:p>
            <a:p>
              <a:pPr marL="171450" indent="-171450">
                <a:lnSpc>
                  <a:spcPct val="140000"/>
                </a:lnSpc>
                <a:buFont typeface="Wingdings" panose="05000000000000000000" charset="0"/>
                <a:buChar char="u"/>
              </a:pPr>
              <a:r>
                <a:rPr lang="zh-CN" altLang="en-US" sz="900" dirty="0">
                  <a:solidFill>
                    <a:schemeClr val="tx2">
                      <a:lumMod val="50000"/>
                    </a:schemeClr>
                  </a:solidFill>
                  <a:latin typeface="黑体" panose="02010609060101010101" charset="-122"/>
                  <a:ea typeface="黑体" panose="02010609060101010101" charset="-122"/>
                </a:rPr>
                <a:t>严禁在工作期间饮酒，不得带有酒精状态上班，严禁脱岗吸烟及赌博等。</a:t>
              </a:r>
              <a:endParaRPr lang="en-US" altLang="zh-CN" sz="900" dirty="0">
                <a:solidFill>
                  <a:schemeClr val="tx2">
                    <a:lumMod val="50000"/>
                  </a:schemeClr>
                </a:solidFill>
                <a:latin typeface="黑体" panose="02010609060101010101" charset="-122"/>
                <a:ea typeface="黑体" panose="02010609060101010101" charset="-122"/>
              </a:endParaRPr>
            </a:p>
            <a:p>
              <a:pPr>
                <a:lnSpc>
                  <a:spcPct val="140000"/>
                </a:lnSpc>
              </a:pPr>
              <a:r>
                <a:rPr lang="zh-CN" altLang="en-US" sz="900" dirty="0">
                  <a:solidFill>
                    <a:schemeClr val="tx2">
                      <a:lumMod val="50000"/>
                    </a:schemeClr>
                  </a:solidFill>
                  <a:latin typeface="黑体" panose="02010609060101010101" charset="-122"/>
                  <a:ea typeface="黑体" panose="02010609060101010101" charset="-122"/>
                </a:rPr>
                <a:t>礼仪规范</a:t>
              </a:r>
              <a:endParaRPr lang="en-US" altLang="zh-CN" sz="900" dirty="0">
                <a:solidFill>
                  <a:schemeClr val="tx2">
                    <a:lumMod val="50000"/>
                  </a:schemeClr>
                </a:solidFill>
                <a:latin typeface="黑体" panose="02010609060101010101" charset="-122"/>
                <a:ea typeface="黑体" panose="02010609060101010101" charset="-122"/>
              </a:endParaRPr>
            </a:p>
            <a:p>
              <a:pPr marL="171450" indent="-171450">
                <a:lnSpc>
                  <a:spcPct val="140000"/>
                </a:lnSpc>
                <a:buFont typeface="Wingdings" panose="05000000000000000000" charset="0"/>
                <a:buChar char="u"/>
              </a:pPr>
              <a:r>
                <a:rPr lang="zh-CN" altLang="en-US" sz="900" dirty="0">
                  <a:solidFill>
                    <a:schemeClr val="tx2">
                      <a:lumMod val="50000"/>
                    </a:schemeClr>
                  </a:solidFill>
                  <a:latin typeface="黑体" panose="02010609060101010101" charset="-122"/>
                  <a:ea typeface="黑体" panose="02010609060101010101" charset="-122"/>
                </a:rPr>
                <a:t>着装整洁、得体，进入工作区域需换鞋，保证走廊及办公区域卫生清洁。</a:t>
              </a:r>
              <a:endParaRPr lang="zh-CN" altLang="en-US" sz="900" dirty="0">
                <a:solidFill>
                  <a:schemeClr val="tx2">
                    <a:lumMod val="50000"/>
                  </a:schemeClr>
                </a:solidFill>
                <a:latin typeface="黑体" panose="02010609060101010101" charset="-122"/>
                <a:ea typeface="黑体" panose="02010609060101010101" charset="-122"/>
              </a:endParaRPr>
            </a:p>
            <a:p>
              <a:pPr marL="171450" indent="-171450">
                <a:lnSpc>
                  <a:spcPct val="140000"/>
                </a:lnSpc>
                <a:buFont typeface="Wingdings" panose="05000000000000000000" charset="0"/>
                <a:buChar char="u"/>
              </a:pPr>
              <a:r>
                <a:rPr lang="zh-CN" altLang="en-US" sz="900" dirty="0">
                  <a:solidFill>
                    <a:schemeClr val="tx2">
                      <a:lumMod val="50000"/>
                    </a:schemeClr>
                  </a:solidFill>
                  <a:latin typeface="黑体" panose="02010609060101010101" charset="-122"/>
                  <a:ea typeface="黑体" panose="02010609060101010101" charset="-122"/>
                </a:rPr>
                <a:t>严禁说脏话、忌语，养成文明用语习惯。</a:t>
              </a:r>
              <a:endParaRPr lang="zh-CN" altLang="zh-CN" sz="900" dirty="0">
                <a:solidFill>
                  <a:schemeClr val="tx2">
                    <a:lumMod val="50000"/>
                  </a:schemeClr>
                </a:solidFill>
                <a:latin typeface="黑体" panose="02010609060101010101" charset="-122"/>
                <a:ea typeface="黑体" panose="02010609060101010101" charset="-122"/>
              </a:endParaRPr>
            </a:p>
            <a:p>
              <a:pPr indent="0">
                <a:lnSpc>
                  <a:spcPct val="140000"/>
                </a:lnSpc>
                <a:buFont typeface="Wingdings" panose="05000000000000000000" charset="0"/>
                <a:buNone/>
              </a:pPr>
              <a:endParaRPr lang="zh-CN" altLang="zh-CN" sz="900" dirty="0">
                <a:solidFill>
                  <a:schemeClr val="tx2">
                    <a:lumMod val="50000"/>
                  </a:schemeClr>
                </a:solidFill>
                <a:latin typeface="黑体" panose="02010609060101010101" charset="-122"/>
                <a:ea typeface="黑体" panose="02010609060101010101" charset="-122"/>
              </a:endParaRPr>
            </a:p>
          </p:txBody>
        </p:sp>
        <p:sp>
          <p:nvSpPr>
            <p:cNvPr id="10" name="矩形 9"/>
            <p:cNvSpPr/>
            <p:nvPr/>
          </p:nvSpPr>
          <p:spPr>
            <a:xfrm>
              <a:off x="200" y="-3322"/>
              <a:ext cx="5706" cy="5537"/>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latin typeface="思源黑体" panose="020B0500000000090000" pitchFamily="34" charset="-122"/>
                <a:ea typeface="思源黑体" panose="020B0500000000090000" pitchFamily="34" charset="-122"/>
              </a:endParaRPr>
            </a:p>
          </p:txBody>
        </p:sp>
      </p:grpSp>
      <p:sp>
        <p:nvSpPr>
          <p:cNvPr id="11" name="矩形 10"/>
          <p:cNvSpPr/>
          <p:nvPr>
            <p:custDataLst>
              <p:tags r:id="rId1"/>
            </p:custDataLst>
          </p:nvPr>
        </p:nvSpPr>
        <p:spPr>
          <a:xfrm>
            <a:off x="420382" y="312482"/>
            <a:ext cx="57132" cy="414210"/>
          </a:xfrm>
          <a:prstGeom prst="rect">
            <a:avLst/>
          </a:prstGeom>
          <a:solidFill>
            <a:srgbClr val="AA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5"/>
          </a:p>
        </p:txBody>
      </p:sp>
      <p:sp>
        <p:nvSpPr>
          <p:cNvPr id="12" name="TextBox 1"/>
          <p:cNvSpPr txBox="1"/>
          <p:nvPr>
            <p:custDataLst>
              <p:tags r:id="rId2"/>
            </p:custDataLst>
          </p:nvPr>
        </p:nvSpPr>
        <p:spPr>
          <a:xfrm>
            <a:off x="459899" y="576244"/>
            <a:ext cx="1354858" cy="207749"/>
          </a:xfrm>
          <a:prstGeom prst="rect">
            <a:avLst/>
          </a:prstGeom>
          <a:noFill/>
        </p:spPr>
        <p:txBody>
          <a:bodyPr wrap="none">
            <a:spAutoFit/>
          </a:bodyPr>
          <a:lstStyle/>
          <a:p>
            <a:pPr algn="l"/>
            <a:r>
              <a:rPr lang="en-US" sz="750" dirty="0">
                <a:solidFill>
                  <a:srgbClr val="AA7D3C"/>
                </a:solidFill>
                <a:latin typeface="Arial" panose="020B0604020202020204" pitchFamily="34" charset="0"/>
                <a:cs typeface="Arial" panose="020B0604020202020204" pitchFamily="34" charset="0"/>
              </a:rPr>
              <a:t>Employee Code of Conduct</a:t>
            </a:r>
            <a:endParaRPr lang="en-US" sz="750" dirty="0">
              <a:solidFill>
                <a:srgbClr val="AA7D3C"/>
              </a:solidFill>
              <a:latin typeface="Arial" panose="020B0604020202020204" pitchFamily="34" charset="0"/>
              <a:cs typeface="Arial" panose="020B0604020202020204" pitchFamily="34" charset="0"/>
            </a:endParaRPr>
          </a:p>
        </p:txBody>
      </p:sp>
      <p:sp>
        <p:nvSpPr>
          <p:cNvPr id="13" name="TextBox 1"/>
          <p:cNvSpPr txBox="1"/>
          <p:nvPr>
            <p:custDataLst>
              <p:tags r:id="rId3"/>
            </p:custDataLst>
          </p:nvPr>
        </p:nvSpPr>
        <p:spPr>
          <a:xfrm>
            <a:off x="459898" y="304865"/>
            <a:ext cx="1338828"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员工行为准则</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矩形 1"/>
          <p:cNvSpPr/>
          <p:nvPr/>
        </p:nvSpPr>
        <p:spPr>
          <a:xfrm>
            <a:off x="420370" y="1384935"/>
            <a:ext cx="3989705" cy="245173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latin typeface="思源黑体" panose="020B0500000000090000" pitchFamily="34" charset="-122"/>
              <a:ea typeface="思源黑体" panose="020B0500000000090000" pitchFamily="34" charset="-122"/>
            </a:endParaRPr>
          </a:p>
        </p:txBody>
      </p:sp>
      <p:sp>
        <p:nvSpPr>
          <p:cNvPr id="17" name="文本框 16"/>
          <p:cNvSpPr txBox="1"/>
          <p:nvPr/>
        </p:nvSpPr>
        <p:spPr>
          <a:xfrm>
            <a:off x="420370" y="1356995"/>
            <a:ext cx="3743960" cy="2672715"/>
          </a:xfrm>
          <a:prstGeom prst="rect">
            <a:avLst/>
          </a:prstGeom>
          <a:noFill/>
        </p:spPr>
        <p:txBody>
          <a:bodyPr wrap="square" rtlCol="0">
            <a:noAutofit/>
          </a:bodyPr>
          <a:lstStyle/>
          <a:p>
            <a:pPr>
              <a:lnSpc>
                <a:spcPct val="140000"/>
              </a:lnSpc>
            </a:pPr>
            <a:r>
              <a:rPr lang="zh-CN" altLang="en-US" sz="900" dirty="0">
                <a:solidFill>
                  <a:schemeClr val="tx2">
                    <a:lumMod val="50000"/>
                  </a:schemeClr>
                </a:solidFill>
                <a:latin typeface="黑体" panose="02010609060101010101" charset="-122"/>
                <a:ea typeface="黑体" panose="02010609060101010101" charset="-122"/>
                <a:cs typeface="黑体" panose="02010609060101010101" charset="-122"/>
                <a:sym typeface="+mn-ea"/>
              </a:rPr>
              <a:t>防火安全</a:t>
            </a:r>
            <a:endParaRPr lang="en-US" altLang="zh-CN" sz="900" dirty="0">
              <a:solidFill>
                <a:schemeClr val="tx2">
                  <a:lumMod val="50000"/>
                </a:schemeClr>
              </a:solidFill>
              <a:latin typeface="黑体" panose="02010609060101010101" charset="-122"/>
              <a:ea typeface="黑体" panose="02010609060101010101" charset="-122"/>
              <a:cs typeface="黑体" panose="02010609060101010101" charset="-122"/>
              <a:sym typeface="+mn-ea"/>
            </a:endParaRPr>
          </a:p>
          <a:p>
            <a:pPr marL="171450" indent="-171450">
              <a:lnSpc>
                <a:spcPct val="140000"/>
              </a:lnSpc>
              <a:buFont typeface="Wingdings" panose="05000000000000000000" charset="0"/>
              <a:buChar char="u"/>
            </a:pPr>
            <a:r>
              <a:rPr lang="zh-CN" altLang="en-US" sz="900" dirty="0">
                <a:solidFill>
                  <a:schemeClr val="tx2">
                    <a:lumMod val="50000"/>
                  </a:schemeClr>
                </a:solidFill>
                <a:latin typeface="黑体" panose="02010609060101010101" charset="-122"/>
                <a:ea typeface="黑体" panose="02010609060101010101" charset="-122"/>
                <a:cs typeface="黑体" panose="02010609060101010101" charset="-122"/>
                <a:sym typeface="+mn-ea"/>
              </a:rPr>
              <a:t>发现不安全隐患要及时报告处理。</a:t>
            </a:r>
            <a:endParaRPr lang="zh-CN" altLang="en-US" sz="900" dirty="0">
              <a:solidFill>
                <a:schemeClr val="tx2">
                  <a:lumMod val="50000"/>
                </a:schemeClr>
              </a:solidFill>
              <a:latin typeface="黑体" panose="02010609060101010101" charset="-122"/>
              <a:ea typeface="黑体" panose="02010609060101010101" charset="-122"/>
              <a:cs typeface="黑体" panose="02010609060101010101" charset="-122"/>
              <a:sym typeface="+mn-ea"/>
            </a:endParaRPr>
          </a:p>
          <a:p>
            <a:pPr marL="171450" indent="-171450">
              <a:lnSpc>
                <a:spcPct val="140000"/>
              </a:lnSpc>
              <a:buFont typeface="Wingdings" panose="05000000000000000000" charset="0"/>
              <a:buChar char="u"/>
            </a:pPr>
            <a:r>
              <a:rPr lang="zh-CN" altLang="en-US" sz="900" dirty="0">
                <a:solidFill>
                  <a:schemeClr val="tx2">
                    <a:lumMod val="50000"/>
                  </a:schemeClr>
                </a:solidFill>
                <a:latin typeface="黑体" panose="02010609060101010101" charset="-122"/>
                <a:ea typeface="黑体" panose="02010609060101010101" charset="-122"/>
                <a:cs typeface="黑体" panose="02010609060101010101" charset="-122"/>
                <a:sym typeface="+mn-ea"/>
              </a:rPr>
              <a:t>下班前检查好门窗、水电气等阀门，各种设备装备的安全装置，消除隐患。</a:t>
            </a:r>
            <a:endParaRPr lang="en-US" altLang="zh-CN" sz="900" dirty="0">
              <a:solidFill>
                <a:schemeClr val="tx2">
                  <a:lumMod val="50000"/>
                </a:schemeClr>
              </a:solidFill>
              <a:latin typeface="黑体" panose="02010609060101010101" charset="-122"/>
              <a:ea typeface="黑体" panose="02010609060101010101" charset="-122"/>
              <a:cs typeface="黑体" panose="02010609060101010101" charset="-122"/>
            </a:endParaRPr>
          </a:p>
          <a:p>
            <a:pPr marL="171450" indent="-171450">
              <a:lnSpc>
                <a:spcPct val="140000"/>
              </a:lnSpc>
              <a:buFont typeface="Wingdings" panose="05000000000000000000" charset="0"/>
              <a:buChar char="u"/>
            </a:pPr>
            <a:r>
              <a:rPr lang="zh-CN" altLang="en-US" sz="900" dirty="0">
                <a:solidFill>
                  <a:schemeClr val="tx2">
                    <a:lumMod val="50000"/>
                  </a:schemeClr>
                </a:solidFill>
                <a:latin typeface="黑体" panose="02010609060101010101" charset="-122"/>
                <a:ea typeface="黑体" panose="02010609060101010101" charset="-122"/>
                <a:cs typeface="黑体" panose="02010609060101010101" charset="-122"/>
                <a:sym typeface="+mn-ea"/>
              </a:rPr>
              <a:t>在设备使用结束后，要及时关闭开关电源，养成使用后随手关闭开关的好习惯。</a:t>
            </a:r>
            <a:endParaRPr lang="en-US" altLang="zh-CN" sz="900" dirty="0">
              <a:solidFill>
                <a:schemeClr val="tx2">
                  <a:lumMod val="50000"/>
                </a:schemeClr>
              </a:solidFill>
              <a:latin typeface="黑体" panose="02010609060101010101" charset="-122"/>
              <a:ea typeface="黑体" panose="02010609060101010101" charset="-122"/>
              <a:cs typeface="黑体" panose="02010609060101010101" charset="-122"/>
              <a:sym typeface="+mn-ea"/>
            </a:endParaRPr>
          </a:p>
          <a:p>
            <a:pPr>
              <a:lnSpc>
                <a:spcPct val="140000"/>
              </a:lnSpc>
            </a:pPr>
            <a:r>
              <a:rPr lang="zh-CN" altLang="en-US" sz="900" dirty="0">
                <a:solidFill>
                  <a:schemeClr val="tx2">
                    <a:lumMod val="50000"/>
                  </a:schemeClr>
                </a:solidFill>
                <a:latin typeface="黑体" panose="02010609060101010101" charset="-122"/>
                <a:ea typeface="黑体" panose="02010609060101010101" charset="-122"/>
                <a:cs typeface="黑体" panose="02010609060101010101" charset="-122"/>
              </a:rPr>
              <a:t>信息安全</a:t>
            </a:r>
            <a:endParaRPr lang="en-US" altLang="zh-CN" sz="900" dirty="0">
              <a:solidFill>
                <a:schemeClr val="tx2">
                  <a:lumMod val="50000"/>
                </a:schemeClr>
              </a:solidFill>
              <a:latin typeface="黑体" panose="02010609060101010101" charset="-122"/>
              <a:ea typeface="黑体" panose="02010609060101010101" charset="-122"/>
              <a:cs typeface="黑体" panose="02010609060101010101" charset="-122"/>
            </a:endParaRPr>
          </a:p>
          <a:p>
            <a:pPr marL="171450" indent="-171450">
              <a:lnSpc>
                <a:spcPct val="140000"/>
              </a:lnSpc>
              <a:buFont typeface="Wingdings" panose="05000000000000000000" charset="0"/>
              <a:buChar char="u"/>
            </a:pPr>
            <a:r>
              <a:rPr lang="zh-CN" altLang="en-US" sz="900" dirty="0">
                <a:solidFill>
                  <a:schemeClr val="tx2">
                    <a:lumMod val="50000"/>
                  </a:schemeClr>
                </a:solidFill>
                <a:latin typeface="黑体" panose="02010609060101010101" charset="-122"/>
                <a:ea typeface="黑体" panose="02010609060101010101" charset="-122"/>
                <a:cs typeface="黑体" panose="02010609060101010101" charset="-122"/>
                <a:sym typeface="+mn-ea"/>
              </a:rPr>
              <a:t>保守公司技术及商业机密。</a:t>
            </a:r>
            <a:endParaRPr lang="en-US" altLang="zh-CN" sz="900" dirty="0">
              <a:solidFill>
                <a:schemeClr val="tx2">
                  <a:lumMod val="50000"/>
                </a:schemeClr>
              </a:solidFill>
              <a:latin typeface="黑体" panose="02010609060101010101" charset="-122"/>
              <a:ea typeface="黑体" panose="02010609060101010101" charset="-122"/>
              <a:cs typeface="黑体" panose="02010609060101010101" charset="-122"/>
              <a:sym typeface="+mn-ea"/>
            </a:endParaRPr>
          </a:p>
          <a:p>
            <a:pPr marL="171450" indent="-171450">
              <a:lnSpc>
                <a:spcPct val="140000"/>
              </a:lnSpc>
              <a:buFont typeface="Wingdings" panose="05000000000000000000" charset="0"/>
              <a:buChar char="u"/>
            </a:pPr>
            <a:r>
              <a:rPr lang="zh-CN" altLang="en-US" sz="900" dirty="0">
                <a:solidFill>
                  <a:schemeClr val="tx2">
                    <a:lumMod val="50000"/>
                  </a:schemeClr>
                </a:solidFill>
                <a:latin typeface="黑体" panose="02010609060101010101" charset="-122"/>
                <a:ea typeface="黑体" panose="02010609060101010101" charset="-122"/>
                <a:cs typeface="黑体" panose="02010609060101010101" charset="-122"/>
                <a:sym typeface="+mn-ea"/>
              </a:rPr>
              <a:t>对舍弃的文件、资料，应遵照安全、保密的原则进行销毁。</a:t>
            </a:r>
            <a:endParaRPr lang="en-US" altLang="zh-CN" sz="900" dirty="0">
              <a:solidFill>
                <a:schemeClr val="tx2">
                  <a:lumMod val="50000"/>
                </a:schemeClr>
              </a:solidFill>
              <a:latin typeface="黑体" panose="02010609060101010101" charset="-122"/>
              <a:ea typeface="黑体" panose="02010609060101010101" charset="-122"/>
              <a:cs typeface="黑体" panose="02010609060101010101" charset="-122"/>
              <a:sym typeface="+mn-ea"/>
            </a:endParaRPr>
          </a:p>
          <a:p>
            <a:pPr marL="171450" indent="-171450">
              <a:lnSpc>
                <a:spcPct val="140000"/>
              </a:lnSpc>
              <a:buFont typeface="Wingdings" panose="05000000000000000000" charset="0"/>
              <a:buChar char="u"/>
            </a:pPr>
            <a:r>
              <a:rPr lang="zh-CN" altLang="en-US" sz="900" dirty="0">
                <a:solidFill>
                  <a:schemeClr val="tx2">
                    <a:lumMod val="50000"/>
                  </a:schemeClr>
                </a:solidFill>
                <a:latin typeface="黑体" panose="02010609060101010101" charset="-122"/>
                <a:ea typeface="黑体" panose="02010609060101010101" charset="-122"/>
                <a:cs typeface="黑体" panose="02010609060101010101" charset="-122"/>
                <a:sym typeface="+mn-ea"/>
              </a:rPr>
              <a:t>在、离职人员均承担保密义务，对于违反保密义务的承担相应的法律责任，公司保留追究经济补偿及法律责任的权利。</a:t>
            </a:r>
            <a:endParaRPr lang="en-US" altLang="zh-CN" sz="900" dirty="0">
              <a:solidFill>
                <a:schemeClr val="tx2">
                  <a:lumMod val="50000"/>
                </a:schemeClr>
              </a:solidFill>
              <a:latin typeface="黑体" panose="02010609060101010101" charset="-122"/>
              <a:ea typeface="黑体" panose="02010609060101010101" charset="-122"/>
              <a:cs typeface="黑体" panose="02010609060101010101" charset="-122"/>
              <a:sym typeface="+mn-ea"/>
            </a:endParaRPr>
          </a:p>
          <a:p>
            <a:pPr>
              <a:lnSpc>
                <a:spcPct val="140000"/>
              </a:lnSpc>
            </a:pPr>
            <a:endParaRPr lang="zh-CN" altLang="en-US" sz="1000" dirty="0">
              <a:latin typeface="楷体" panose="02010609060101010101" pitchFamily="49" charset="-122"/>
              <a:ea typeface="楷体" panose="02010609060101010101" pitchFamily="49" charset="-122"/>
            </a:endParaRPr>
          </a:p>
          <a:p>
            <a:endParaRPr lang="zh-CN" altLang="en-US" sz="1000" dirty="0">
              <a:latin typeface="黑体" panose="02010609060101010101" charset="-122"/>
              <a:ea typeface="黑体" panose="02010609060101010101" charset="-122"/>
            </a:endParaRPr>
          </a:p>
        </p:txBody>
      </p:sp>
      <p:sp>
        <p:nvSpPr>
          <p:cNvPr id="18" name="矩形: 圆角 23"/>
          <p:cNvSpPr/>
          <p:nvPr/>
        </p:nvSpPr>
        <p:spPr>
          <a:xfrm>
            <a:off x="420382" y="965145"/>
            <a:ext cx="1541304" cy="227900"/>
          </a:xfrm>
          <a:prstGeom prst="roundRect">
            <a:avLst>
              <a:gd name="adj" fmla="val 0"/>
            </a:avLst>
          </a:prstGeom>
          <a:solidFill>
            <a:srgbClr val="002263"/>
          </a:solidFill>
          <a:ln>
            <a:noFill/>
          </a:ln>
          <a:effectLst>
            <a:outerShdw blurRad="76200" dist="889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思源黑体" panose="020B0500000000090000" pitchFamily="34" charset="-122"/>
                <a:ea typeface="思源黑体" panose="020B0500000000090000" pitchFamily="34" charset="-122"/>
              </a:rPr>
              <a:t>安全防护规范</a:t>
            </a:r>
            <a:endParaRPr lang="zh-CN" altLang="zh-CN" sz="1200" b="1" dirty="0">
              <a:solidFill>
                <a:schemeClr val="bg1"/>
              </a:solidFill>
              <a:latin typeface="思源黑体" panose="020B0500000000090000" pitchFamily="34" charset="-122"/>
              <a:ea typeface="思源黑体" panose="020B0500000000090000" pitchFamily="34" charset="-122"/>
            </a:endParaRPr>
          </a:p>
        </p:txBody>
      </p:sp>
      <p:sp>
        <p:nvSpPr>
          <p:cNvPr id="19" name="矩形: 圆角 25"/>
          <p:cNvSpPr/>
          <p:nvPr/>
        </p:nvSpPr>
        <p:spPr>
          <a:xfrm>
            <a:off x="5077556" y="959894"/>
            <a:ext cx="1541304" cy="215008"/>
          </a:xfrm>
          <a:prstGeom prst="roundRect">
            <a:avLst>
              <a:gd name="adj" fmla="val 0"/>
            </a:avLst>
          </a:prstGeom>
          <a:solidFill>
            <a:srgbClr val="002263"/>
          </a:solidFill>
          <a:ln>
            <a:noFill/>
          </a:ln>
          <a:effectLst>
            <a:outerShdw blurRad="76200" dist="889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思源黑体" panose="020B0500000000090000" pitchFamily="34" charset="-122"/>
                <a:ea typeface="思源黑体" panose="020B0500000000090000" pitchFamily="34" charset="-122"/>
              </a:rPr>
              <a:t>行为礼仪规范</a:t>
            </a:r>
            <a:endParaRPr lang="zh-CN" altLang="en-US" sz="1200" b="1" dirty="0">
              <a:solidFill>
                <a:schemeClr val="bg1"/>
              </a:solidFill>
              <a:latin typeface="思源黑体" panose="020B0500000000090000" pitchFamily="34" charset="-122"/>
              <a:ea typeface="思源黑体" panose="020B0500000000090000" pitchFamily="34" charset="-122"/>
            </a:endParaRPr>
          </a:p>
        </p:txBody>
      </p:sp>
      <p:cxnSp>
        <p:nvCxnSpPr>
          <p:cNvPr id="20" name="直接连接符 19"/>
          <p:cNvCxnSpPr/>
          <p:nvPr/>
        </p:nvCxnSpPr>
        <p:spPr>
          <a:xfrm>
            <a:off x="4800764" y="1434353"/>
            <a:ext cx="9522" cy="2402099"/>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 name="圆角矩形 3"/>
          <p:cNvSpPr/>
          <p:nvPr/>
        </p:nvSpPr>
        <p:spPr>
          <a:xfrm>
            <a:off x="419735" y="4028440"/>
            <a:ext cx="8448040" cy="631190"/>
          </a:xfrm>
          <a:prstGeom prst="roundRect">
            <a:avLst/>
          </a:prstGeom>
          <a:solidFill>
            <a:srgbClr val="1D2A55"/>
          </a:solidFill>
          <a:ln>
            <a:solidFill>
              <a:srgbClr val="1C2953"/>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32" name="矩形 531"/>
          <p:cNvSpPr/>
          <p:nvPr/>
        </p:nvSpPr>
        <p:spPr>
          <a:xfrm>
            <a:off x="4206240" y="4199255"/>
            <a:ext cx="1089025" cy="393700"/>
          </a:xfrm>
          <a:prstGeom prst="rect">
            <a:avLst/>
          </a:prstGeom>
        </p:spPr>
        <p:txBody>
          <a:bodyPr wrap="square">
            <a:noAutofit/>
          </a:bodyPr>
          <a:lstStyle/>
          <a:p>
            <a:pPr marL="171450" indent="-171450">
              <a:lnSpc>
                <a:spcPct val="150000"/>
              </a:lnSpc>
              <a:buFont typeface="Wingdings" panose="05000000000000000000" charset="0"/>
              <a:buChar char="u"/>
            </a:pPr>
            <a:r>
              <a:rPr lang="zh-CN" altLang="en-US" sz="1000" dirty="0">
                <a:solidFill>
                  <a:schemeClr val="bg1"/>
                </a:solidFill>
                <a:latin typeface="微软雅黑" panose="020B0503020204020204" pitchFamily="34" charset="-122"/>
                <a:ea typeface="微软雅黑" panose="020B0503020204020204" pitchFamily="34" charset="-122"/>
                <a:cs typeface="+mn-ea"/>
                <a:sym typeface="+mn-lt"/>
              </a:rPr>
              <a:t>待完善中</a:t>
            </a:r>
            <a:endParaRPr lang="zh-CN" altLang="en-US" sz="1000" dirty="0">
              <a:solidFill>
                <a:schemeClr val="bg1"/>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椭圆 21"/>
          <p:cNvSpPr/>
          <p:nvPr/>
        </p:nvSpPr>
        <p:spPr>
          <a:xfrm>
            <a:off x="3649137" y="3198286"/>
            <a:ext cx="457200" cy="457200"/>
          </a:xfrm>
          <a:prstGeom prst="ellipse">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9" name="椭圆 18"/>
          <p:cNvSpPr/>
          <p:nvPr/>
        </p:nvSpPr>
        <p:spPr>
          <a:xfrm>
            <a:off x="6270786" y="2746269"/>
            <a:ext cx="457200" cy="457200"/>
          </a:xfrm>
          <a:prstGeom prst="ellipse">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0" name="椭圆 19"/>
          <p:cNvSpPr/>
          <p:nvPr/>
        </p:nvSpPr>
        <p:spPr>
          <a:xfrm>
            <a:off x="3649137" y="2404639"/>
            <a:ext cx="457200" cy="457200"/>
          </a:xfrm>
          <a:prstGeom prst="ellipse">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8" name="椭圆 17"/>
          <p:cNvSpPr/>
          <p:nvPr/>
        </p:nvSpPr>
        <p:spPr>
          <a:xfrm>
            <a:off x="6270786" y="1947787"/>
            <a:ext cx="457200" cy="457200"/>
          </a:xfrm>
          <a:prstGeom prst="ellipse">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7" name="椭圆 16"/>
          <p:cNvSpPr/>
          <p:nvPr/>
        </p:nvSpPr>
        <p:spPr>
          <a:xfrm>
            <a:off x="3649137" y="1687437"/>
            <a:ext cx="457200" cy="457200"/>
          </a:xfrm>
          <a:prstGeom prst="ellipse">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 name="标题 1"/>
          <p:cNvSpPr>
            <a:spLocks noGrp="1"/>
          </p:cNvSpPr>
          <p:nvPr>
            <p:ph type="ctrTitle"/>
          </p:nvPr>
        </p:nvSpPr>
        <p:spPr>
          <a:xfrm>
            <a:off x="511120" y="454116"/>
            <a:ext cx="749927" cy="320405"/>
          </a:xfrm>
        </p:spPr>
        <p:txBody>
          <a:bodyPr/>
          <a:lstStyle/>
          <a:p>
            <a:r>
              <a:rPr kumimoji="1" lang="zh-CN" altLang="en-US" dirty="0"/>
              <a:t>目录</a:t>
            </a:r>
            <a:endParaRPr kumimoji="1" lang="zh-CN" altLang="en-US" dirty="0"/>
          </a:p>
        </p:txBody>
      </p:sp>
      <p:sp>
        <p:nvSpPr>
          <p:cNvPr id="3" name="内容占位符 2"/>
          <p:cNvSpPr>
            <a:spLocks noGrp="1"/>
          </p:cNvSpPr>
          <p:nvPr>
            <p:ph sz="quarter" idx="10"/>
          </p:nvPr>
        </p:nvSpPr>
        <p:spPr>
          <a:xfrm>
            <a:off x="511120" y="802909"/>
            <a:ext cx="1014193" cy="234689"/>
          </a:xfrm>
        </p:spPr>
        <p:txBody>
          <a:bodyPr/>
          <a:lstStyle/>
          <a:p>
            <a:r>
              <a:rPr kumimoji="1" lang="en-US" altLang="zh-CN" dirty="0"/>
              <a:t>INDEX</a:t>
            </a:r>
            <a:endParaRPr kumimoji="1" lang="zh-CN" altLang="en-US" dirty="0"/>
          </a:p>
        </p:txBody>
      </p:sp>
      <p:sp>
        <p:nvSpPr>
          <p:cNvPr id="5" name="内容占位符 4"/>
          <p:cNvSpPr>
            <a:spLocks noGrp="1"/>
          </p:cNvSpPr>
          <p:nvPr>
            <p:ph sz="quarter" idx="17"/>
          </p:nvPr>
        </p:nvSpPr>
        <p:spPr>
          <a:xfrm>
            <a:off x="4323261" y="1793206"/>
            <a:ext cx="1818867" cy="234950"/>
          </a:xfrm>
        </p:spPr>
        <p:txBody>
          <a:bodyPr/>
          <a:lstStyle/>
          <a:p>
            <a:r>
              <a:rPr kumimoji="1" lang="zh-CN" altLang="en-US" spc="300" dirty="0"/>
              <a:t>考勤管理</a:t>
            </a:r>
            <a:endParaRPr kumimoji="1" lang="zh-CN" altLang="en-US" spc="300" dirty="0"/>
          </a:p>
        </p:txBody>
      </p:sp>
      <p:sp>
        <p:nvSpPr>
          <p:cNvPr id="6" name="内容占位符 5"/>
          <p:cNvSpPr>
            <a:spLocks noGrp="1"/>
          </p:cNvSpPr>
          <p:nvPr>
            <p:ph sz="quarter" idx="18"/>
          </p:nvPr>
        </p:nvSpPr>
        <p:spPr>
          <a:xfrm>
            <a:off x="4323260" y="3309411"/>
            <a:ext cx="1818867" cy="234950"/>
          </a:xfrm>
        </p:spPr>
        <p:txBody>
          <a:bodyPr/>
          <a:lstStyle/>
          <a:p>
            <a:r>
              <a:rPr kumimoji="1" lang="zh-CN" altLang="en-US" spc="300" dirty="0"/>
              <a:t>薪酬绩效管理</a:t>
            </a:r>
            <a:endParaRPr kumimoji="1" lang="zh-CN" altLang="en-US" spc="300" dirty="0"/>
          </a:p>
        </p:txBody>
      </p:sp>
      <p:sp>
        <p:nvSpPr>
          <p:cNvPr id="7" name="内容占位符 6"/>
          <p:cNvSpPr>
            <a:spLocks noGrp="1"/>
          </p:cNvSpPr>
          <p:nvPr>
            <p:ph sz="quarter" idx="19"/>
          </p:nvPr>
        </p:nvSpPr>
        <p:spPr>
          <a:xfrm>
            <a:off x="4326371" y="2511299"/>
            <a:ext cx="1818867" cy="234950"/>
          </a:xfrm>
        </p:spPr>
        <p:txBody>
          <a:bodyPr/>
          <a:lstStyle/>
          <a:p>
            <a:r>
              <a:rPr kumimoji="1" lang="zh-CN" altLang="en-US" spc="300" dirty="0"/>
              <a:t>休假管理</a:t>
            </a:r>
            <a:endParaRPr kumimoji="1" lang="zh-CN" altLang="en-US" spc="300" dirty="0"/>
          </a:p>
        </p:txBody>
      </p:sp>
      <p:sp>
        <p:nvSpPr>
          <p:cNvPr id="8" name="内容占位符 7"/>
          <p:cNvSpPr>
            <a:spLocks noGrp="1"/>
          </p:cNvSpPr>
          <p:nvPr>
            <p:ph sz="quarter" idx="20"/>
          </p:nvPr>
        </p:nvSpPr>
        <p:spPr>
          <a:xfrm>
            <a:off x="7148841" y="2881614"/>
            <a:ext cx="1818867" cy="234950"/>
          </a:xfrm>
        </p:spPr>
        <p:txBody>
          <a:bodyPr/>
          <a:lstStyle/>
          <a:p>
            <a:r>
              <a:rPr kumimoji="1" lang="zh-CN" altLang="en-US" spc="300" dirty="0"/>
              <a:t>团体险</a:t>
            </a:r>
            <a:endParaRPr kumimoji="1" lang="zh-CN" altLang="en-US" spc="300" dirty="0"/>
          </a:p>
        </p:txBody>
      </p:sp>
      <p:sp>
        <p:nvSpPr>
          <p:cNvPr id="10" name="内容占位符 9"/>
          <p:cNvSpPr>
            <a:spLocks noGrp="1"/>
          </p:cNvSpPr>
          <p:nvPr>
            <p:ph sz="quarter" idx="22"/>
          </p:nvPr>
        </p:nvSpPr>
        <p:spPr>
          <a:xfrm>
            <a:off x="7052177" y="1952194"/>
            <a:ext cx="1085215" cy="234950"/>
          </a:xfrm>
        </p:spPr>
        <p:txBody>
          <a:bodyPr/>
          <a:lstStyle/>
          <a:p>
            <a:r>
              <a:rPr kumimoji="1" lang="zh-CN" altLang="en-US" dirty="0"/>
              <a:t>行为准则</a:t>
            </a:r>
            <a:endParaRPr kumimoji="1" lang="zh-CN" altLang="en-US" dirty="0"/>
          </a:p>
          <a:p>
            <a:endParaRPr kumimoji="1" lang="zh-CN" altLang="en-US" dirty="0"/>
          </a:p>
        </p:txBody>
      </p:sp>
      <p:sp>
        <p:nvSpPr>
          <p:cNvPr id="11" name="内容占位符 10"/>
          <p:cNvSpPr>
            <a:spLocks noGrp="1"/>
          </p:cNvSpPr>
          <p:nvPr>
            <p:ph sz="quarter" idx="23"/>
          </p:nvPr>
        </p:nvSpPr>
        <p:spPr>
          <a:xfrm>
            <a:off x="3691472" y="1790095"/>
            <a:ext cx="477730" cy="234950"/>
          </a:xfrm>
        </p:spPr>
        <p:txBody>
          <a:bodyPr>
            <a:noAutofit/>
          </a:bodyPr>
          <a:lstStyle/>
          <a:p>
            <a:r>
              <a:rPr kumimoji="1" lang="en-US" altLang="zh-CN" sz="1600" dirty="0">
                <a:solidFill>
                  <a:srgbClr val="C39C61"/>
                </a:solidFill>
              </a:rPr>
              <a:t>01</a:t>
            </a:r>
            <a:endParaRPr kumimoji="1" lang="zh-CN" altLang="en-US" sz="1600" dirty="0">
              <a:solidFill>
                <a:srgbClr val="C39C61"/>
              </a:solidFill>
            </a:endParaRPr>
          </a:p>
        </p:txBody>
      </p:sp>
      <p:sp>
        <p:nvSpPr>
          <p:cNvPr id="12" name="内容占位符 11"/>
          <p:cNvSpPr>
            <a:spLocks noGrp="1"/>
          </p:cNvSpPr>
          <p:nvPr>
            <p:ph sz="quarter" idx="24"/>
          </p:nvPr>
        </p:nvSpPr>
        <p:spPr>
          <a:xfrm>
            <a:off x="6307153" y="2049062"/>
            <a:ext cx="477730" cy="234950"/>
          </a:xfrm>
        </p:spPr>
        <p:txBody>
          <a:bodyPr>
            <a:noAutofit/>
          </a:bodyPr>
          <a:lstStyle/>
          <a:p>
            <a:r>
              <a:rPr kumimoji="1" lang="en-US" altLang="zh-CN" sz="1600" dirty="0">
                <a:solidFill>
                  <a:srgbClr val="C39C61"/>
                </a:solidFill>
              </a:rPr>
              <a:t>04</a:t>
            </a:r>
            <a:endParaRPr kumimoji="1" lang="zh-CN" altLang="en-US" sz="1600" dirty="0">
              <a:solidFill>
                <a:srgbClr val="C39C61"/>
              </a:solidFill>
            </a:endParaRPr>
          </a:p>
        </p:txBody>
      </p:sp>
      <p:sp>
        <p:nvSpPr>
          <p:cNvPr id="13" name="内容占位符 12"/>
          <p:cNvSpPr>
            <a:spLocks noGrp="1"/>
          </p:cNvSpPr>
          <p:nvPr>
            <p:ph sz="quarter" idx="25"/>
          </p:nvPr>
        </p:nvSpPr>
        <p:spPr>
          <a:xfrm>
            <a:off x="3690089" y="2516662"/>
            <a:ext cx="477730" cy="234950"/>
          </a:xfrm>
        </p:spPr>
        <p:txBody>
          <a:bodyPr>
            <a:noAutofit/>
          </a:bodyPr>
          <a:lstStyle/>
          <a:p>
            <a:r>
              <a:rPr kumimoji="1" lang="en-US" altLang="zh-CN" sz="1600" dirty="0">
                <a:solidFill>
                  <a:srgbClr val="C39C61"/>
                </a:solidFill>
              </a:rPr>
              <a:t>02</a:t>
            </a:r>
            <a:endParaRPr kumimoji="1" lang="zh-CN" altLang="en-US" sz="1600" dirty="0">
              <a:solidFill>
                <a:srgbClr val="C39C61"/>
              </a:solidFill>
            </a:endParaRPr>
          </a:p>
        </p:txBody>
      </p:sp>
      <p:sp>
        <p:nvSpPr>
          <p:cNvPr id="14" name="内容占位符 13"/>
          <p:cNvSpPr>
            <a:spLocks noGrp="1"/>
          </p:cNvSpPr>
          <p:nvPr>
            <p:ph sz="quarter" idx="26"/>
          </p:nvPr>
        </p:nvSpPr>
        <p:spPr>
          <a:xfrm>
            <a:off x="6305770" y="2855183"/>
            <a:ext cx="477730" cy="234950"/>
          </a:xfrm>
        </p:spPr>
        <p:txBody>
          <a:bodyPr>
            <a:noAutofit/>
          </a:bodyPr>
          <a:lstStyle/>
          <a:p>
            <a:r>
              <a:rPr kumimoji="1" lang="en-US" altLang="zh-CN" sz="1600" dirty="0">
                <a:solidFill>
                  <a:srgbClr val="C39C61"/>
                </a:solidFill>
              </a:rPr>
              <a:t>05</a:t>
            </a:r>
            <a:endParaRPr kumimoji="1" lang="zh-CN" altLang="en-US" sz="1600" dirty="0">
              <a:solidFill>
                <a:srgbClr val="C39C61"/>
              </a:solidFill>
            </a:endParaRPr>
          </a:p>
        </p:txBody>
      </p:sp>
      <p:sp>
        <p:nvSpPr>
          <p:cNvPr id="15" name="内容占位符 14"/>
          <p:cNvSpPr>
            <a:spLocks noGrp="1"/>
          </p:cNvSpPr>
          <p:nvPr>
            <p:ph sz="quarter" idx="27"/>
          </p:nvPr>
        </p:nvSpPr>
        <p:spPr>
          <a:xfrm>
            <a:off x="3692336" y="3313036"/>
            <a:ext cx="477730" cy="234950"/>
          </a:xfrm>
        </p:spPr>
        <p:txBody>
          <a:bodyPr>
            <a:noAutofit/>
          </a:bodyPr>
          <a:lstStyle/>
          <a:p>
            <a:r>
              <a:rPr kumimoji="1" lang="en-US" altLang="zh-CN" sz="1600" dirty="0">
                <a:solidFill>
                  <a:srgbClr val="C39C61"/>
                </a:solidFill>
              </a:rPr>
              <a:t>03</a:t>
            </a:r>
            <a:endParaRPr kumimoji="1" lang="zh-CN" altLang="en-US" sz="1600" dirty="0">
              <a:solidFill>
                <a:srgbClr val="C39C61"/>
              </a:solidFill>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椭圆 16"/>
          <p:cNvSpPr/>
          <p:nvPr/>
        </p:nvSpPr>
        <p:spPr>
          <a:xfrm>
            <a:off x="3866061" y="2066925"/>
            <a:ext cx="639264" cy="630162"/>
          </a:xfrm>
          <a:prstGeom prst="ellipse">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 name="标题 1"/>
          <p:cNvSpPr>
            <a:spLocks noGrp="1"/>
          </p:cNvSpPr>
          <p:nvPr>
            <p:ph type="ctrTitle"/>
          </p:nvPr>
        </p:nvSpPr>
        <p:spPr>
          <a:xfrm>
            <a:off x="511120" y="454116"/>
            <a:ext cx="749927" cy="320405"/>
          </a:xfrm>
        </p:spPr>
        <p:txBody>
          <a:bodyPr/>
          <a:lstStyle/>
          <a:p>
            <a:r>
              <a:rPr kumimoji="1" lang="zh-CN" altLang="en-US" dirty="0"/>
              <a:t>目录</a:t>
            </a:r>
            <a:endParaRPr kumimoji="1" lang="zh-CN" altLang="en-US" dirty="0"/>
          </a:p>
        </p:txBody>
      </p:sp>
      <p:sp>
        <p:nvSpPr>
          <p:cNvPr id="3" name="内容占位符 2"/>
          <p:cNvSpPr>
            <a:spLocks noGrp="1"/>
          </p:cNvSpPr>
          <p:nvPr>
            <p:ph sz="quarter" idx="10"/>
          </p:nvPr>
        </p:nvSpPr>
        <p:spPr>
          <a:xfrm>
            <a:off x="511120" y="802909"/>
            <a:ext cx="1014193" cy="234689"/>
          </a:xfrm>
        </p:spPr>
        <p:txBody>
          <a:bodyPr/>
          <a:lstStyle/>
          <a:p>
            <a:r>
              <a:rPr kumimoji="1" lang="en-US" altLang="zh-CN" dirty="0"/>
              <a:t>INDEX</a:t>
            </a:r>
            <a:endParaRPr kumimoji="1" lang="zh-CN" altLang="en-US" dirty="0"/>
          </a:p>
        </p:txBody>
      </p:sp>
      <p:sp>
        <p:nvSpPr>
          <p:cNvPr id="5" name="内容占位符 4"/>
          <p:cNvSpPr>
            <a:spLocks noGrp="1"/>
          </p:cNvSpPr>
          <p:nvPr>
            <p:ph sz="quarter" idx="17"/>
          </p:nvPr>
        </p:nvSpPr>
        <p:spPr>
          <a:xfrm>
            <a:off x="4909313" y="2189313"/>
            <a:ext cx="1818867" cy="541413"/>
          </a:xfrm>
        </p:spPr>
        <p:txBody>
          <a:bodyPr>
            <a:normAutofit/>
          </a:bodyPr>
          <a:lstStyle/>
          <a:p>
            <a:r>
              <a:rPr kumimoji="1" lang="zh-CN" altLang="en-US" sz="2800" b="1" spc="300" dirty="0"/>
              <a:t>团体险</a:t>
            </a:r>
            <a:endParaRPr kumimoji="1" lang="zh-CN" altLang="en-US" sz="2800" b="1" spc="300" dirty="0"/>
          </a:p>
        </p:txBody>
      </p:sp>
      <p:sp>
        <p:nvSpPr>
          <p:cNvPr id="11" name="内容占位符 10"/>
          <p:cNvSpPr>
            <a:spLocks noGrp="1"/>
          </p:cNvSpPr>
          <p:nvPr>
            <p:ph sz="quarter" idx="23"/>
          </p:nvPr>
        </p:nvSpPr>
        <p:spPr>
          <a:xfrm>
            <a:off x="3902932" y="2219651"/>
            <a:ext cx="602393" cy="472018"/>
          </a:xfrm>
        </p:spPr>
        <p:txBody>
          <a:bodyPr>
            <a:noAutofit/>
          </a:bodyPr>
          <a:lstStyle/>
          <a:p>
            <a:r>
              <a:rPr kumimoji="1" lang="en-US" altLang="zh-CN" sz="2000" dirty="0">
                <a:solidFill>
                  <a:srgbClr val="C39C61"/>
                </a:solidFill>
              </a:rPr>
              <a:t>05</a:t>
            </a:r>
            <a:endParaRPr kumimoji="1" lang="zh-CN" altLang="en-US" sz="2000" dirty="0">
              <a:solidFill>
                <a:srgbClr val="C39C61"/>
              </a:solidFill>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直接连接符 13"/>
          <p:cNvCxnSpPr/>
          <p:nvPr/>
        </p:nvCxnSpPr>
        <p:spPr>
          <a:xfrm>
            <a:off x="4173094" y="1296644"/>
            <a:ext cx="0" cy="3385416"/>
          </a:xfrm>
          <a:prstGeom prst="line">
            <a:avLst/>
          </a:prstGeom>
          <a:ln w="12700" cap="rnd">
            <a:solidFill>
              <a:schemeClr val="bg1">
                <a:lumMod val="75000"/>
              </a:schemeClr>
            </a:solidFill>
            <a:prstDash val="sysDash"/>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4285468" y="1046098"/>
            <a:ext cx="4756314" cy="3734612"/>
          </a:xfrm>
          <a:prstGeom prst="rect">
            <a:avLst/>
          </a:prstGeom>
          <a:noFill/>
        </p:spPr>
        <p:txBody>
          <a:bodyPr wrap="square" rtlCol="0">
            <a:spAutoFit/>
            <a:scene3d>
              <a:camera prst="orthographicFront"/>
              <a:lightRig rig="threePt" dir="t"/>
            </a:scene3d>
            <a:sp3d contourW="12700"/>
          </a:bodyPr>
          <a:lstStyle/>
          <a:p>
            <a:pPr>
              <a:lnSpc>
                <a:spcPct val="120000"/>
              </a:lnSpc>
              <a:defRPr/>
            </a:pP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1.</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被保险人不再是投保团体中的成员</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2.</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投保人的故意行为；</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①被保险人自致伤害或自杀；</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②因被保险人挑衅或故意行为而导致的打斗、被袭击、被谋杀或殴斗；</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③被保险人妊娠（包括宫外孕）、流产（但因遭受意外伤害所致不在此限）、堕胎、</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安胎、分娩、疾病、药物过敏、食物中毒；</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④被保险人接受包括美容、整容、整容手术在内的任何医疗行为而造成的意外；</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⑤被保险人未遵医嘱服用、涂用、注射药物；</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⑥各类疾病，以及高原反应、中暑、猝死；</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⑦非因意外伤害导致的细菌或病毒感染；</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⑧任何生物、化学、原子能武器，原子能或核能装置所造成的爆炸、灼伤、污染</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或辐射；</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⑨被保险人醉酒或受毒品、管制药物的影响期间；</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⑩被保险人酒后驾车、无有效驾驶证驾驶或驾驶无有效行驶证的机动交通工具期间；</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⑾被保险人存在精神和行为障碍期间；</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en-US" altLang="en-US" sz="900" dirty="0">
                <a:solidFill>
                  <a:schemeClr val="dk1"/>
                </a:solidFill>
                <a:latin typeface="微软雅黑" panose="020B0503020204020204" pitchFamily="34" charset="-122"/>
                <a:ea typeface="微软雅黑" panose="020B0503020204020204" pitchFamily="34" charset="-122"/>
                <a:cs typeface="+mn-ea"/>
                <a:sym typeface="+mn-lt"/>
              </a:rPr>
              <a:t>⑿</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被保险人从事高风险运动或活动期间；（置身于任何飞机或热气球、滑翔器等航空装置（以乘客身份搭乘民用或商业航班者不在此限）、作为职业运动员或专业运动员参加训练或比赛期间、；</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en-US" altLang="en-US" sz="900" dirty="0">
                <a:solidFill>
                  <a:schemeClr val="dk1"/>
                </a:solidFill>
                <a:latin typeface="微软雅黑" panose="020B0503020204020204" pitchFamily="34" charset="-122"/>
                <a:ea typeface="微软雅黑" panose="020B0503020204020204" pitchFamily="34" charset="-122"/>
                <a:cs typeface="+mn-ea"/>
                <a:sym typeface="+mn-lt"/>
              </a:rPr>
              <a:t>⒀</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被保险人从事犯罪活动期间或被依法采取刑事强制措施或服刑期间；</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en-US" altLang="en-US" sz="900" dirty="0">
                <a:solidFill>
                  <a:schemeClr val="dk1"/>
                </a:solidFill>
                <a:latin typeface="微软雅黑" panose="020B0503020204020204" pitchFamily="34" charset="-122"/>
                <a:ea typeface="微软雅黑" panose="020B0503020204020204" pitchFamily="34" charset="-122"/>
                <a:cs typeface="+mn-ea"/>
                <a:sym typeface="+mn-lt"/>
              </a:rPr>
              <a:t>⒁</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被保险人从事或参与恐怖主义活动、邪教组织活动；</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en-US" altLang="en-US" sz="900" dirty="0">
                <a:solidFill>
                  <a:schemeClr val="dk1"/>
                </a:solidFill>
                <a:latin typeface="微软雅黑" panose="020B0503020204020204" pitchFamily="34" charset="-122"/>
                <a:ea typeface="微软雅黑" panose="020B0503020204020204" pitchFamily="34" charset="-122"/>
                <a:cs typeface="+mn-ea"/>
                <a:sym typeface="+mn-lt"/>
              </a:rPr>
              <a:t>⒂</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被保险人患艾滋病（</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AIDS</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）或感染艾滋病毒（</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HIV </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呈阳性）期间。</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endParaRPr lang="zh-CN" altLang="en-US" sz="900" b="1" dirty="0">
              <a:solidFill>
                <a:schemeClr val="dk1"/>
              </a:solidFill>
              <a:latin typeface="微软雅黑" panose="020B0503020204020204" pitchFamily="34" charset="-122"/>
              <a:ea typeface="微软雅黑" panose="020B0503020204020204" pitchFamily="34" charset="-122"/>
              <a:cs typeface="+mn-ea"/>
              <a:sym typeface="+mn-lt"/>
            </a:endParaRPr>
          </a:p>
        </p:txBody>
      </p:sp>
      <p:sp>
        <p:nvSpPr>
          <p:cNvPr id="27" name="矩形 26"/>
          <p:cNvSpPr/>
          <p:nvPr>
            <p:custDataLst>
              <p:tags r:id="rId1"/>
            </p:custDataLst>
          </p:nvPr>
        </p:nvSpPr>
        <p:spPr>
          <a:xfrm>
            <a:off x="319449" y="159091"/>
            <a:ext cx="57132" cy="414210"/>
          </a:xfrm>
          <a:prstGeom prst="rect">
            <a:avLst/>
          </a:prstGeom>
          <a:solidFill>
            <a:srgbClr val="AA7D3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75"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8" name="TextBox 1"/>
          <p:cNvSpPr txBox="1"/>
          <p:nvPr>
            <p:custDataLst>
              <p:tags r:id="rId2"/>
            </p:custDataLst>
          </p:nvPr>
        </p:nvSpPr>
        <p:spPr>
          <a:xfrm>
            <a:off x="376740" y="402539"/>
            <a:ext cx="869149"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group insurance</a:t>
            </a:r>
            <a:endParaRPr lang="en-US" sz="750" dirty="0">
              <a:solidFill>
                <a:srgbClr val="AA7D3C"/>
              </a:solidFill>
              <a:latin typeface="Arial" panose="020B0604020202020204" pitchFamily="34" charset="0"/>
              <a:cs typeface="Arial" panose="020B0604020202020204" pitchFamily="34" charset="0"/>
            </a:endParaRPr>
          </a:p>
        </p:txBody>
      </p:sp>
      <p:sp>
        <p:nvSpPr>
          <p:cNvPr id="29" name="TextBox 1"/>
          <p:cNvSpPr txBox="1"/>
          <p:nvPr>
            <p:custDataLst>
              <p:tags r:id="rId3"/>
            </p:custDataLst>
          </p:nvPr>
        </p:nvSpPr>
        <p:spPr>
          <a:xfrm>
            <a:off x="358966" y="151474"/>
            <a:ext cx="754380" cy="32194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团体险</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2" name="文本框 31"/>
          <p:cNvSpPr txBox="1"/>
          <p:nvPr/>
        </p:nvSpPr>
        <p:spPr>
          <a:xfrm>
            <a:off x="319449" y="965848"/>
            <a:ext cx="3656906" cy="3322746"/>
          </a:xfrm>
          <a:prstGeom prst="rect">
            <a:avLst/>
          </a:prstGeom>
          <a:noFill/>
        </p:spPr>
        <p:txBody>
          <a:bodyPr wrap="square" rtlCol="0">
            <a:noAutofit/>
            <a:scene3d>
              <a:camera prst="orthographicFront"/>
              <a:lightRig rig="threePt" dir="t"/>
            </a:scene3d>
            <a:sp3d contourW="12700"/>
          </a:bodyPr>
          <a:lstStyle/>
          <a:p>
            <a:pPr defTabSz="914400">
              <a:spcBef>
                <a:spcPct val="0"/>
              </a:spcBef>
              <a:defRPr/>
            </a:pPr>
            <a:r>
              <a:rPr lang="zh-CN" altLang="en-US" b="1" dirty="0">
                <a:latin typeface="微软雅黑" panose="020B0503020204020204" pitchFamily="34" charset="-122"/>
                <a:ea typeface="微软雅黑" panose="020B0503020204020204" pitchFamily="34" charset="-122"/>
                <a:cs typeface="+mn-ea"/>
                <a:sym typeface="+mn-lt"/>
              </a:rPr>
              <a:t>报案</a:t>
            </a:r>
            <a:endParaRPr lang="en-US" altLang="zh-CN" b="1" dirty="0">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      在</a:t>
            </a:r>
            <a:r>
              <a:rPr lang="zh-CN" altLang="en-US" sz="900" b="1" dirty="0">
                <a:solidFill>
                  <a:schemeClr val="dk1"/>
                </a:solidFill>
                <a:latin typeface="微软雅黑" panose="020B0503020204020204" pitchFamily="34" charset="-122"/>
                <a:ea typeface="微软雅黑" panose="020B0503020204020204" pitchFamily="34" charset="-122"/>
                <a:cs typeface="+mn-ea"/>
                <a:sym typeface="+mn-lt"/>
              </a:rPr>
              <a:t>工作过程中</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发生意外事故后，第一时间告知部门主管及人事部门（人事部门需在</a:t>
            </a:r>
            <a:r>
              <a:rPr lang="en-US" altLang="zh-CN" sz="900" dirty="0">
                <a:solidFill>
                  <a:schemeClr val="dk1"/>
                </a:solidFill>
                <a:latin typeface="微软雅黑" panose="020B0503020204020204" pitchFamily="34" charset="-122"/>
                <a:ea typeface="微软雅黑" panose="020B0503020204020204" pitchFamily="34" charset="-122"/>
                <a:cs typeface="+mn-ea"/>
                <a:sym typeface="+mn-lt"/>
              </a:rPr>
              <a:t>48</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小时内</a:t>
            </a:r>
            <a:r>
              <a:rPr lang="zh-CN" altLang="en-US" sz="900" b="1" dirty="0">
                <a:solidFill>
                  <a:schemeClr val="dk1"/>
                </a:solidFill>
                <a:latin typeface="微软雅黑" panose="020B0503020204020204" pitchFamily="34" charset="-122"/>
                <a:ea typeface="微软雅黑" panose="020B0503020204020204" pitchFamily="34" charset="-122"/>
                <a:cs typeface="+mn-ea"/>
                <a:sym typeface="+mn-lt"/>
              </a:rPr>
              <a:t>报案</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），说明</a:t>
            </a:r>
            <a:r>
              <a:rPr lang="zh-CN" altLang="en-US" sz="900" b="1" dirty="0">
                <a:solidFill>
                  <a:schemeClr val="dk1"/>
                </a:solidFill>
                <a:latin typeface="微软雅黑" panose="020B0503020204020204" pitchFamily="34" charset="-122"/>
                <a:ea typeface="微软雅黑" panose="020B0503020204020204" pitchFamily="34" charset="-122"/>
                <a:cs typeface="+mn-ea"/>
                <a:sym typeface="+mn-lt"/>
              </a:rPr>
              <a:t>事故原因、地址、是否有监控等</a:t>
            </a: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      受伤部位及环境（照片里有受伤人员）拍照，治疗医院里拍照（照片里有受伤人员）</a:t>
            </a:r>
            <a:endParaRPr lang="en-US" altLang="zh-CN" sz="900" dirty="0">
              <a:solidFill>
                <a:schemeClr val="dk1"/>
              </a:solidFill>
              <a:latin typeface="微软雅黑" panose="020B0503020204020204" pitchFamily="34" charset="-122"/>
              <a:ea typeface="微软雅黑" panose="020B0503020204020204" pitchFamily="34" charset="-122"/>
              <a:cs typeface="+mn-ea"/>
              <a:sym typeface="+mn-lt"/>
            </a:endParaRPr>
          </a:p>
          <a:p>
            <a:pPr defTabSz="914400">
              <a:spcBef>
                <a:spcPct val="0"/>
              </a:spcBef>
              <a:defRPr/>
            </a:pPr>
            <a:r>
              <a:rPr lang="zh-CN" altLang="en-US" b="1" dirty="0">
                <a:latin typeface="微软雅黑" panose="020B0503020204020204" pitchFamily="34" charset="-122"/>
                <a:ea typeface="微软雅黑" panose="020B0503020204020204" pitchFamily="34" charset="-122"/>
                <a:cs typeface="+mn-ea"/>
                <a:sym typeface="+mn-lt"/>
              </a:rPr>
              <a:t>医院选择</a:t>
            </a:r>
            <a:endParaRPr lang="zh-CN" altLang="en-US" b="1" dirty="0">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       二级或二级以上的公立医院，紧急救治可以就近就医但病情稳定后应尽快转至二级及以上公立医院继续治疗。（非紧急救治情况下在非二级及以上公立医院所发生的医疗费用，不承担赔偿责任。）</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       医保挂号</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r>
              <a:rPr lang="zh-CN" altLang="en-US" sz="900" dirty="0">
                <a:solidFill>
                  <a:schemeClr val="dk1"/>
                </a:solidFill>
                <a:latin typeface="微软雅黑" panose="020B0503020204020204" pitchFamily="34" charset="-122"/>
                <a:ea typeface="微软雅黑" panose="020B0503020204020204" pitchFamily="34" charset="-122"/>
                <a:cs typeface="+mn-ea"/>
                <a:sym typeface="+mn-lt"/>
              </a:rPr>
              <a:t>       保留好就医期间所有票据（包括并不限于加盖医院公章的挂号单、病历、诊断书、医疗费明细、缴费收据及其它相关证明材料）</a:t>
            </a: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a:p>
            <a:pPr>
              <a:lnSpc>
                <a:spcPct val="120000"/>
              </a:lnSpc>
              <a:defRPr/>
            </a:pPr>
            <a:endParaRPr lang="zh-CN" altLang="en-US" sz="900" dirty="0">
              <a:solidFill>
                <a:schemeClr val="dk1"/>
              </a:solidFill>
              <a:latin typeface="微软雅黑" panose="020B0503020204020204" pitchFamily="34" charset="-122"/>
              <a:ea typeface="微软雅黑" panose="020B0503020204020204" pitchFamily="34" charset="-122"/>
              <a:cs typeface="+mn-ea"/>
              <a:sym typeface="+mn-lt"/>
            </a:endParaRPr>
          </a:p>
        </p:txBody>
      </p:sp>
      <p:sp>
        <p:nvSpPr>
          <p:cNvPr id="2" name="文本框 1"/>
          <p:cNvSpPr txBox="1"/>
          <p:nvPr/>
        </p:nvSpPr>
        <p:spPr>
          <a:xfrm>
            <a:off x="1986714" y="689508"/>
            <a:ext cx="1032511" cy="358775"/>
          </a:xfrm>
          <a:prstGeom prst="rect">
            <a:avLst/>
          </a:prstGeom>
          <a:noFill/>
        </p:spPr>
        <p:txBody>
          <a:bodyPr wrap="square" rtlCol="0">
            <a:noAutofit/>
            <a:scene3d>
              <a:camera prst="orthographicFront"/>
              <a:lightRig rig="threePt" dir="t"/>
            </a:scene3d>
            <a:sp3d contourW="12700"/>
          </a:bodyPr>
          <a:lstStyle/>
          <a:p>
            <a:pPr algn="just">
              <a:lnSpc>
                <a:spcPct val="120000"/>
              </a:lnSpc>
              <a:defRPr/>
            </a:pPr>
            <a:r>
              <a:rPr lang="zh-CN" altLang="en-US"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rPr>
              <a:t>理赔申请</a:t>
            </a:r>
            <a:endParaRPr lang="zh-CN" altLang="en-US"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endParaRPr>
          </a:p>
        </p:txBody>
      </p:sp>
      <p:sp>
        <p:nvSpPr>
          <p:cNvPr id="3" name="文本框 2"/>
          <p:cNvSpPr txBox="1"/>
          <p:nvPr/>
        </p:nvSpPr>
        <p:spPr>
          <a:xfrm>
            <a:off x="6061283" y="687323"/>
            <a:ext cx="1314450" cy="358775"/>
          </a:xfrm>
          <a:prstGeom prst="rect">
            <a:avLst/>
          </a:prstGeom>
          <a:noFill/>
        </p:spPr>
        <p:txBody>
          <a:bodyPr wrap="square" rtlCol="0">
            <a:noAutofit/>
            <a:scene3d>
              <a:camera prst="orthographicFront"/>
              <a:lightRig rig="threePt" dir="t"/>
            </a:scene3d>
            <a:sp3d contourW="12700"/>
          </a:bodyPr>
          <a:lstStyle/>
          <a:p>
            <a:pPr algn="just">
              <a:lnSpc>
                <a:spcPct val="120000"/>
              </a:lnSpc>
              <a:defRPr/>
            </a:pPr>
            <a:r>
              <a:rPr lang="zh-CN" altLang="en-US"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rPr>
              <a:t>不予理赔情况</a:t>
            </a:r>
            <a:endParaRPr lang="zh-CN" altLang="en-US"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endParaRPr>
          </a:p>
        </p:txBody>
      </p:sp>
      <p:sp>
        <p:nvSpPr>
          <p:cNvPr id="11" name="文本框 10"/>
          <p:cNvSpPr txBox="1"/>
          <p:nvPr/>
        </p:nvSpPr>
        <p:spPr>
          <a:xfrm>
            <a:off x="376519" y="3580773"/>
            <a:ext cx="3314107" cy="646331"/>
          </a:xfrm>
          <a:prstGeom prst="rect">
            <a:avLst/>
          </a:prstGeom>
        </p:spPr>
        <p:txBody>
          <a:bodyPr wrap="square">
            <a:spAutoFit/>
          </a:bodyPr>
          <a:lstStyle/>
          <a:p>
            <a:r>
              <a:rPr lang="zh-CN" altLang="en-US" sz="900" b="1" dirty="0">
                <a:solidFill>
                  <a:srgbClr val="000000"/>
                </a:solidFill>
                <a:latin typeface="宋体" panose="02010600030101010101" pitchFamily="2" charset="-122"/>
                <a:ea typeface="宋体" panose="02010600030101010101" pitchFamily="2" charset="-122"/>
              </a:rPr>
              <a:t>不予报销情况</a:t>
            </a:r>
            <a:endParaRPr lang="en-US" altLang="zh-CN" sz="900" b="1" dirty="0">
              <a:solidFill>
                <a:srgbClr val="000000"/>
              </a:solidFill>
              <a:latin typeface="宋体" panose="02010600030101010101" pitchFamily="2" charset="-122"/>
              <a:ea typeface="宋体" panose="02010600030101010101" pitchFamily="2" charset="-122"/>
            </a:endParaRPr>
          </a:p>
          <a:p>
            <a:r>
              <a:rPr lang="zh-CN" altLang="en-US" sz="900" b="1" dirty="0">
                <a:solidFill>
                  <a:srgbClr val="000000"/>
                </a:solidFill>
                <a:latin typeface="宋体" panose="02010600030101010101" pitchFamily="2" charset="-122"/>
                <a:ea typeface="宋体" panose="02010600030101010101" pitchFamily="2" charset="-122"/>
              </a:rPr>
              <a:t>①保险单签发地社会医疗保险或其他公费医疗管理部门规定的自费项目和药品费用； </a:t>
            </a:r>
            <a:endParaRPr lang="zh-CN" altLang="en-US" sz="900" b="1" dirty="0">
              <a:solidFill>
                <a:srgbClr val="000000"/>
              </a:solidFill>
              <a:latin typeface="宋体" panose="02010600030101010101" pitchFamily="2" charset="-122"/>
              <a:ea typeface="宋体" panose="02010600030101010101" pitchFamily="2" charset="-122"/>
            </a:endParaRPr>
          </a:p>
          <a:p>
            <a:r>
              <a:rPr lang="zh-CN" altLang="en-US" sz="900" b="1" dirty="0">
                <a:solidFill>
                  <a:srgbClr val="000000"/>
                </a:solidFill>
                <a:latin typeface="宋体" panose="02010600030101010101" pitchFamily="2" charset="-122"/>
                <a:ea typeface="宋体" panose="02010600030101010101" pitchFamily="2" charset="-122"/>
              </a:rPr>
              <a:t>②因椎间盘膨出或突出造成被保险人支持的医疗费用；</a:t>
            </a:r>
            <a:endParaRPr lang="zh-CN" altLang="en-US" sz="900" b="1" dirty="0">
              <a:solidFill>
                <a:srgbClr val="000000"/>
              </a:solidFill>
              <a:latin typeface="宋体" panose="02010600030101010101" pitchFamily="2" charset="-122"/>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2" grpId="0"/>
      <p:bldP spid="2" grpId="0"/>
      <p:bldP spid="3"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椭圆 16"/>
          <p:cNvSpPr/>
          <p:nvPr/>
        </p:nvSpPr>
        <p:spPr>
          <a:xfrm>
            <a:off x="3866061" y="2066925"/>
            <a:ext cx="639264" cy="630162"/>
          </a:xfrm>
          <a:prstGeom prst="ellipse">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5" name="内容占位符 4"/>
          <p:cNvSpPr>
            <a:spLocks noGrp="1"/>
          </p:cNvSpPr>
          <p:nvPr>
            <p:ph sz="quarter" idx="17"/>
          </p:nvPr>
        </p:nvSpPr>
        <p:spPr>
          <a:xfrm>
            <a:off x="4692650" y="2066925"/>
            <a:ext cx="3096260" cy="829310"/>
          </a:xfrm>
        </p:spPr>
        <p:txBody>
          <a:bodyPr>
            <a:normAutofit lnSpcReduction="10000"/>
          </a:bodyPr>
          <a:lstStyle/>
          <a:p>
            <a:r>
              <a:rPr kumimoji="1" lang="zh-CN" altLang="en-US" sz="2800" b="1" spc="300" dirty="0"/>
              <a:t>公司组织架构图</a:t>
            </a:r>
            <a:r>
              <a:rPr kumimoji="1" lang="en-US" altLang="zh-CN" sz="2800" b="1" spc="300" dirty="0"/>
              <a:t>-</a:t>
            </a:r>
            <a:r>
              <a:rPr kumimoji="1" lang="zh-CN" altLang="en-US" sz="2800" spc="300" dirty="0"/>
              <a:t>详见打印版</a:t>
            </a:r>
            <a:endParaRPr kumimoji="1" lang="zh-CN" altLang="en-US" sz="2800" spc="300" dirty="0"/>
          </a:p>
        </p:txBody>
      </p:sp>
      <p:sp>
        <p:nvSpPr>
          <p:cNvPr id="11" name="内容占位符 10"/>
          <p:cNvSpPr>
            <a:spLocks noGrp="1"/>
          </p:cNvSpPr>
          <p:nvPr>
            <p:ph sz="quarter" idx="23"/>
          </p:nvPr>
        </p:nvSpPr>
        <p:spPr>
          <a:xfrm>
            <a:off x="3942937" y="2185361"/>
            <a:ext cx="602393" cy="472018"/>
          </a:xfrm>
        </p:spPr>
        <p:txBody>
          <a:bodyPr>
            <a:noAutofit/>
          </a:bodyPr>
          <a:lstStyle/>
          <a:p>
            <a:r>
              <a:rPr kumimoji="1" lang="zh-CN" altLang="en-US" sz="2000" dirty="0">
                <a:solidFill>
                  <a:srgbClr val="C39C61"/>
                </a:solidFill>
              </a:rPr>
              <a:t>注</a:t>
            </a:r>
            <a:endParaRPr kumimoji="1" lang="zh-CN" altLang="en-US" sz="2000" dirty="0">
              <a:solidFill>
                <a:srgbClr val="C39C61"/>
              </a:solidFill>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sz="quarter" idx="12"/>
          </p:nvPr>
        </p:nvSpPr>
        <p:spPr>
          <a:xfrm>
            <a:off x="6229985" y="2847340"/>
            <a:ext cx="1320800" cy="234950"/>
          </a:xfrm>
        </p:spPr>
        <p:txBody>
          <a:bodyPr/>
          <a:lstStyle/>
          <a:p>
            <a:r>
              <a:rPr lang="zh-CN" altLang="en-US" sz="1200" dirty="0">
                <a:solidFill>
                  <a:schemeClr val="bg1"/>
                </a:solidFill>
              </a:rPr>
              <a:t>综合管理部</a:t>
            </a:r>
            <a:endParaRPr lang="zh-CN" altLang="en-US" sz="1200" dirty="0">
              <a:solidFill>
                <a:schemeClr val="bg1"/>
              </a:solidFill>
            </a:endParaRPr>
          </a:p>
        </p:txBody>
      </p:sp>
      <p:sp>
        <p:nvSpPr>
          <p:cNvPr id="25" name="文本框 2"/>
          <p:cNvSpPr txBox="1">
            <a:spLocks noGrp="1"/>
          </p:cNvSpPr>
          <p:nvPr/>
        </p:nvSpPr>
        <p:spPr>
          <a:xfrm>
            <a:off x="1751330" y="1210562"/>
            <a:ext cx="6715760" cy="1158240"/>
          </a:xfrm>
          <a:prstGeom prst="rect">
            <a:avLst/>
          </a:prstGeom>
        </p:spPr>
        <p:txBody>
          <a:bodyPr vert="horz" wrap="square" lIns="91425" tIns="91425" rIns="91425" bIns="91425" rtlCol="0" anchor="b" anchorCtr="0">
            <a:noAutofit/>
          </a:bodyPr>
          <a:lstStyle>
            <a:lvl1pPr algn="ctr" defTabSz="914400" rtl="0" eaLnBrk="1" fontAlgn="auto" latinLnBrk="0" hangingPunct="1">
              <a:lnSpc>
                <a:spcPct val="100000"/>
              </a:lnSpc>
              <a:spcBef>
                <a:spcPct val="0"/>
              </a:spcBef>
              <a:buNone/>
              <a:defRPr sz="6000" b="1" i="0" u="none" strike="noStrike" kern="1200" cap="none" spc="300" normalizeH="0" baseline="0">
                <a:solidFill>
                  <a:schemeClr val="tx1">
                    <a:lumMod val="85000"/>
                    <a:lumOff val="15000"/>
                  </a:schemeClr>
                </a:solidFill>
                <a:effectLst/>
                <a:uFillTx/>
                <a:latin typeface="Arial" panose="020B0604020202020204" pitchFamily="34" charset="0"/>
                <a:ea typeface="微软雅黑" panose="020B0503020204020204" pitchFamily="34" charset="-122"/>
                <a:cs typeface="+mj-cs"/>
              </a:defRPr>
            </a:lvl1pPr>
          </a:lstStyle>
          <a:p>
            <a:pPr marL="0" lvl="0" indent="0" algn="ctr" rtl="0">
              <a:spcBef>
                <a:spcPts val="0"/>
              </a:spcBef>
              <a:spcAft>
                <a:spcPts val="0"/>
              </a:spcAft>
              <a:buNone/>
            </a:pPr>
            <a:r>
              <a:rPr lang="zh-CN" altLang="en-GB" dirty="0">
                <a:solidFill>
                  <a:schemeClr val="bg1"/>
                </a:solidFill>
                <a:latin typeface="方正黑体简体" panose="02000000000000000000" charset="-122"/>
                <a:ea typeface="方正黑体简体" panose="02000000000000000000" charset="-122"/>
                <a:cs typeface="方正黑体简体" panose="02000000000000000000" charset="-122"/>
                <a:sym typeface="+mn-ea"/>
              </a:rPr>
              <a:t>感谢您的聆听</a:t>
            </a:r>
            <a:endParaRPr lang="zh-CN" altLang="en-GB" dirty="0">
              <a:solidFill>
                <a:schemeClr val="bg1"/>
              </a:solidFill>
              <a:latin typeface="方正黑体简体" panose="02000000000000000000" charset="-122"/>
              <a:ea typeface="方正黑体简体" panose="02000000000000000000" charset="-122"/>
              <a:cs typeface="方正黑体简体" panose="02000000000000000000" charset="-122"/>
              <a:sym typeface="+mn-ea"/>
            </a:endParaRPr>
          </a:p>
        </p:txBody>
      </p:sp>
      <p:sp>
        <p:nvSpPr>
          <p:cNvPr id="28" name="任意多边形 27"/>
          <p:cNvSpPr>
            <a:spLocks noChangeArrowheads="1"/>
          </p:cNvSpPr>
          <p:nvPr/>
        </p:nvSpPr>
        <p:spPr bwMode="auto">
          <a:xfrm rot="16200000" flipH="1">
            <a:off x="4928234" y="433784"/>
            <a:ext cx="113030" cy="391223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il" t="it" r="ir" b="ib"/>
            <a:pathLst>
              <a:path w="178" h="6161">
                <a:moveTo>
                  <a:pt x="54" y="34"/>
                </a:moveTo>
                <a:cubicBezTo>
                  <a:pt x="54" y="15"/>
                  <a:pt x="70" y="0"/>
                  <a:pt x="90" y="0"/>
                </a:cubicBezTo>
                <a:cubicBezTo>
                  <a:pt x="109" y="0"/>
                  <a:pt x="126" y="15"/>
                  <a:pt x="126" y="34"/>
                </a:cubicBezTo>
                <a:cubicBezTo>
                  <a:pt x="126" y="52"/>
                  <a:pt x="109" y="67"/>
                  <a:pt x="90" y="67"/>
                </a:cubicBezTo>
                <a:cubicBezTo>
                  <a:pt x="70" y="67"/>
                  <a:pt x="54" y="52"/>
                  <a:pt x="54" y="34"/>
                </a:cubicBezTo>
                <a:close/>
                <a:moveTo>
                  <a:pt x="69" y="269"/>
                </a:moveTo>
                <a:cubicBezTo>
                  <a:pt x="69" y="253"/>
                  <a:pt x="78" y="240"/>
                  <a:pt x="90" y="240"/>
                </a:cubicBezTo>
                <a:cubicBezTo>
                  <a:pt x="102" y="240"/>
                  <a:pt x="112" y="253"/>
                  <a:pt x="112" y="269"/>
                </a:cubicBezTo>
                <a:cubicBezTo>
                  <a:pt x="112" y="285"/>
                  <a:pt x="102" y="298"/>
                  <a:pt x="90" y="298"/>
                </a:cubicBezTo>
                <a:cubicBezTo>
                  <a:pt x="78" y="298"/>
                  <a:pt x="69" y="285"/>
                  <a:pt x="69" y="269"/>
                </a:cubicBezTo>
                <a:close/>
                <a:moveTo>
                  <a:pt x="69" y="494"/>
                </a:moveTo>
                <a:cubicBezTo>
                  <a:pt x="69" y="478"/>
                  <a:pt x="78" y="465"/>
                  <a:pt x="90" y="465"/>
                </a:cubicBezTo>
                <a:cubicBezTo>
                  <a:pt x="102" y="465"/>
                  <a:pt x="112" y="478"/>
                  <a:pt x="112" y="494"/>
                </a:cubicBezTo>
                <a:cubicBezTo>
                  <a:pt x="112" y="510"/>
                  <a:pt x="102" y="523"/>
                  <a:pt x="90" y="523"/>
                </a:cubicBezTo>
                <a:cubicBezTo>
                  <a:pt x="78" y="523"/>
                  <a:pt x="69" y="510"/>
                  <a:pt x="69" y="494"/>
                </a:cubicBezTo>
                <a:close/>
                <a:moveTo>
                  <a:pt x="68" y="718"/>
                </a:moveTo>
                <a:cubicBezTo>
                  <a:pt x="68" y="706"/>
                  <a:pt x="78" y="697"/>
                  <a:pt x="90" y="697"/>
                </a:cubicBezTo>
                <a:cubicBezTo>
                  <a:pt x="101" y="697"/>
                  <a:pt x="111" y="706"/>
                  <a:pt x="111" y="718"/>
                </a:cubicBezTo>
                <a:cubicBezTo>
                  <a:pt x="111" y="730"/>
                  <a:pt x="101" y="740"/>
                  <a:pt x="90" y="740"/>
                </a:cubicBezTo>
                <a:cubicBezTo>
                  <a:pt x="78" y="740"/>
                  <a:pt x="68" y="730"/>
                  <a:pt x="68" y="718"/>
                </a:cubicBezTo>
                <a:close/>
                <a:moveTo>
                  <a:pt x="68" y="943"/>
                </a:moveTo>
                <a:cubicBezTo>
                  <a:pt x="68" y="931"/>
                  <a:pt x="78" y="922"/>
                  <a:pt x="90" y="922"/>
                </a:cubicBezTo>
                <a:cubicBezTo>
                  <a:pt x="101" y="922"/>
                  <a:pt x="111" y="931"/>
                  <a:pt x="111" y="943"/>
                </a:cubicBezTo>
                <a:cubicBezTo>
                  <a:pt x="111" y="955"/>
                  <a:pt x="101" y="965"/>
                  <a:pt x="90" y="965"/>
                </a:cubicBezTo>
                <a:cubicBezTo>
                  <a:pt x="78" y="965"/>
                  <a:pt x="68" y="955"/>
                  <a:pt x="68" y="943"/>
                </a:cubicBezTo>
                <a:close/>
                <a:moveTo>
                  <a:pt x="54" y="1167"/>
                </a:moveTo>
                <a:cubicBezTo>
                  <a:pt x="54" y="1150"/>
                  <a:pt x="70" y="1138"/>
                  <a:pt x="90" y="1138"/>
                </a:cubicBezTo>
                <a:cubicBezTo>
                  <a:pt x="110" y="1138"/>
                  <a:pt x="126" y="1150"/>
                  <a:pt x="126" y="1167"/>
                </a:cubicBezTo>
                <a:cubicBezTo>
                  <a:pt x="126" y="1183"/>
                  <a:pt x="110" y="1196"/>
                  <a:pt x="90" y="1196"/>
                </a:cubicBezTo>
                <a:cubicBezTo>
                  <a:pt x="70" y="1196"/>
                  <a:pt x="54" y="1183"/>
                  <a:pt x="54" y="1167"/>
                </a:cubicBezTo>
                <a:close/>
                <a:moveTo>
                  <a:pt x="10" y="1359"/>
                </a:moveTo>
                <a:cubicBezTo>
                  <a:pt x="10" y="1319"/>
                  <a:pt x="45" y="1287"/>
                  <a:pt x="89" y="1287"/>
                </a:cubicBezTo>
                <a:cubicBezTo>
                  <a:pt x="133" y="1287"/>
                  <a:pt x="169" y="1319"/>
                  <a:pt x="169" y="1359"/>
                </a:cubicBezTo>
                <a:cubicBezTo>
                  <a:pt x="169" y="1399"/>
                  <a:pt x="133" y="1431"/>
                  <a:pt x="89" y="1431"/>
                </a:cubicBezTo>
                <a:cubicBezTo>
                  <a:pt x="45" y="1431"/>
                  <a:pt x="10" y="1399"/>
                  <a:pt x="10" y="1359"/>
                </a:cubicBezTo>
                <a:close/>
                <a:moveTo>
                  <a:pt x="34" y="1604"/>
                </a:moveTo>
                <a:cubicBezTo>
                  <a:pt x="34" y="1572"/>
                  <a:pt x="59" y="1547"/>
                  <a:pt x="90" y="1547"/>
                </a:cubicBezTo>
                <a:cubicBezTo>
                  <a:pt x="120" y="1547"/>
                  <a:pt x="145" y="1572"/>
                  <a:pt x="145" y="1604"/>
                </a:cubicBezTo>
                <a:cubicBezTo>
                  <a:pt x="145" y="1636"/>
                  <a:pt x="120" y="1662"/>
                  <a:pt x="90" y="1662"/>
                </a:cubicBezTo>
                <a:cubicBezTo>
                  <a:pt x="59" y="1662"/>
                  <a:pt x="34" y="1636"/>
                  <a:pt x="34" y="1604"/>
                </a:cubicBezTo>
                <a:close/>
                <a:moveTo>
                  <a:pt x="69" y="1849"/>
                </a:moveTo>
                <a:cubicBezTo>
                  <a:pt x="69" y="1833"/>
                  <a:pt x="78" y="1820"/>
                  <a:pt x="90" y="1820"/>
                </a:cubicBezTo>
                <a:cubicBezTo>
                  <a:pt x="102" y="1820"/>
                  <a:pt x="112" y="1833"/>
                  <a:pt x="112" y="1849"/>
                </a:cubicBezTo>
                <a:cubicBezTo>
                  <a:pt x="112" y="1865"/>
                  <a:pt x="102" y="1878"/>
                  <a:pt x="90" y="1878"/>
                </a:cubicBezTo>
                <a:cubicBezTo>
                  <a:pt x="78" y="1878"/>
                  <a:pt x="69" y="1865"/>
                  <a:pt x="69" y="1849"/>
                </a:cubicBezTo>
                <a:close/>
                <a:moveTo>
                  <a:pt x="68" y="2082"/>
                </a:moveTo>
                <a:cubicBezTo>
                  <a:pt x="68" y="2070"/>
                  <a:pt x="78" y="2061"/>
                  <a:pt x="90" y="2061"/>
                </a:cubicBezTo>
                <a:cubicBezTo>
                  <a:pt x="101" y="2061"/>
                  <a:pt x="111" y="2070"/>
                  <a:pt x="111" y="2082"/>
                </a:cubicBezTo>
                <a:cubicBezTo>
                  <a:pt x="111" y="2094"/>
                  <a:pt x="101" y="2104"/>
                  <a:pt x="90" y="2104"/>
                </a:cubicBezTo>
                <a:cubicBezTo>
                  <a:pt x="78" y="2104"/>
                  <a:pt x="68" y="2094"/>
                  <a:pt x="68" y="2082"/>
                </a:cubicBezTo>
                <a:close/>
                <a:moveTo>
                  <a:pt x="78" y="2303"/>
                </a:moveTo>
                <a:cubicBezTo>
                  <a:pt x="78" y="2293"/>
                  <a:pt x="83" y="2286"/>
                  <a:pt x="90" y="2286"/>
                </a:cubicBezTo>
                <a:cubicBezTo>
                  <a:pt x="97" y="2286"/>
                  <a:pt x="102" y="2293"/>
                  <a:pt x="102" y="2303"/>
                </a:cubicBezTo>
                <a:cubicBezTo>
                  <a:pt x="102" y="2312"/>
                  <a:pt x="97" y="2320"/>
                  <a:pt x="90" y="2320"/>
                </a:cubicBezTo>
                <a:cubicBezTo>
                  <a:pt x="83" y="2320"/>
                  <a:pt x="78" y="2312"/>
                  <a:pt x="78" y="2303"/>
                </a:cubicBezTo>
                <a:close/>
                <a:moveTo>
                  <a:pt x="78" y="2529"/>
                </a:moveTo>
                <a:cubicBezTo>
                  <a:pt x="78" y="2519"/>
                  <a:pt x="83" y="2512"/>
                  <a:pt x="90" y="2512"/>
                </a:cubicBezTo>
                <a:cubicBezTo>
                  <a:pt x="97" y="2512"/>
                  <a:pt x="102" y="2519"/>
                  <a:pt x="102" y="2529"/>
                </a:cubicBezTo>
                <a:cubicBezTo>
                  <a:pt x="102" y="2538"/>
                  <a:pt x="97" y="2546"/>
                  <a:pt x="90" y="2546"/>
                </a:cubicBezTo>
                <a:cubicBezTo>
                  <a:pt x="83" y="2546"/>
                  <a:pt x="78" y="2538"/>
                  <a:pt x="78" y="2529"/>
                </a:cubicBezTo>
                <a:close/>
                <a:moveTo>
                  <a:pt x="69" y="2759"/>
                </a:moveTo>
                <a:cubicBezTo>
                  <a:pt x="69" y="2750"/>
                  <a:pt x="78" y="2742"/>
                  <a:pt x="90" y="2742"/>
                </a:cubicBezTo>
                <a:cubicBezTo>
                  <a:pt x="102" y="2742"/>
                  <a:pt x="112" y="2750"/>
                  <a:pt x="112" y="2759"/>
                </a:cubicBezTo>
                <a:cubicBezTo>
                  <a:pt x="112" y="2768"/>
                  <a:pt x="102" y="2776"/>
                  <a:pt x="90" y="2776"/>
                </a:cubicBezTo>
                <a:cubicBezTo>
                  <a:pt x="78" y="2776"/>
                  <a:pt x="69" y="2768"/>
                  <a:pt x="69" y="2759"/>
                </a:cubicBezTo>
                <a:close/>
                <a:moveTo>
                  <a:pt x="10" y="2939"/>
                </a:moveTo>
                <a:cubicBezTo>
                  <a:pt x="10" y="2899"/>
                  <a:pt x="45" y="2867"/>
                  <a:pt x="89" y="2867"/>
                </a:cubicBezTo>
                <a:cubicBezTo>
                  <a:pt x="133" y="2867"/>
                  <a:pt x="169" y="2899"/>
                  <a:pt x="169" y="2939"/>
                </a:cubicBezTo>
                <a:cubicBezTo>
                  <a:pt x="169" y="2979"/>
                  <a:pt x="133" y="3011"/>
                  <a:pt x="89" y="3011"/>
                </a:cubicBezTo>
                <a:cubicBezTo>
                  <a:pt x="45" y="3011"/>
                  <a:pt x="10" y="2979"/>
                  <a:pt x="10" y="2939"/>
                </a:cubicBezTo>
                <a:close/>
                <a:moveTo>
                  <a:pt x="35" y="3189"/>
                </a:moveTo>
                <a:cubicBezTo>
                  <a:pt x="35" y="3160"/>
                  <a:pt x="59" y="3136"/>
                  <a:pt x="90" y="3136"/>
                </a:cubicBezTo>
                <a:cubicBezTo>
                  <a:pt x="121" y="3136"/>
                  <a:pt x="146" y="3160"/>
                  <a:pt x="146" y="3189"/>
                </a:cubicBezTo>
                <a:cubicBezTo>
                  <a:pt x="146" y="3218"/>
                  <a:pt x="121" y="3242"/>
                  <a:pt x="90" y="3242"/>
                </a:cubicBezTo>
                <a:cubicBezTo>
                  <a:pt x="59" y="3242"/>
                  <a:pt x="35" y="3218"/>
                  <a:pt x="35" y="3189"/>
                </a:cubicBezTo>
                <a:close/>
                <a:moveTo>
                  <a:pt x="69" y="3428"/>
                </a:moveTo>
                <a:cubicBezTo>
                  <a:pt x="69" y="3412"/>
                  <a:pt x="78" y="3399"/>
                  <a:pt x="90" y="3399"/>
                </a:cubicBezTo>
                <a:cubicBezTo>
                  <a:pt x="102" y="3399"/>
                  <a:pt x="112" y="3412"/>
                  <a:pt x="112" y="3428"/>
                </a:cubicBezTo>
                <a:cubicBezTo>
                  <a:pt x="112" y="3444"/>
                  <a:pt x="102" y="3457"/>
                  <a:pt x="90" y="3457"/>
                </a:cubicBezTo>
                <a:cubicBezTo>
                  <a:pt x="78" y="3457"/>
                  <a:pt x="69" y="3444"/>
                  <a:pt x="69" y="3428"/>
                </a:cubicBezTo>
                <a:close/>
                <a:moveTo>
                  <a:pt x="68" y="3661"/>
                </a:moveTo>
                <a:cubicBezTo>
                  <a:pt x="68" y="3649"/>
                  <a:pt x="78" y="3640"/>
                  <a:pt x="90" y="3640"/>
                </a:cubicBezTo>
                <a:cubicBezTo>
                  <a:pt x="101" y="3640"/>
                  <a:pt x="111" y="3649"/>
                  <a:pt x="111" y="3661"/>
                </a:cubicBezTo>
                <a:cubicBezTo>
                  <a:pt x="111" y="3673"/>
                  <a:pt x="101" y="3683"/>
                  <a:pt x="90" y="3683"/>
                </a:cubicBezTo>
                <a:cubicBezTo>
                  <a:pt x="78" y="3683"/>
                  <a:pt x="68" y="3673"/>
                  <a:pt x="68" y="3661"/>
                </a:cubicBezTo>
                <a:close/>
                <a:moveTo>
                  <a:pt x="69" y="3882"/>
                </a:moveTo>
                <a:cubicBezTo>
                  <a:pt x="69" y="3873"/>
                  <a:pt x="78" y="3865"/>
                  <a:pt x="90" y="3865"/>
                </a:cubicBezTo>
                <a:cubicBezTo>
                  <a:pt x="102" y="3865"/>
                  <a:pt x="112" y="3873"/>
                  <a:pt x="112" y="3882"/>
                </a:cubicBezTo>
                <a:cubicBezTo>
                  <a:pt x="112" y="3891"/>
                  <a:pt x="102" y="3899"/>
                  <a:pt x="90" y="3899"/>
                </a:cubicBezTo>
                <a:cubicBezTo>
                  <a:pt x="78" y="3899"/>
                  <a:pt x="69" y="3891"/>
                  <a:pt x="69" y="3882"/>
                </a:cubicBezTo>
                <a:close/>
                <a:moveTo>
                  <a:pt x="69" y="4108"/>
                </a:moveTo>
                <a:cubicBezTo>
                  <a:pt x="69" y="4099"/>
                  <a:pt x="78" y="4091"/>
                  <a:pt x="90" y="4091"/>
                </a:cubicBezTo>
                <a:cubicBezTo>
                  <a:pt x="102" y="4091"/>
                  <a:pt x="112" y="4099"/>
                  <a:pt x="112" y="4108"/>
                </a:cubicBezTo>
                <a:cubicBezTo>
                  <a:pt x="112" y="4117"/>
                  <a:pt x="102" y="4125"/>
                  <a:pt x="90" y="4125"/>
                </a:cubicBezTo>
                <a:cubicBezTo>
                  <a:pt x="78" y="4125"/>
                  <a:pt x="69" y="4117"/>
                  <a:pt x="69" y="4108"/>
                </a:cubicBezTo>
                <a:close/>
                <a:moveTo>
                  <a:pt x="68" y="4331"/>
                </a:moveTo>
                <a:cubicBezTo>
                  <a:pt x="68" y="4318"/>
                  <a:pt x="77" y="4307"/>
                  <a:pt x="89" y="4307"/>
                </a:cubicBezTo>
                <a:cubicBezTo>
                  <a:pt x="101" y="4307"/>
                  <a:pt x="111" y="4318"/>
                  <a:pt x="111" y="4331"/>
                </a:cubicBezTo>
                <a:cubicBezTo>
                  <a:pt x="111" y="4344"/>
                  <a:pt x="101" y="4355"/>
                  <a:pt x="89" y="4355"/>
                </a:cubicBezTo>
                <a:cubicBezTo>
                  <a:pt x="77" y="4355"/>
                  <a:pt x="68" y="4344"/>
                  <a:pt x="68" y="4331"/>
                </a:cubicBezTo>
                <a:close/>
                <a:moveTo>
                  <a:pt x="54" y="4553"/>
                </a:moveTo>
                <a:cubicBezTo>
                  <a:pt x="54" y="4536"/>
                  <a:pt x="70" y="4524"/>
                  <a:pt x="90" y="4524"/>
                </a:cubicBezTo>
                <a:cubicBezTo>
                  <a:pt x="110" y="4524"/>
                  <a:pt x="126" y="4536"/>
                  <a:pt x="126" y="4553"/>
                </a:cubicBezTo>
                <a:cubicBezTo>
                  <a:pt x="126" y="4569"/>
                  <a:pt x="110" y="4582"/>
                  <a:pt x="90" y="4582"/>
                </a:cubicBezTo>
                <a:cubicBezTo>
                  <a:pt x="70" y="4582"/>
                  <a:pt x="54" y="4569"/>
                  <a:pt x="54" y="4553"/>
                </a:cubicBezTo>
                <a:close/>
                <a:moveTo>
                  <a:pt x="54" y="4769"/>
                </a:moveTo>
                <a:cubicBezTo>
                  <a:pt x="54" y="4747"/>
                  <a:pt x="70" y="4730"/>
                  <a:pt x="90" y="4730"/>
                </a:cubicBezTo>
                <a:cubicBezTo>
                  <a:pt x="109" y="4730"/>
                  <a:pt x="126" y="4747"/>
                  <a:pt x="126" y="4769"/>
                </a:cubicBezTo>
                <a:cubicBezTo>
                  <a:pt x="126" y="4790"/>
                  <a:pt x="109" y="4807"/>
                  <a:pt x="90" y="4807"/>
                </a:cubicBezTo>
                <a:cubicBezTo>
                  <a:pt x="70" y="4807"/>
                  <a:pt x="54" y="4790"/>
                  <a:pt x="54" y="4769"/>
                </a:cubicBezTo>
                <a:close/>
                <a:moveTo>
                  <a:pt x="0" y="4963"/>
                </a:moveTo>
                <a:cubicBezTo>
                  <a:pt x="0" y="4916"/>
                  <a:pt x="40" y="4879"/>
                  <a:pt x="89" y="4879"/>
                </a:cubicBezTo>
                <a:cubicBezTo>
                  <a:pt x="138" y="4879"/>
                  <a:pt x="178" y="4916"/>
                  <a:pt x="178" y="4963"/>
                </a:cubicBezTo>
                <a:cubicBezTo>
                  <a:pt x="178" y="5009"/>
                  <a:pt x="138" y="5047"/>
                  <a:pt x="89" y="5047"/>
                </a:cubicBezTo>
                <a:cubicBezTo>
                  <a:pt x="40" y="5047"/>
                  <a:pt x="0" y="5009"/>
                  <a:pt x="0" y="4963"/>
                </a:cubicBezTo>
                <a:close/>
                <a:moveTo>
                  <a:pt x="34" y="5213"/>
                </a:moveTo>
                <a:cubicBezTo>
                  <a:pt x="34" y="5185"/>
                  <a:pt x="59" y="5163"/>
                  <a:pt x="90" y="5163"/>
                </a:cubicBezTo>
                <a:cubicBezTo>
                  <a:pt x="120" y="5163"/>
                  <a:pt x="145" y="5185"/>
                  <a:pt x="145" y="5213"/>
                </a:cubicBezTo>
                <a:cubicBezTo>
                  <a:pt x="145" y="5241"/>
                  <a:pt x="120" y="5264"/>
                  <a:pt x="90" y="5264"/>
                </a:cubicBezTo>
                <a:cubicBezTo>
                  <a:pt x="59" y="5264"/>
                  <a:pt x="34" y="5241"/>
                  <a:pt x="34" y="5213"/>
                </a:cubicBezTo>
                <a:close/>
                <a:moveTo>
                  <a:pt x="68" y="5457"/>
                </a:moveTo>
                <a:cubicBezTo>
                  <a:pt x="68" y="5445"/>
                  <a:pt x="78" y="5436"/>
                  <a:pt x="90" y="5436"/>
                </a:cubicBezTo>
                <a:cubicBezTo>
                  <a:pt x="101" y="5436"/>
                  <a:pt x="111" y="5445"/>
                  <a:pt x="111" y="5457"/>
                </a:cubicBezTo>
                <a:cubicBezTo>
                  <a:pt x="111" y="5469"/>
                  <a:pt x="101" y="5479"/>
                  <a:pt x="90" y="5479"/>
                </a:cubicBezTo>
                <a:cubicBezTo>
                  <a:pt x="78" y="5479"/>
                  <a:pt x="68" y="5469"/>
                  <a:pt x="68" y="5457"/>
                </a:cubicBezTo>
                <a:close/>
                <a:moveTo>
                  <a:pt x="68" y="5683"/>
                </a:moveTo>
                <a:cubicBezTo>
                  <a:pt x="68" y="5671"/>
                  <a:pt x="78" y="5662"/>
                  <a:pt x="90" y="5662"/>
                </a:cubicBezTo>
                <a:cubicBezTo>
                  <a:pt x="101" y="5662"/>
                  <a:pt x="111" y="5671"/>
                  <a:pt x="111" y="5683"/>
                </a:cubicBezTo>
                <a:cubicBezTo>
                  <a:pt x="111" y="5695"/>
                  <a:pt x="101" y="5705"/>
                  <a:pt x="90" y="5705"/>
                </a:cubicBezTo>
                <a:cubicBezTo>
                  <a:pt x="78" y="5705"/>
                  <a:pt x="68" y="5695"/>
                  <a:pt x="68" y="5683"/>
                </a:cubicBezTo>
                <a:close/>
                <a:moveTo>
                  <a:pt x="68" y="5911"/>
                </a:moveTo>
                <a:cubicBezTo>
                  <a:pt x="68" y="5898"/>
                  <a:pt x="77" y="5887"/>
                  <a:pt x="89" y="5887"/>
                </a:cubicBezTo>
                <a:cubicBezTo>
                  <a:pt x="101" y="5887"/>
                  <a:pt x="111" y="5898"/>
                  <a:pt x="111" y="5911"/>
                </a:cubicBezTo>
                <a:cubicBezTo>
                  <a:pt x="111" y="5924"/>
                  <a:pt x="101" y="5935"/>
                  <a:pt x="89" y="5935"/>
                </a:cubicBezTo>
                <a:cubicBezTo>
                  <a:pt x="77" y="5935"/>
                  <a:pt x="68" y="5924"/>
                  <a:pt x="68" y="5911"/>
                </a:cubicBezTo>
                <a:close/>
                <a:moveTo>
                  <a:pt x="54" y="6128"/>
                </a:moveTo>
                <a:cubicBezTo>
                  <a:pt x="54" y="6109"/>
                  <a:pt x="70" y="6094"/>
                  <a:pt x="90" y="6094"/>
                </a:cubicBezTo>
                <a:cubicBezTo>
                  <a:pt x="109" y="6094"/>
                  <a:pt x="126" y="6109"/>
                  <a:pt x="126" y="6128"/>
                </a:cubicBezTo>
                <a:cubicBezTo>
                  <a:pt x="126" y="6146"/>
                  <a:pt x="109" y="6161"/>
                  <a:pt x="90" y="6161"/>
                </a:cubicBezTo>
                <a:cubicBezTo>
                  <a:pt x="70" y="6161"/>
                  <a:pt x="54" y="6146"/>
                  <a:pt x="54" y="612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latin typeface="方正黑体简体" panose="02000000000000000000" charset="-122"/>
              <a:ea typeface="方正黑体简体" panose="02000000000000000000" charset="-122"/>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椭圆 16"/>
          <p:cNvSpPr/>
          <p:nvPr/>
        </p:nvSpPr>
        <p:spPr>
          <a:xfrm>
            <a:off x="3866061" y="2066925"/>
            <a:ext cx="639264" cy="630162"/>
          </a:xfrm>
          <a:prstGeom prst="ellipse">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 name="标题 1"/>
          <p:cNvSpPr>
            <a:spLocks noGrp="1"/>
          </p:cNvSpPr>
          <p:nvPr>
            <p:ph type="ctrTitle"/>
          </p:nvPr>
        </p:nvSpPr>
        <p:spPr>
          <a:xfrm>
            <a:off x="511120" y="454116"/>
            <a:ext cx="749927" cy="320405"/>
          </a:xfrm>
        </p:spPr>
        <p:txBody>
          <a:bodyPr/>
          <a:lstStyle/>
          <a:p>
            <a:r>
              <a:rPr kumimoji="1" lang="zh-CN" altLang="en-US" dirty="0"/>
              <a:t>目录</a:t>
            </a:r>
            <a:endParaRPr kumimoji="1" lang="zh-CN" altLang="en-US" dirty="0"/>
          </a:p>
        </p:txBody>
      </p:sp>
      <p:sp>
        <p:nvSpPr>
          <p:cNvPr id="3" name="内容占位符 2"/>
          <p:cNvSpPr>
            <a:spLocks noGrp="1"/>
          </p:cNvSpPr>
          <p:nvPr>
            <p:ph sz="quarter" idx="10"/>
          </p:nvPr>
        </p:nvSpPr>
        <p:spPr>
          <a:xfrm>
            <a:off x="511120" y="802909"/>
            <a:ext cx="1014193" cy="234689"/>
          </a:xfrm>
        </p:spPr>
        <p:txBody>
          <a:bodyPr/>
          <a:lstStyle/>
          <a:p>
            <a:r>
              <a:rPr kumimoji="1" lang="en-US" altLang="zh-CN" dirty="0"/>
              <a:t>INDEX</a:t>
            </a:r>
            <a:endParaRPr kumimoji="1" lang="zh-CN" altLang="en-US" dirty="0"/>
          </a:p>
        </p:txBody>
      </p:sp>
      <p:sp>
        <p:nvSpPr>
          <p:cNvPr id="5" name="内容占位符 4"/>
          <p:cNvSpPr>
            <a:spLocks noGrp="1"/>
          </p:cNvSpPr>
          <p:nvPr>
            <p:ph sz="quarter" idx="17"/>
          </p:nvPr>
        </p:nvSpPr>
        <p:spPr>
          <a:xfrm>
            <a:off x="4909313" y="2189313"/>
            <a:ext cx="1818867" cy="541413"/>
          </a:xfrm>
        </p:spPr>
        <p:txBody>
          <a:bodyPr>
            <a:normAutofit/>
          </a:bodyPr>
          <a:lstStyle/>
          <a:p>
            <a:r>
              <a:rPr kumimoji="1" lang="zh-CN" altLang="en-US" sz="2800" b="1" spc="300" dirty="0"/>
              <a:t>考勤管理</a:t>
            </a:r>
            <a:endParaRPr kumimoji="1" lang="zh-CN" altLang="en-US" sz="2800" b="1" spc="300" dirty="0"/>
          </a:p>
        </p:txBody>
      </p:sp>
      <p:sp>
        <p:nvSpPr>
          <p:cNvPr id="11" name="内容占位符 10"/>
          <p:cNvSpPr>
            <a:spLocks noGrp="1"/>
          </p:cNvSpPr>
          <p:nvPr>
            <p:ph sz="quarter" idx="23"/>
          </p:nvPr>
        </p:nvSpPr>
        <p:spPr>
          <a:xfrm>
            <a:off x="3990724" y="2225069"/>
            <a:ext cx="477730" cy="234950"/>
          </a:xfrm>
        </p:spPr>
        <p:txBody>
          <a:bodyPr>
            <a:noAutofit/>
          </a:bodyPr>
          <a:lstStyle/>
          <a:p>
            <a:r>
              <a:rPr kumimoji="1" lang="en-US" altLang="zh-CN" sz="2000" dirty="0">
                <a:solidFill>
                  <a:srgbClr val="C39C61"/>
                </a:solidFill>
              </a:rPr>
              <a:t>01</a:t>
            </a:r>
            <a:endParaRPr kumimoji="1" lang="zh-CN" altLang="en-US" sz="2000" dirty="0">
              <a:solidFill>
                <a:srgbClr val="C39C61"/>
              </a:solidFill>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3690272" y="841704"/>
            <a:ext cx="0" cy="3763565"/>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9" name="1"/>
          <p:cNvGrpSpPr/>
          <p:nvPr/>
        </p:nvGrpSpPr>
        <p:grpSpPr>
          <a:xfrm>
            <a:off x="3958237" y="915550"/>
            <a:ext cx="4547870" cy="918845"/>
            <a:chOff x="727728" y="3108439"/>
            <a:chExt cx="6063826" cy="1225126"/>
          </a:xfrm>
        </p:grpSpPr>
        <p:sp>
          <p:nvSpPr>
            <p:cNvPr id="20" name="1"/>
            <p:cNvSpPr/>
            <p:nvPr/>
          </p:nvSpPr>
          <p:spPr>
            <a:xfrm>
              <a:off x="727728" y="3304653"/>
              <a:ext cx="577851" cy="577851"/>
            </a:xfrm>
            <a:prstGeom prst="roundRect">
              <a:avLst>
                <a:gd name="adj" fmla="val 50000"/>
              </a:avLst>
            </a:prstGeom>
            <a:solidFill>
              <a:srgbClr val="002060"/>
            </a:solidFill>
            <a:ln w="12700" cap="flat">
              <a:noFill/>
              <a:miter lim="400000"/>
            </a:ln>
            <a:effectLst/>
          </p:spPr>
          <p:txBody>
            <a:bodyPr wrap="none" lIns="0" tIns="0" rIns="0" bIns="0" numCol="1"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defRPr sz="3200"/>
              </a:pPr>
              <a:r>
                <a:rPr lang="en-US" altLang="zh-CN" sz="1200" b="1" dirty="0">
                  <a:solidFill>
                    <a:schemeClr val="bg1"/>
                  </a:solidFill>
                  <a:cs typeface="+mn-ea"/>
                  <a:sym typeface="+mn-lt"/>
                </a:rPr>
                <a:t>01</a:t>
              </a:r>
              <a:endParaRPr sz="1200" b="1" dirty="0">
                <a:solidFill>
                  <a:schemeClr val="bg1"/>
                </a:solidFill>
                <a:cs typeface="+mn-ea"/>
                <a:sym typeface="+mn-lt"/>
              </a:endParaRPr>
            </a:p>
          </p:txBody>
        </p:sp>
        <p:sp>
          <p:nvSpPr>
            <p:cNvPr id="21" name="1"/>
            <p:cNvSpPr/>
            <p:nvPr/>
          </p:nvSpPr>
          <p:spPr bwMode="auto">
            <a:xfrm>
              <a:off x="1420301" y="3668932"/>
              <a:ext cx="5371253" cy="664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sz="900" dirty="0">
                  <a:latin typeface="微软雅黑" panose="020B0503020204020204" pitchFamily="34" charset="-122"/>
                  <a:ea typeface="微软雅黑" panose="020B0503020204020204" pitchFamily="34" charset="-122"/>
                  <a:cs typeface="+mn-ea"/>
                  <a:sym typeface="+mn-lt"/>
                </a:rPr>
                <a:t>员工每日工作时间为</a:t>
              </a:r>
              <a:r>
                <a:rPr lang="en-US" altLang="zh-CN" sz="900" dirty="0">
                  <a:latin typeface="微软雅黑" panose="020B0503020204020204" pitchFamily="34" charset="-122"/>
                  <a:ea typeface="微软雅黑" panose="020B0503020204020204" pitchFamily="34" charset="-122"/>
                  <a:cs typeface="+mn-ea"/>
                  <a:sym typeface="+mn-lt"/>
                </a:rPr>
                <a:t>8:00-17:00</a:t>
              </a:r>
              <a:r>
                <a:rPr lang="zh-CN" altLang="en-US" sz="900" dirty="0">
                  <a:latin typeface="微软雅黑" panose="020B0503020204020204" pitchFamily="34" charset="-122"/>
                  <a:ea typeface="微软雅黑" panose="020B0503020204020204" pitchFamily="34" charset="-122"/>
                  <a:cs typeface="+mn-ea"/>
                  <a:sym typeface="+mn-lt"/>
                </a:rPr>
                <a:t>，午休</a:t>
              </a:r>
              <a:r>
                <a:rPr lang="en-US" altLang="zh-CN" sz="900" dirty="0">
                  <a:latin typeface="微软雅黑" panose="020B0503020204020204" pitchFamily="34" charset="-122"/>
                  <a:ea typeface="微软雅黑" panose="020B0503020204020204" pitchFamily="34" charset="-122"/>
                  <a:cs typeface="+mn-ea"/>
                  <a:sym typeface="+mn-lt"/>
                </a:rPr>
                <a:t>1</a:t>
              </a:r>
              <a:r>
                <a:rPr lang="zh-CN" altLang="en-US" sz="900" dirty="0">
                  <a:latin typeface="微软雅黑" panose="020B0503020204020204" pitchFamily="34" charset="-122"/>
                  <a:ea typeface="微软雅黑" panose="020B0503020204020204" pitchFamily="34" charset="-122"/>
                  <a:cs typeface="+mn-ea"/>
                  <a:sym typeface="+mn-lt"/>
                </a:rPr>
                <a:t>小时</a:t>
              </a:r>
              <a:r>
                <a:rPr lang="zh-CN" altLang="en-US" sz="800" dirty="0">
                  <a:latin typeface="微软雅黑" panose="020B0503020204020204" pitchFamily="34" charset="-122"/>
                  <a:ea typeface="微软雅黑" panose="020B0503020204020204" pitchFamily="34" charset="-122"/>
                  <a:cs typeface="+mn-ea"/>
                  <a:sym typeface="+mn-lt"/>
                </a:rPr>
                <a:t>（</a:t>
              </a:r>
              <a:r>
                <a:rPr lang="en-US" altLang="zh-CN" sz="800" dirty="0">
                  <a:latin typeface="微软雅黑" panose="020B0503020204020204" pitchFamily="34" charset="-122"/>
                  <a:ea typeface="微软雅黑" panose="020B0503020204020204" pitchFamily="34" charset="-122"/>
                  <a:cs typeface="+mn-ea"/>
                  <a:sym typeface="+mn-lt"/>
                </a:rPr>
                <a:t>11</a:t>
              </a:r>
              <a:r>
                <a:rPr lang="zh-CN" altLang="en-US" sz="800" dirty="0">
                  <a:latin typeface="微软雅黑" panose="020B0503020204020204" pitchFamily="34" charset="-122"/>
                  <a:ea typeface="微软雅黑" panose="020B0503020204020204" pitchFamily="34" charset="-122"/>
                  <a:cs typeface="+mn-ea"/>
                  <a:sym typeface="+mn-lt"/>
                </a:rPr>
                <a:t>：</a:t>
              </a:r>
              <a:r>
                <a:rPr lang="en-US" altLang="zh-CN" sz="800" dirty="0">
                  <a:latin typeface="微软雅黑" panose="020B0503020204020204" pitchFamily="34" charset="-122"/>
                  <a:ea typeface="微软雅黑" panose="020B0503020204020204" pitchFamily="34" charset="-122"/>
                  <a:cs typeface="+mn-ea"/>
                  <a:sym typeface="+mn-lt"/>
                </a:rPr>
                <a:t>30-12</a:t>
              </a:r>
              <a:r>
                <a:rPr lang="zh-CN" altLang="en-US" sz="800" dirty="0">
                  <a:latin typeface="微软雅黑" panose="020B0503020204020204" pitchFamily="34" charset="-122"/>
                  <a:ea typeface="微软雅黑" panose="020B0503020204020204" pitchFamily="34" charset="-122"/>
                  <a:cs typeface="+mn-ea"/>
                  <a:sym typeface="+mn-lt"/>
                </a:rPr>
                <a:t>：</a:t>
              </a:r>
              <a:r>
                <a:rPr lang="en-US" altLang="zh-CN" sz="800" dirty="0">
                  <a:latin typeface="微软雅黑" panose="020B0503020204020204" pitchFamily="34" charset="-122"/>
                  <a:ea typeface="微软雅黑" panose="020B0503020204020204" pitchFamily="34" charset="-122"/>
                  <a:cs typeface="+mn-ea"/>
                  <a:sym typeface="+mn-lt"/>
                </a:rPr>
                <a:t>30</a:t>
              </a:r>
              <a:r>
                <a:rPr lang="zh-CN" altLang="en-US" sz="800" dirty="0">
                  <a:latin typeface="微软雅黑" panose="020B0503020204020204" pitchFamily="34" charset="-122"/>
                  <a:ea typeface="微软雅黑" panose="020B0503020204020204" pitchFamily="34" charset="-122"/>
                  <a:cs typeface="+mn-ea"/>
                  <a:sym typeface="+mn-lt"/>
                </a:rPr>
                <a:t>）</a:t>
              </a:r>
              <a:endParaRPr lang="zh-CN" altLang="en-US" sz="800" dirty="0">
                <a:latin typeface="微软雅黑" panose="020B0503020204020204" pitchFamily="34" charset="-122"/>
                <a:ea typeface="微软雅黑" panose="020B0503020204020204" pitchFamily="34" charset="-122"/>
                <a:cs typeface="+mn-ea"/>
                <a:sym typeface="+mn-lt"/>
              </a:endParaRPr>
            </a:p>
          </p:txBody>
        </p:sp>
        <p:sp>
          <p:nvSpPr>
            <p:cNvPr id="22" name="1"/>
            <p:cNvSpPr txBox="1"/>
            <p:nvPr/>
          </p:nvSpPr>
          <p:spPr bwMode="auto">
            <a:xfrm>
              <a:off x="1420537" y="3108439"/>
              <a:ext cx="5049392" cy="41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500" tIns="35100" rIns="67500" bIns="3510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buFontTx/>
                <a:buNone/>
              </a:pPr>
              <a:r>
                <a:rPr lang="zh-CN" altLang="en-US" sz="1600" b="1" dirty="0">
                  <a:latin typeface="微软雅黑" panose="020B0503020204020204" pitchFamily="34" charset="-122"/>
                  <a:ea typeface="微软雅黑" panose="020B0503020204020204" pitchFamily="34" charset="-122"/>
                  <a:cs typeface="+mn-ea"/>
                  <a:sym typeface="+mn-lt"/>
                </a:rPr>
                <a:t>考勤</a:t>
              </a:r>
              <a:endParaRPr lang="en-US" altLang="zh-CN" sz="1600" b="1" dirty="0">
                <a:latin typeface="微软雅黑" panose="020B0503020204020204" pitchFamily="34" charset="-122"/>
                <a:ea typeface="微软雅黑" panose="020B0503020204020204" pitchFamily="34" charset="-122"/>
                <a:cs typeface="+mn-ea"/>
                <a:sym typeface="+mn-lt"/>
              </a:endParaRPr>
            </a:p>
          </p:txBody>
        </p:sp>
      </p:grpSp>
      <p:grpSp>
        <p:nvGrpSpPr>
          <p:cNvPr id="10" name="1"/>
          <p:cNvGrpSpPr/>
          <p:nvPr/>
        </p:nvGrpSpPr>
        <p:grpSpPr>
          <a:xfrm>
            <a:off x="3959225" y="1817370"/>
            <a:ext cx="4306570" cy="1360169"/>
            <a:chOff x="727728" y="3025462"/>
            <a:chExt cx="5742201" cy="1997051"/>
          </a:xfrm>
        </p:grpSpPr>
        <p:sp>
          <p:nvSpPr>
            <p:cNvPr id="17" name="1"/>
            <p:cNvSpPr/>
            <p:nvPr/>
          </p:nvSpPr>
          <p:spPr>
            <a:xfrm>
              <a:off x="727728" y="3246424"/>
              <a:ext cx="577437" cy="635849"/>
            </a:xfrm>
            <a:prstGeom prst="roundRect">
              <a:avLst>
                <a:gd name="adj" fmla="val 50000"/>
              </a:avLst>
            </a:prstGeom>
            <a:solidFill>
              <a:srgbClr val="AA7D3C"/>
            </a:solidFill>
            <a:ln w="12700" cap="flat">
              <a:noFill/>
              <a:miter lim="400000"/>
            </a:ln>
            <a:effectLst/>
          </p:spPr>
          <p:txBody>
            <a:bodyPr wrap="none" lIns="0" tIns="0" rIns="0" bIns="0" numCol="1"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defRPr sz="3200"/>
              </a:pPr>
              <a:r>
                <a:rPr lang="en-US" altLang="zh-CN" sz="1200" b="1" dirty="0">
                  <a:solidFill>
                    <a:schemeClr val="bg1"/>
                  </a:solidFill>
                  <a:cs typeface="+mn-ea"/>
                  <a:sym typeface="+mn-lt"/>
                </a:rPr>
                <a:t>02</a:t>
              </a:r>
              <a:endParaRPr sz="1200" b="1" dirty="0">
                <a:solidFill>
                  <a:schemeClr val="bg1"/>
                </a:solidFill>
                <a:cs typeface="+mn-ea"/>
                <a:sym typeface="+mn-lt"/>
              </a:endParaRPr>
            </a:p>
          </p:txBody>
        </p:sp>
        <p:sp>
          <p:nvSpPr>
            <p:cNvPr id="18" name="1"/>
            <p:cNvSpPr/>
            <p:nvPr/>
          </p:nvSpPr>
          <p:spPr bwMode="auto">
            <a:xfrm>
              <a:off x="1420314" y="3438484"/>
              <a:ext cx="5049615" cy="158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fontScale="825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40000"/>
                </a:lnSpc>
              </a:pPr>
              <a:r>
                <a:rPr lang="en-US" altLang="zh-CN" sz="1200" dirty="0">
                  <a:latin typeface="微软雅黑" panose="020B0503020204020204" pitchFamily="34" charset="-122"/>
                  <a:ea typeface="微软雅黑" panose="020B0503020204020204" pitchFamily="34" charset="-122"/>
                  <a:cs typeface="+mn-ea"/>
                  <a:sym typeface="+mn-lt"/>
                </a:rPr>
                <a:t>1.</a:t>
              </a:r>
              <a:r>
                <a:rPr lang="zh-CN" altLang="en-US" sz="1200" dirty="0">
                  <a:latin typeface="微软雅黑" panose="020B0503020204020204" pitchFamily="34" charset="-122"/>
                  <a:ea typeface="微软雅黑" panose="020B0503020204020204" pitchFamily="34" charset="-122"/>
                  <a:cs typeface="+mn-ea"/>
                  <a:sym typeface="+mn-lt"/>
                </a:rPr>
                <a:t>迟于（早于）上班（下班）时间</a:t>
              </a:r>
              <a:r>
                <a:rPr lang="en-US" altLang="zh-CN" sz="1200" b="1" dirty="0">
                  <a:latin typeface="微软雅黑" panose="020B0503020204020204" pitchFamily="34" charset="-122"/>
                  <a:ea typeface="微软雅黑" panose="020B0503020204020204" pitchFamily="34" charset="-122"/>
                  <a:cs typeface="+mn-ea"/>
                  <a:sym typeface="+mn-lt"/>
                </a:rPr>
                <a:t>30</a:t>
              </a:r>
              <a:r>
                <a:rPr lang="zh-CN" altLang="en-US" sz="1200" b="1" dirty="0">
                  <a:latin typeface="微软雅黑" panose="020B0503020204020204" pitchFamily="34" charset="-122"/>
                  <a:ea typeface="微软雅黑" panose="020B0503020204020204" pitchFamily="34" charset="-122"/>
                  <a:cs typeface="+mn-ea"/>
                  <a:sym typeface="+mn-lt"/>
                </a:rPr>
                <a:t>分钟内</a:t>
              </a:r>
              <a:r>
                <a:rPr lang="zh-CN" altLang="en-US" sz="1200" dirty="0">
                  <a:latin typeface="微软雅黑" panose="020B0503020204020204" pitchFamily="34" charset="-122"/>
                  <a:ea typeface="微软雅黑" panose="020B0503020204020204" pitchFamily="34" charset="-122"/>
                  <a:cs typeface="+mn-ea"/>
                  <a:sym typeface="+mn-lt"/>
                </a:rPr>
                <a:t>到岗（离岗）者</a:t>
              </a:r>
              <a:endParaRPr lang="en-US" altLang="zh-CN" sz="1200" dirty="0">
                <a:latin typeface="微软雅黑" panose="020B0503020204020204" pitchFamily="34" charset="-122"/>
                <a:ea typeface="微软雅黑" panose="020B0503020204020204" pitchFamily="34" charset="-122"/>
                <a:cs typeface="+mn-ea"/>
                <a:sym typeface="+mn-lt"/>
              </a:endParaRPr>
            </a:p>
            <a:p>
              <a:pPr>
                <a:lnSpc>
                  <a:spcPct val="140000"/>
                </a:lnSpc>
              </a:pPr>
              <a:r>
                <a:rPr lang="en-US" altLang="zh-CN" sz="1200" dirty="0">
                  <a:latin typeface="微软雅黑" panose="020B0503020204020204" pitchFamily="34" charset="-122"/>
                  <a:ea typeface="微软雅黑" panose="020B0503020204020204" pitchFamily="34" charset="-122"/>
                  <a:cs typeface="+mn-ea"/>
                  <a:sym typeface="+mn-lt"/>
                </a:rPr>
                <a:t>2.</a:t>
              </a:r>
              <a:r>
                <a:rPr lang="zh-CN" sz="1200" dirty="0">
                  <a:latin typeface="微软雅黑" panose="020B0503020204020204" pitchFamily="34" charset="-122"/>
                  <a:ea typeface="微软雅黑" panose="020B0503020204020204" pitchFamily="34" charset="-122"/>
                  <a:cs typeface="+mn-ea"/>
                  <a:sym typeface="+mn-lt"/>
                </a:rPr>
                <a:t>每月累计有</a:t>
              </a:r>
              <a:r>
                <a:rPr lang="en-US" altLang="zh-CN" sz="1200" dirty="0">
                  <a:latin typeface="微软雅黑" panose="020B0503020204020204" pitchFamily="34" charset="-122"/>
                  <a:ea typeface="微软雅黑" panose="020B0503020204020204" pitchFamily="34" charset="-122"/>
                  <a:cs typeface="+mn-ea"/>
                  <a:sym typeface="+mn-lt"/>
                </a:rPr>
                <a:t>3</a:t>
              </a:r>
              <a:r>
                <a:rPr lang="zh-CN" altLang="en-US" sz="1200" dirty="0">
                  <a:latin typeface="微软雅黑" panose="020B0503020204020204" pitchFamily="34" charset="-122"/>
                  <a:ea typeface="微软雅黑" panose="020B0503020204020204" pitchFamily="34" charset="-122"/>
                  <a:cs typeface="+mn-ea"/>
                  <a:sym typeface="+mn-lt"/>
                </a:rPr>
                <a:t>次迟到、早退、补卡机会；（缺卡情况不计入）</a:t>
              </a:r>
              <a:endParaRPr lang="zh-CN" altLang="en-US" sz="1200" dirty="0">
                <a:latin typeface="微软雅黑" panose="020B0503020204020204" pitchFamily="34" charset="-122"/>
                <a:ea typeface="微软雅黑" panose="020B0503020204020204" pitchFamily="34" charset="-122"/>
                <a:cs typeface="+mn-ea"/>
                <a:sym typeface="+mn-lt"/>
              </a:endParaRPr>
            </a:p>
            <a:p>
              <a:pPr>
                <a:lnSpc>
                  <a:spcPct val="140000"/>
                </a:lnSpc>
              </a:pPr>
              <a:r>
                <a:rPr lang="en-US" altLang="zh-CN" sz="1200" dirty="0">
                  <a:latin typeface="微软雅黑" panose="020B0503020204020204" pitchFamily="34" charset="-122"/>
                  <a:ea typeface="微软雅黑" panose="020B0503020204020204" pitchFamily="34" charset="-122"/>
                  <a:cs typeface="+mn-ea"/>
                  <a:sym typeface="+mn-lt"/>
                </a:rPr>
                <a:t>3.</a:t>
              </a:r>
              <a:r>
                <a:rPr lang="zh-CN" altLang="en-US" sz="1200" dirty="0">
                  <a:latin typeface="微软雅黑" panose="020B0503020204020204" pitchFamily="34" charset="-122"/>
                  <a:ea typeface="微软雅黑" panose="020B0503020204020204" pitchFamily="34" charset="-122"/>
                  <a:cs typeface="+mn-ea"/>
                  <a:sym typeface="+mn-lt"/>
                </a:rPr>
                <a:t>大于</a:t>
              </a:r>
              <a:r>
                <a:rPr lang="en-US" altLang="zh-CN" sz="1200" dirty="0">
                  <a:latin typeface="微软雅黑" panose="020B0503020204020204" pitchFamily="34" charset="-122"/>
                  <a:ea typeface="微软雅黑" panose="020B0503020204020204" pitchFamily="34" charset="-122"/>
                  <a:cs typeface="+mn-ea"/>
                  <a:sym typeface="+mn-lt"/>
                </a:rPr>
                <a:t>3</a:t>
              </a:r>
              <a:r>
                <a:rPr lang="zh-CN" altLang="en-US" sz="1200" dirty="0">
                  <a:latin typeface="微软雅黑" panose="020B0503020204020204" pitchFamily="34" charset="-122"/>
                  <a:ea typeface="微软雅黑" panose="020B0503020204020204" pitchFamily="34" charset="-122"/>
                  <a:cs typeface="+mn-ea"/>
                  <a:sym typeface="+mn-lt"/>
                </a:rPr>
                <a:t>次以上，迟到，早退每次扣款</a:t>
              </a:r>
              <a:r>
                <a:rPr lang="en-US" altLang="zh-CN" sz="1200" dirty="0">
                  <a:latin typeface="微软雅黑" panose="020B0503020204020204" pitchFamily="34" charset="-122"/>
                  <a:ea typeface="微软雅黑" panose="020B0503020204020204" pitchFamily="34" charset="-122"/>
                  <a:cs typeface="+mn-ea"/>
                  <a:sym typeface="+mn-lt"/>
                </a:rPr>
                <a:t>10</a:t>
              </a:r>
              <a:r>
                <a:rPr lang="zh-CN" altLang="en-US" sz="1200" dirty="0">
                  <a:latin typeface="微软雅黑" panose="020B0503020204020204" pitchFamily="34" charset="-122"/>
                  <a:ea typeface="微软雅黑" panose="020B0503020204020204" pitchFamily="34" charset="-122"/>
                  <a:cs typeface="+mn-ea"/>
                  <a:sym typeface="+mn-lt"/>
                </a:rPr>
                <a:t>元，补卡每次扣款</a:t>
              </a:r>
              <a:r>
                <a:rPr lang="en-US" altLang="zh-CN" sz="1200" dirty="0">
                  <a:latin typeface="微软雅黑" panose="020B0503020204020204" pitchFamily="34" charset="-122"/>
                  <a:ea typeface="微软雅黑" panose="020B0503020204020204" pitchFamily="34" charset="-122"/>
                  <a:cs typeface="+mn-ea"/>
                  <a:sym typeface="+mn-lt"/>
                </a:rPr>
                <a:t>30</a:t>
              </a:r>
              <a:r>
                <a:rPr lang="zh-CN" altLang="en-US" sz="1200" dirty="0">
                  <a:latin typeface="微软雅黑" panose="020B0503020204020204" pitchFamily="34" charset="-122"/>
                  <a:ea typeface="微软雅黑" panose="020B0503020204020204" pitchFamily="34" charset="-122"/>
                  <a:cs typeface="+mn-ea"/>
                  <a:sym typeface="+mn-lt"/>
                </a:rPr>
                <a:t>元</a:t>
              </a:r>
              <a:endParaRPr lang="zh-CN" altLang="en-US" sz="1200" dirty="0">
                <a:latin typeface="微软雅黑" panose="020B0503020204020204" pitchFamily="34" charset="-122"/>
                <a:ea typeface="微软雅黑" panose="020B0503020204020204" pitchFamily="34" charset="-122"/>
                <a:cs typeface="+mn-ea"/>
                <a:sym typeface="+mn-lt"/>
              </a:endParaRPr>
            </a:p>
            <a:p>
              <a:pPr>
                <a:lnSpc>
                  <a:spcPct val="140000"/>
                </a:lnSpc>
              </a:pPr>
              <a:r>
                <a:rPr lang="en-US" altLang="zh-CN" sz="1200" dirty="0">
                  <a:latin typeface="微软雅黑" panose="020B0503020204020204" pitchFamily="34" charset="-122"/>
                  <a:ea typeface="微软雅黑" panose="020B0503020204020204" pitchFamily="34" charset="-122"/>
                  <a:cs typeface="+mn-ea"/>
                  <a:sym typeface="+mn-lt"/>
                </a:rPr>
                <a:t>4.</a:t>
              </a:r>
              <a:r>
                <a:rPr lang="zh-CN" altLang="en-US" sz="1200" dirty="0">
                  <a:latin typeface="微软雅黑" panose="020B0503020204020204" pitchFamily="34" charset="-122"/>
                  <a:ea typeface="微软雅黑" panose="020B0503020204020204" pitchFamily="34" charset="-122"/>
                  <a:cs typeface="+mn-ea"/>
                  <a:sym typeface="+mn-lt"/>
                </a:rPr>
                <a:t>补卡期限：可申请过去</a:t>
              </a:r>
              <a:r>
                <a:rPr lang="en-US" altLang="zh-CN" sz="1200" dirty="0">
                  <a:solidFill>
                    <a:srgbClr val="FF0000"/>
                  </a:solidFill>
                  <a:latin typeface="微软雅黑" panose="020B0503020204020204" pitchFamily="34" charset="-122"/>
                  <a:ea typeface="微软雅黑" panose="020B0503020204020204" pitchFamily="34" charset="-122"/>
                  <a:cs typeface="+mn-ea"/>
                  <a:sym typeface="+mn-lt"/>
                </a:rPr>
                <a:t>“5”</a:t>
              </a:r>
              <a:r>
                <a:rPr lang="zh-CN" altLang="en-US" sz="1200" dirty="0">
                  <a:latin typeface="微软雅黑" panose="020B0503020204020204" pitchFamily="34" charset="-122"/>
                  <a:ea typeface="微软雅黑" panose="020B0503020204020204" pitchFamily="34" charset="-122"/>
                  <a:cs typeface="+mn-ea"/>
                  <a:sym typeface="+mn-lt"/>
                </a:rPr>
                <a:t>个自然日内的补卡</a:t>
              </a:r>
              <a:endParaRPr lang="zh-CN" altLang="en-US" sz="1200" dirty="0">
                <a:latin typeface="微软雅黑" panose="020B0503020204020204" pitchFamily="34" charset="-122"/>
                <a:ea typeface="微软雅黑" panose="020B0503020204020204" pitchFamily="34" charset="-122"/>
                <a:cs typeface="+mn-ea"/>
                <a:sym typeface="+mn-lt"/>
              </a:endParaRPr>
            </a:p>
            <a:p>
              <a:pPr>
                <a:lnSpc>
                  <a:spcPct val="140000"/>
                </a:lnSpc>
              </a:pPr>
              <a:r>
                <a:rPr lang="en-US" altLang="zh-CN" sz="1200" dirty="0">
                  <a:latin typeface="微软雅黑" panose="020B0503020204020204" pitchFamily="34" charset="-122"/>
                  <a:ea typeface="微软雅黑" panose="020B0503020204020204" pitchFamily="34" charset="-122"/>
                  <a:cs typeface="+mn-ea"/>
                  <a:sym typeface="+mn-lt"/>
                </a:rPr>
                <a:t>5.</a:t>
              </a:r>
              <a:r>
                <a:rPr lang="zh-CN" altLang="en-US" sz="1200" dirty="0">
                  <a:latin typeface="微软雅黑" panose="020B0503020204020204" pitchFamily="34" charset="-122"/>
                  <a:ea typeface="微软雅黑" panose="020B0503020204020204" pitchFamily="34" charset="-122"/>
                  <a:cs typeface="+mn-ea"/>
                  <a:sym typeface="+mn-lt"/>
                </a:rPr>
                <a:t>每个月最多</a:t>
              </a:r>
              <a:r>
                <a:rPr lang="en-US" altLang="zh-CN" sz="1200" dirty="0">
                  <a:solidFill>
                    <a:srgbClr val="FF0000"/>
                  </a:solidFill>
                  <a:latin typeface="微软雅黑" panose="020B0503020204020204" pitchFamily="34" charset="-122"/>
                  <a:ea typeface="微软雅黑" panose="020B0503020204020204" pitchFamily="34" charset="-122"/>
                  <a:cs typeface="+mn-ea"/>
                  <a:sym typeface="+mn-lt"/>
                </a:rPr>
                <a:t>5</a:t>
              </a:r>
              <a:r>
                <a:rPr lang="zh-CN" altLang="en-US" sz="1200" dirty="0">
                  <a:solidFill>
                    <a:srgbClr val="FF0000"/>
                  </a:solidFill>
                  <a:latin typeface="微软雅黑" panose="020B0503020204020204" pitchFamily="34" charset="-122"/>
                  <a:ea typeface="微软雅黑" panose="020B0503020204020204" pitchFamily="34" charset="-122"/>
                  <a:cs typeface="+mn-ea"/>
                  <a:sym typeface="+mn-lt"/>
                </a:rPr>
                <a:t>次</a:t>
              </a:r>
              <a:r>
                <a:rPr lang="zh-CN" altLang="en-US" sz="1200" dirty="0">
                  <a:latin typeface="微软雅黑" panose="020B0503020204020204" pitchFamily="34" charset="-122"/>
                  <a:ea typeface="微软雅黑" panose="020B0503020204020204" pitchFamily="34" charset="-122"/>
                  <a:cs typeface="+mn-ea"/>
                  <a:sym typeface="+mn-lt"/>
                </a:rPr>
                <a:t>补卡机会</a:t>
              </a:r>
              <a:endParaRPr lang="zh-CN" altLang="en-US" sz="1200" dirty="0">
                <a:latin typeface="微软雅黑" panose="020B0503020204020204" pitchFamily="34" charset="-122"/>
                <a:ea typeface="微软雅黑" panose="020B0503020204020204" pitchFamily="34" charset="-122"/>
                <a:cs typeface="+mn-ea"/>
                <a:sym typeface="+mn-lt"/>
              </a:endParaRPr>
            </a:p>
          </p:txBody>
        </p:sp>
        <p:sp>
          <p:nvSpPr>
            <p:cNvPr id="19" name="1"/>
            <p:cNvSpPr txBox="1"/>
            <p:nvPr/>
          </p:nvSpPr>
          <p:spPr bwMode="auto">
            <a:xfrm>
              <a:off x="1420537" y="3025462"/>
              <a:ext cx="5049392" cy="41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500" tIns="35100" rIns="67500" bIns="3510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buFontTx/>
                <a:buNone/>
              </a:pPr>
              <a:r>
                <a:rPr lang="zh-CN" altLang="en-US" sz="1600" b="1" dirty="0">
                  <a:latin typeface="微软雅黑" panose="020B0503020204020204" pitchFamily="34" charset="-122"/>
                  <a:ea typeface="微软雅黑" panose="020B0503020204020204" pitchFamily="34" charset="-122"/>
                  <a:cs typeface="+mn-ea"/>
                  <a:sym typeface="+mn-lt"/>
                </a:rPr>
                <a:t>迟到、早退、补卡</a:t>
              </a:r>
              <a:endParaRPr lang="en-US" altLang="zh-CN" sz="1600" b="1" dirty="0">
                <a:latin typeface="微软雅黑" panose="020B0503020204020204" pitchFamily="34" charset="-122"/>
                <a:ea typeface="微软雅黑" panose="020B0503020204020204" pitchFamily="34" charset="-122"/>
                <a:cs typeface="+mn-ea"/>
                <a:sym typeface="+mn-lt"/>
              </a:endParaRPr>
            </a:p>
          </p:txBody>
        </p:sp>
      </p:grpSp>
      <p:cxnSp>
        <p:nvCxnSpPr>
          <p:cNvPr id="11" name="直接连接符 10"/>
          <p:cNvCxnSpPr/>
          <p:nvPr/>
        </p:nvCxnSpPr>
        <p:spPr>
          <a:xfrm>
            <a:off x="4556977" y="1651774"/>
            <a:ext cx="3697116"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12" name="1"/>
          <p:cNvGrpSpPr/>
          <p:nvPr/>
        </p:nvGrpSpPr>
        <p:grpSpPr>
          <a:xfrm>
            <a:off x="3958236" y="3278467"/>
            <a:ext cx="4718685" cy="1475105"/>
            <a:chOff x="727728" y="3033932"/>
            <a:chExt cx="6291579" cy="1966806"/>
          </a:xfrm>
        </p:grpSpPr>
        <p:sp>
          <p:nvSpPr>
            <p:cNvPr id="14" name="1"/>
            <p:cNvSpPr/>
            <p:nvPr/>
          </p:nvSpPr>
          <p:spPr>
            <a:xfrm>
              <a:off x="727728" y="3304653"/>
              <a:ext cx="577851" cy="577851"/>
            </a:xfrm>
            <a:prstGeom prst="roundRect">
              <a:avLst>
                <a:gd name="adj" fmla="val 50000"/>
              </a:avLst>
            </a:prstGeom>
            <a:solidFill>
              <a:srgbClr val="1C2953"/>
            </a:solidFill>
            <a:ln w="12700" cap="flat">
              <a:noFill/>
              <a:miter lim="400000"/>
            </a:ln>
            <a:effectLst/>
          </p:spPr>
          <p:txBody>
            <a:bodyPr wrap="square" lIns="0" tIns="0" rIns="0" bIns="0" numCol="1"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defRPr sz="3200"/>
              </a:pPr>
              <a:r>
                <a:rPr lang="en-US" altLang="zh-CN" sz="1200" b="1" dirty="0">
                  <a:solidFill>
                    <a:schemeClr val="bg1"/>
                  </a:solidFill>
                  <a:cs typeface="+mn-ea"/>
                  <a:sym typeface="+mn-lt"/>
                </a:rPr>
                <a:t>03</a:t>
              </a:r>
              <a:endParaRPr lang="en-US" altLang="zh-CN" sz="1200" b="1" dirty="0">
                <a:solidFill>
                  <a:schemeClr val="bg1"/>
                </a:solidFill>
                <a:cs typeface="+mn-ea"/>
                <a:sym typeface="+mn-lt"/>
              </a:endParaRPr>
            </a:p>
          </p:txBody>
        </p:sp>
        <p:sp>
          <p:nvSpPr>
            <p:cNvPr id="15" name="1"/>
            <p:cNvSpPr/>
            <p:nvPr/>
          </p:nvSpPr>
          <p:spPr bwMode="auto">
            <a:xfrm>
              <a:off x="1419455" y="3447105"/>
              <a:ext cx="5599852" cy="155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en-US" altLang="zh-CN" sz="900" dirty="0">
                  <a:latin typeface="微软雅黑" panose="020B0503020204020204" pitchFamily="34" charset="-122"/>
                  <a:ea typeface="微软雅黑" panose="020B0503020204020204" pitchFamily="34" charset="-122"/>
                  <a:cs typeface="+mn-ea"/>
                  <a:sym typeface="+mn-lt"/>
                </a:rPr>
                <a:t>1.</a:t>
              </a:r>
              <a:r>
                <a:rPr lang="zh-CN" altLang="en-US" sz="900" dirty="0">
                  <a:latin typeface="微软雅黑" panose="020B0503020204020204" pitchFamily="34" charset="-122"/>
                  <a:ea typeface="微软雅黑" panose="020B0503020204020204" pitchFamily="34" charset="-122"/>
                  <a:cs typeface="+mn-ea"/>
                  <a:sym typeface="+mn-lt"/>
                </a:rPr>
                <a:t>迟于（早于）上班（下班）时间</a:t>
              </a:r>
              <a:r>
                <a:rPr lang="en-US" altLang="zh-CN" sz="900" b="1" dirty="0">
                  <a:latin typeface="微软雅黑" panose="020B0503020204020204" pitchFamily="34" charset="-122"/>
                  <a:ea typeface="微软雅黑" panose="020B0503020204020204" pitchFamily="34" charset="-122"/>
                  <a:cs typeface="+mn-ea"/>
                  <a:sym typeface="+mn-lt"/>
                </a:rPr>
                <a:t>30</a:t>
              </a:r>
              <a:r>
                <a:rPr lang="zh-CN" altLang="en-US" sz="900" b="1" dirty="0">
                  <a:latin typeface="微软雅黑" panose="020B0503020204020204" pitchFamily="34" charset="-122"/>
                  <a:ea typeface="微软雅黑" panose="020B0503020204020204" pitchFamily="34" charset="-122"/>
                  <a:cs typeface="+mn-ea"/>
                  <a:sym typeface="+mn-lt"/>
                </a:rPr>
                <a:t>分钟以上</a:t>
              </a:r>
              <a:r>
                <a:rPr lang="zh-CN" altLang="en-US" sz="900" dirty="0">
                  <a:latin typeface="微软雅黑" panose="020B0503020204020204" pitchFamily="34" charset="-122"/>
                  <a:ea typeface="微软雅黑" panose="020B0503020204020204" pitchFamily="34" charset="-122"/>
                  <a:cs typeface="+mn-ea"/>
                  <a:sym typeface="+mn-lt"/>
                </a:rPr>
                <a:t>到岗（离岗）者且系统内未提交请假申请</a:t>
              </a:r>
              <a:r>
                <a:rPr lang="en-US" altLang="zh-CN" sz="900" dirty="0">
                  <a:latin typeface="微软雅黑" panose="020B0503020204020204" pitchFamily="34" charset="-122"/>
                  <a:ea typeface="微软雅黑" panose="020B0503020204020204" pitchFamily="34" charset="-122"/>
                  <a:cs typeface="+mn-ea"/>
                  <a:sym typeface="+mn-lt"/>
                </a:rPr>
                <a:t>-</a:t>
              </a:r>
              <a:r>
                <a:rPr lang="zh-CN" altLang="en-US" sz="900" dirty="0">
                  <a:latin typeface="微软雅黑" panose="020B0503020204020204" pitchFamily="34" charset="-122"/>
                  <a:ea typeface="微软雅黑" panose="020B0503020204020204" pitchFamily="34" charset="-122"/>
                  <a:cs typeface="+mn-ea"/>
                  <a:sym typeface="+mn-lt"/>
                </a:rPr>
                <a:t>视为旷工</a:t>
              </a:r>
              <a:endParaRPr lang="zh-CN" altLang="en-US" sz="900" dirty="0">
                <a:latin typeface="微软雅黑" panose="020B0503020204020204" pitchFamily="34" charset="-122"/>
                <a:ea typeface="微软雅黑" panose="020B0503020204020204" pitchFamily="34" charset="-122"/>
                <a:cs typeface="+mn-ea"/>
                <a:sym typeface="+mn-lt"/>
              </a:endParaRPr>
            </a:p>
            <a:p>
              <a:pPr>
                <a:lnSpc>
                  <a:spcPct val="120000"/>
                </a:lnSpc>
              </a:pPr>
              <a:r>
                <a:rPr lang="en-US" altLang="zh-CN" sz="900" dirty="0">
                  <a:solidFill>
                    <a:srgbClr val="FF0000"/>
                  </a:solidFill>
                  <a:latin typeface="微软雅黑" panose="020B0503020204020204" pitchFamily="34" charset="-122"/>
                  <a:ea typeface="微软雅黑" panose="020B0503020204020204" pitchFamily="34" charset="-122"/>
                  <a:cs typeface="+mn-ea"/>
                  <a:sym typeface="+mn-lt"/>
                </a:rPr>
                <a:t>2.</a:t>
              </a:r>
              <a:r>
                <a:rPr lang="zh-CN" altLang="en-US" sz="900" dirty="0">
                  <a:solidFill>
                    <a:srgbClr val="FF0000"/>
                  </a:solidFill>
                  <a:latin typeface="微软雅黑" panose="020B0503020204020204" pitchFamily="34" charset="-122"/>
                  <a:ea typeface="微软雅黑" panose="020B0503020204020204" pitchFamily="34" charset="-122"/>
                  <a:cs typeface="+mn-ea"/>
                  <a:sym typeface="+mn-lt"/>
                </a:rPr>
                <a:t>每日上下班打卡各一次，忘记打卡（包含</a:t>
              </a:r>
              <a:r>
                <a:rPr lang="en-US" altLang="zh-CN" sz="900" dirty="0">
                  <a:solidFill>
                    <a:srgbClr val="FF0000"/>
                  </a:solidFill>
                  <a:latin typeface="微软雅黑" panose="020B0503020204020204" pitchFamily="34" charset="-122"/>
                  <a:ea typeface="微软雅黑" panose="020B0503020204020204" pitchFamily="34" charset="-122"/>
                  <a:cs typeface="+mn-ea"/>
                  <a:sym typeface="+mn-lt"/>
                </a:rPr>
                <a:t>1</a:t>
              </a:r>
              <a:r>
                <a:rPr lang="zh-CN" altLang="en-US" sz="900" dirty="0">
                  <a:solidFill>
                    <a:srgbClr val="FF0000"/>
                  </a:solidFill>
                  <a:latin typeface="微软雅黑" panose="020B0503020204020204" pitchFamily="34" charset="-122"/>
                  <a:ea typeface="微软雅黑" panose="020B0503020204020204" pitchFamily="34" charset="-122"/>
                  <a:cs typeface="+mn-ea"/>
                  <a:sym typeface="+mn-lt"/>
                </a:rPr>
                <a:t>次缺卡）且未进行补卡</a:t>
              </a:r>
              <a:r>
                <a:rPr lang="en-US" altLang="zh-CN" sz="900" dirty="0">
                  <a:solidFill>
                    <a:srgbClr val="FF0000"/>
                  </a:solidFill>
                  <a:latin typeface="微软雅黑" panose="020B0503020204020204" pitchFamily="34" charset="-122"/>
                  <a:ea typeface="微软雅黑" panose="020B0503020204020204" pitchFamily="34" charset="-122"/>
                  <a:cs typeface="+mn-ea"/>
                  <a:sym typeface="+mn-lt"/>
                </a:rPr>
                <a:t>-  </a:t>
              </a:r>
              <a:r>
                <a:rPr lang="zh-CN" altLang="en-US" sz="900" dirty="0">
                  <a:solidFill>
                    <a:srgbClr val="FF0000"/>
                  </a:solidFill>
                  <a:latin typeface="微软雅黑" panose="020B0503020204020204" pitchFamily="34" charset="-122"/>
                  <a:ea typeface="微软雅黑" panose="020B0503020204020204" pitchFamily="34" charset="-122"/>
                  <a:cs typeface="+mn-ea"/>
                  <a:sym typeface="+mn-lt"/>
                </a:rPr>
                <a:t>视为旷工</a:t>
              </a:r>
              <a:endParaRPr lang="zh-CN" altLang="en-US" sz="900" dirty="0">
                <a:solidFill>
                  <a:srgbClr val="FF0000"/>
                </a:solidFill>
                <a:latin typeface="微软雅黑" panose="020B0503020204020204" pitchFamily="34" charset="-122"/>
                <a:ea typeface="微软雅黑" panose="020B0503020204020204" pitchFamily="34" charset="-122"/>
                <a:cs typeface="+mn-ea"/>
                <a:sym typeface="+mn-lt"/>
              </a:endParaRPr>
            </a:p>
            <a:p>
              <a:pPr>
                <a:lnSpc>
                  <a:spcPct val="120000"/>
                </a:lnSpc>
              </a:pPr>
              <a:r>
                <a:rPr lang="en-US" altLang="zh-CN" sz="900" dirty="0">
                  <a:solidFill>
                    <a:srgbClr val="FF0000"/>
                  </a:solidFill>
                  <a:latin typeface="微软雅黑" panose="020B0503020204020204" pitchFamily="34" charset="-122"/>
                  <a:ea typeface="微软雅黑" panose="020B0503020204020204" pitchFamily="34" charset="-122"/>
                  <a:cs typeface="+mn-ea"/>
                  <a:sym typeface="+mn-lt"/>
                </a:rPr>
                <a:t>3</a:t>
              </a:r>
              <a:r>
                <a:rPr lang="en-US" altLang="zh-CN" sz="900" dirty="0">
                  <a:solidFill>
                    <a:schemeClr val="tx1"/>
                  </a:solidFill>
                  <a:latin typeface="微软雅黑" panose="020B0503020204020204" pitchFamily="34" charset="-122"/>
                  <a:ea typeface="微软雅黑" panose="020B0503020204020204" pitchFamily="34" charset="-122"/>
                  <a:cs typeface="+mn-ea"/>
                  <a:sym typeface="+mn-lt"/>
                </a:rPr>
                <a:t>.</a:t>
              </a:r>
              <a:r>
                <a:rPr lang="zh-CN" altLang="en-US" sz="900" dirty="0">
                  <a:solidFill>
                    <a:srgbClr val="FF0000"/>
                  </a:solidFill>
                  <a:latin typeface="微软雅黑" panose="020B0503020204020204" pitchFamily="34" charset="-122"/>
                  <a:ea typeface="微软雅黑" panose="020B0503020204020204" pitchFamily="34" charset="-122"/>
                  <a:cs typeface="+mn-ea"/>
                  <a:sym typeface="+mn-lt"/>
                </a:rPr>
                <a:t>擅自缺勤</a:t>
              </a:r>
              <a:r>
                <a:rPr lang="en-US" altLang="zh-CN" sz="900" dirty="0">
                  <a:solidFill>
                    <a:srgbClr val="FF0000"/>
                  </a:solidFill>
                  <a:latin typeface="微软雅黑" panose="020B0503020204020204" pitchFamily="34" charset="-122"/>
                  <a:ea typeface="微软雅黑" panose="020B0503020204020204" pitchFamily="34" charset="-122"/>
                  <a:cs typeface="+mn-ea"/>
                  <a:sym typeface="+mn-lt"/>
                </a:rPr>
                <a:t>2</a:t>
              </a:r>
              <a:r>
                <a:rPr lang="zh-CN" altLang="en-US" sz="900" dirty="0">
                  <a:solidFill>
                    <a:srgbClr val="FF0000"/>
                  </a:solidFill>
                  <a:latin typeface="微软雅黑" panose="020B0503020204020204" pitchFamily="34" charset="-122"/>
                  <a:ea typeface="微软雅黑" panose="020B0503020204020204" pitchFamily="34" charset="-122"/>
                  <a:cs typeface="+mn-ea"/>
                  <a:sym typeface="+mn-lt"/>
                </a:rPr>
                <a:t>小时内或当日缺卡</a:t>
              </a:r>
              <a:r>
                <a:rPr lang="en-US" altLang="zh-CN" sz="900" dirty="0">
                  <a:solidFill>
                    <a:srgbClr val="FF0000"/>
                  </a:solidFill>
                  <a:latin typeface="微软雅黑" panose="020B0503020204020204" pitchFamily="34" charset="-122"/>
                  <a:ea typeface="微软雅黑" panose="020B0503020204020204" pitchFamily="34" charset="-122"/>
                  <a:cs typeface="+mn-ea"/>
                  <a:sym typeface="+mn-lt"/>
                </a:rPr>
                <a:t>1</a:t>
              </a:r>
              <a:r>
                <a:rPr lang="zh-CN" altLang="en-US" sz="900" dirty="0">
                  <a:solidFill>
                    <a:srgbClr val="FF0000"/>
                  </a:solidFill>
                  <a:latin typeface="微软雅黑" panose="020B0503020204020204" pitchFamily="34" charset="-122"/>
                  <a:ea typeface="微软雅黑" panose="020B0503020204020204" pitchFamily="34" charset="-122"/>
                  <a:cs typeface="+mn-ea"/>
                  <a:sym typeface="+mn-lt"/>
                </a:rPr>
                <a:t>次，按旷工半日处理，擅自缺勤超过</a:t>
              </a:r>
              <a:r>
                <a:rPr lang="en-US" altLang="zh-CN" sz="900" dirty="0">
                  <a:solidFill>
                    <a:srgbClr val="FF0000"/>
                  </a:solidFill>
                  <a:latin typeface="微软雅黑" panose="020B0503020204020204" pitchFamily="34" charset="-122"/>
                  <a:ea typeface="微软雅黑" panose="020B0503020204020204" pitchFamily="34" charset="-122"/>
                  <a:cs typeface="+mn-ea"/>
                  <a:sym typeface="+mn-lt"/>
                </a:rPr>
                <a:t>2</a:t>
              </a:r>
              <a:r>
                <a:rPr lang="zh-CN" altLang="en-US" sz="900" dirty="0">
                  <a:solidFill>
                    <a:srgbClr val="FF0000"/>
                  </a:solidFill>
                  <a:latin typeface="微软雅黑" panose="020B0503020204020204" pitchFamily="34" charset="-122"/>
                  <a:ea typeface="微软雅黑" panose="020B0503020204020204" pitchFamily="34" charset="-122"/>
                  <a:cs typeface="+mn-ea"/>
                  <a:sym typeface="+mn-lt"/>
                </a:rPr>
                <a:t>小时或当日全天未打卡，按旷工</a:t>
              </a:r>
              <a:r>
                <a:rPr lang="en-US" altLang="zh-CN" sz="900" dirty="0">
                  <a:solidFill>
                    <a:srgbClr val="FF0000"/>
                  </a:solidFill>
                  <a:latin typeface="微软雅黑" panose="020B0503020204020204" pitchFamily="34" charset="-122"/>
                  <a:ea typeface="微软雅黑" panose="020B0503020204020204" pitchFamily="34" charset="-122"/>
                  <a:cs typeface="+mn-ea"/>
                  <a:sym typeface="+mn-lt"/>
                </a:rPr>
                <a:t>1</a:t>
              </a:r>
              <a:r>
                <a:rPr lang="zh-CN" altLang="en-US" sz="900" dirty="0">
                  <a:solidFill>
                    <a:srgbClr val="FF0000"/>
                  </a:solidFill>
                  <a:latin typeface="微软雅黑" panose="020B0503020204020204" pitchFamily="34" charset="-122"/>
                  <a:ea typeface="微软雅黑" panose="020B0503020204020204" pitchFamily="34" charset="-122"/>
                  <a:cs typeface="+mn-ea"/>
                  <a:sym typeface="+mn-lt"/>
                </a:rPr>
                <a:t>日处理（补卡、请假情况除外）</a:t>
              </a:r>
              <a:endParaRPr lang="zh-CN" altLang="en-US" sz="900" dirty="0">
                <a:solidFill>
                  <a:srgbClr val="FF0000"/>
                </a:solidFill>
                <a:latin typeface="微软雅黑" panose="020B0503020204020204" pitchFamily="34" charset="-122"/>
                <a:ea typeface="微软雅黑" panose="020B0503020204020204" pitchFamily="34" charset="-122"/>
                <a:cs typeface="+mn-ea"/>
                <a:sym typeface="+mn-lt"/>
              </a:endParaRPr>
            </a:p>
          </p:txBody>
        </p:sp>
        <p:sp>
          <p:nvSpPr>
            <p:cNvPr id="16" name="1"/>
            <p:cNvSpPr txBox="1"/>
            <p:nvPr/>
          </p:nvSpPr>
          <p:spPr bwMode="auto">
            <a:xfrm>
              <a:off x="1540442" y="3033932"/>
              <a:ext cx="5049392" cy="41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500" tIns="35100" rIns="67500" bIns="3510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buFontTx/>
                <a:buNone/>
              </a:pPr>
              <a:r>
                <a:rPr lang="zh-CN" altLang="en-US" sz="1600" b="1" dirty="0">
                  <a:latin typeface="微软雅黑" panose="020B0503020204020204" pitchFamily="34" charset="-122"/>
                  <a:ea typeface="微软雅黑" panose="020B0503020204020204" pitchFamily="34" charset="-122"/>
                  <a:cs typeface="+mn-ea"/>
                  <a:sym typeface="+mn-lt"/>
                </a:rPr>
                <a:t>缺卡、旷工</a:t>
              </a:r>
              <a:endParaRPr lang="en-US" altLang="zh-CN" sz="1600" b="1" dirty="0">
                <a:latin typeface="微软雅黑" panose="020B0503020204020204" pitchFamily="34" charset="-122"/>
                <a:ea typeface="微软雅黑" panose="020B0503020204020204" pitchFamily="34" charset="-122"/>
                <a:cs typeface="+mn-ea"/>
                <a:sym typeface="+mn-lt"/>
              </a:endParaRPr>
            </a:p>
          </p:txBody>
        </p:sp>
      </p:grpSp>
      <p:cxnSp>
        <p:nvCxnSpPr>
          <p:cNvPr id="13" name="直接连接符 12"/>
          <p:cNvCxnSpPr/>
          <p:nvPr/>
        </p:nvCxnSpPr>
        <p:spPr>
          <a:xfrm>
            <a:off x="4568407" y="3158674"/>
            <a:ext cx="3697116"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pic>
        <p:nvPicPr>
          <p:cNvPr id="174" name="图片 17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843902" y="859915"/>
            <a:ext cx="2383841" cy="1589227"/>
          </a:xfrm>
          <a:prstGeom prst="rect">
            <a:avLst/>
          </a:prstGeom>
        </p:spPr>
      </p:pic>
      <p:pic>
        <p:nvPicPr>
          <p:cNvPr id="23" name="图片 2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43902" y="2872138"/>
            <a:ext cx="2383840" cy="1589227"/>
          </a:xfrm>
          <a:prstGeom prst="rect">
            <a:avLst/>
          </a:prstGeom>
        </p:spPr>
      </p:pic>
      <p:sp>
        <p:nvSpPr>
          <p:cNvPr id="25" name="矩形 24"/>
          <p:cNvSpPr/>
          <p:nvPr>
            <p:custDataLst>
              <p:tags r:id="rId3"/>
            </p:custDataLst>
          </p:nvPr>
        </p:nvSpPr>
        <p:spPr>
          <a:xfrm>
            <a:off x="319449" y="159091"/>
            <a:ext cx="57132" cy="414210"/>
          </a:xfrm>
          <a:prstGeom prst="rect">
            <a:avLst/>
          </a:prstGeom>
          <a:solidFill>
            <a:srgbClr val="AA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5"/>
          </a:p>
        </p:txBody>
      </p:sp>
      <p:sp>
        <p:nvSpPr>
          <p:cNvPr id="26" name="TextBox 1"/>
          <p:cNvSpPr txBox="1"/>
          <p:nvPr>
            <p:custDataLst>
              <p:tags r:id="rId4"/>
            </p:custDataLst>
          </p:nvPr>
        </p:nvSpPr>
        <p:spPr>
          <a:xfrm>
            <a:off x="376740" y="402539"/>
            <a:ext cx="1253869"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Attendance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27" name="TextBox 1"/>
          <p:cNvSpPr txBox="1"/>
          <p:nvPr>
            <p:custDataLst>
              <p:tags r:id="rId5"/>
            </p:custDataLst>
          </p:nvPr>
        </p:nvSpPr>
        <p:spPr>
          <a:xfrm>
            <a:off x="358966" y="151474"/>
            <a:ext cx="954107"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考勤管理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495414" y="997416"/>
            <a:ext cx="1820904" cy="1597970"/>
          </a:xfrm>
          <a:prstGeom prst="rect">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700" b="1" dirty="0">
                <a:solidFill>
                  <a:schemeClr val="bg1"/>
                </a:solidFill>
                <a:latin typeface="黑体" panose="02010609060101010101" charset="-122"/>
                <a:ea typeface="黑体" panose="02010609060101010101" charset="-122"/>
                <a:cs typeface="+mn-ea"/>
                <a:sym typeface="+mn-lt"/>
              </a:rPr>
              <a:t>加班</a:t>
            </a:r>
            <a:endParaRPr lang="zh-CN" altLang="en-US" sz="2700" b="1" dirty="0">
              <a:solidFill>
                <a:schemeClr val="bg1"/>
              </a:solidFill>
              <a:latin typeface="黑体" panose="02010609060101010101" charset="-122"/>
              <a:ea typeface="黑体" panose="02010609060101010101" charset="-122"/>
              <a:cs typeface="+mn-ea"/>
              <a:sym typeface="+mn-lt"/>
            </a:endParaRPr>
          </a:p>
        </p:txBody>
      </p:sp>
      <p:pic>
        <p:nvPicPr>
          <p:cNvPr id="17" name="图片占位符 14"/>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4529081" y="997415"/>
            <a:ext cx="1903942" cy="1594299"/>
          </a:xfrm>
          <a:custGeom>
            <a:avLst/>
            <a:gdLst>
              <a:gd name="connsiteX0" fmla="*/ 0 w 2538589"/>
              <a:gd name="connsiteY0" fmla="*/ 0 h 2119372"/>
              <a:gd name="connsiteX1" fmla="*/ 2538589 w 2538589"/>
              <a:gd name="connsiteY1" fmla="*/ 0 h 2119372"/>
              <a:gd name="connsiteX2" fmla="*/ 2538589 w 2538589"/>
              <a:gd name="connsiteY2" fmla="*/ 2119372 h 2119372"/>
              <a:gd name="connsiteX3" fmla="*/ 0 w 2538589"/>
              <a:gd name="connsiteY3" fmla="*/ 2119372 h 2119372"/>
            </a:gdLst>
            <a:ahLst/>
            <a:cxnLst>
              <a:cxn ang="0">
                <a:pos x="connsiteX0" y="connsiteY0"/>
              </a:cxn>
              <a:cxn ang="0">
                <a:pos x="connsiteX1" y="connsiteY1"/>
              </a:cxn>
              <a:cxn ang="0">
                <a:pos x="connsiteX2" y="connsiteY2"/>
              </a:cxn>
              <a:cxn ang="0">
                <a:pos x="connsiteX3" y="connsiteY3"/>
              </a:cxn>
            </a:cxnLst>
            <a:rect l="l" t="t" r="r" b="b"/>
            <a:pathLst>
              <a:path w="2538589" h="2119372">
                <a:moveTo>
                  <a:pt x="0" y="0"/>
                </a:moveTo>
                <a:lnTo>
                  <a:pt x="2538589" y="0"/>
                </a:lnTo>
                <a:lnTo>
                  <a:pt x="2538589" y="2119372"/>
                </a:lnTo>
                <a:lnTo>
                  <a:pt x="0" y="2119372"/>
                </a:lnTo>
                <a:close/>
              </a:path>
            </a:pathLst>
          </a:custGeom>
        </p:spPr>
      </p:pic>
      <p:pic>
        <p:nvPicPr>
          <p:cNvPr id="18" name="图片占位符 15"/>
          <p:cNvPicPr>
            <a:picLocks noChangeAspect="1"/>
          </p:cNvPicPr>
          <p:nvPr/>
        </p:nvPicPr>
        <p:blipFill>
          <a:blip r:embed="rId2" cstate="print">
            <a:extLst>
              <a:ext uri="{28A0092B-C50C-407E-A947-70E740481C1C}">
                <a14:useLocalDpi xmlns:a14="http://schemas.microsoft.com/office/drawing/2010/main" val="0"/>
              </a:ext>
            </a:extLst>
          </a:blip>
          <a:srcRect t="18359" b="18359"/>
          <a:stretch>
            <a:fillRect/>
          </a:stretch>
        </p:blipFill>
        <p:spPr>
          <a:xfrm>
            <a:off x="4529080" y="2724093"/>
            <a:ext cx="3787238" cy="1597970"/>
          </a:xfrm>
          <a:custGeom>
            <a:avLst/>
            <a:gdLst>
              <a:gd name="connsiteX0" fmla="*/ 0 w 5067649"/>
              <a:gd name="connsiteY0" fmla="*/ 0 h 2133134"/>
              <a:gd name="connsiteX1" fmla="*/ 5067649 w 5067649"/>
              <a:gd name="connsiteY1" fmla="*/ 0 h 2133134"/>
              <a:gd name="connsiteX2" fmla="*/ 5067649 w 5067649"/>
              <a:gd name="connsiteY2" fmla="*/ 2133134 h 2133134"/>
              <a:gd name="connsiteX3" fmla="*/ 0 w 5067649"/>
              <a:gd name="connsiteY3" fmla="*/ 2133134 h 2133134"/>
            </a:gdLst>
            <a:ahLst/>
            <a:cxnLst>
              <a:cxn ang="0">
                <a:pos x="connsiteX0" y="connsiteY0"/>
              </a:cxn>
              <a:cxn ang="0">
                <a:pos x="connsiteX1" y="connsiteY1"/>
              </a:cxn>
              <a:cxn ang="0">
                <a:pos x="connsiteX2" y="connsiteY2"/>
              </a:cxn>
              <a:cxn ang="0">
                <a:pos x="connsiteX3" y="connsiteY3"/>
              </a:cxn>
            </a:cxnLst>
            <a:rect l="l" t="t" r="r" b="b"/>
            <a:pathLst>
              <a:path w="5067649" h="2133134">
                <a:moveTo>
                  <a:pt x="0" y="0"/>
                </a:moveTo>
                <a:lnTo>
                  <a:pt x="5067649" y="0"/>
                </a:lnTo>
                <a:lnTo>
                  <a:pt x="5067649" y="2133134"/>
                </a:lnTo>
                <a:lnTo>
                  <a:pt x="0" y="2133134"/>
                </a:lnTo>
                <a:close/>
              </a:path>
            </a:pathLst>
          </a:custGeom>
        </p:spPr>
      </p:pic>
      <p:grpSp>
        <p:nvGrpSpPr>
          <p:cNvPr id="19" name="组合 18"/>
          <p:cNvGrpSpPr/>
          <p:nvPr/>
        </p:nvGrpSpPr>
        <p:grpSpPr>
          <a:xfrm>
            <a:off x="489554" y="776652"/>
            <a:ext cx="3860165" cy="2446020"/>
            <a:chOff x="7483989" y="3301782"/>
            <a:chExt cx="5146887" cy="3261358"/>
          </a:xfrm>
        </p:grpSpPr>
        <p:sp>
          <p:nvSpPr>
            <p:cNvPr id="20" name="矩形 19"/>
            <p:cNvSpPr/>
            <p:nvPr/>
          </p:nvSpPr>
          <p:spPr>
            <a:xfrm>
              <a:off x="7483989" y="3732735"/>
              <a:ext cx="5146887" cy="2830405"/>
            </a:xfrm>
            <a:prstGeom prst="rect">
              <a:avLst/>
            </a:prstGeom>
          </p:spPr>
          <p:txBody>
            <a:bodyPr wrap="square">
              <a:spAutoFit/>
              <a:scene3d>
                <a:camera prst="orthographicFront"/>
                <a:lightRig rig="threePt" dir="t"/>
              </a:scene3d>
              <a:sp3d contourW="12700"/>
            </a:bodyPr>
            <a:lstStyle/>
            <a:p>
              <a:pPr>
                <a:lnSpc>
                  <a:spcPct val="150000"/>
                </a:lnSpc>
                <a:defRPr/>
              </a:pP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员工加班加点需提交</a:t>
              </a: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OA</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申请，未经过审批的加班</a:t>
              </a:r>
              <a:r>
                <a:rPr lang="zh-CN" altLang="en-US" sz="1000" b="1"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不予认可</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，逾期</a:t>
              </a:r>
              <a:r>
                <a:rPr lang="zh-CN" altLang="en-US" sz="1000" b="1"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不予补报</a:t>
              </a:r>
              <a:r>
                <a:rPr lang="zh-CN" altLang="en-US" sz="9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（每月</a:t>
              </a:r>
              <a:r>
                <a:rPr lang="en-US" altLang="zh-CN" sz="9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1</a:t>
              </a:r>
              <a:r>
                <a:rPr lang="zh-CN" altLang="en-US" sz="9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号截止）</a:t>
              </a:r>
              <a:r>
                <a:rPr lang="zh-CN" altLang="en-US" sz="11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endParaRPr lang="zh-CN" altLang="en-US" sz="11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加班规则：</a:t>
              </a:r>
              <a:endPar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1.</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在审批的时段内，按打卡时长计算；</a:t>
              </a:r>
              <a:endPar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①</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缺卡情况，不计入加班工时；②打卡时间少于加班申请时间，已打卡时间为准；③打卡时间多于加班申请时间，已审批时段内的打卡时间为准；</a:t>
              </a:r>
              <a:endPar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2.</a:t>
              </a:r>
              <a:r>
                <a:rPr 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1</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小时起步，连续累计按</a:t>
              </a: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0.5</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小时计算（不足</a:t>
              </a: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0.5</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小时不计入）；</a:t>
              </a:r>
              <a:endPar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3.</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休息时段加班，扣除休息时长</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r>
                <a:rPr lang="en-US" altLang="zh-CN"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11</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r>
                <a:rPr lang="en-US" altLang="zh-CN"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30-12</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r>
                <a:rPr lang="en-US" altLang="zh-CN"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30</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endPar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endParaRPr lang="zh-CN" altLang="en-US" sz="9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p:txBody>
        </p:sp>
        <p:sp>
          <p:nvSpPr>
            <p:cNvPr id="21" name="矩形 20"/>
            <p:cNvSpPr/>
            <p:nvPr/>
          </p:nvSpPr>
          <p:spPr>
            <a:xfrm>
              <a:off x="7483989" y="3301782"/>
              <a:ext cx="2050552" cy="566309"/>
            </a:xfrm>
            <a:prstGeom prst="rect">
              <a:avLst/>
            </a:prstGeom>
          </p:spPr>
          <p:txBody>
            <a:bodyPr wrap="square">
              <a:spAutoFit/>
            </a:bodyPr>
            <a:lstStyle/>
            <a:p>
              <a:pPr algn="just">
                <a:lnSpc>
                  <a:spcPct val="120000"/>
                </a:lnSpc>
              </a:pPr>
              <a:r>
                <a:rPr lang="zh-CN" altLang="en-US" sz="1800"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rPr>
                <a:t>加班</a:t>
              </a:r>
              <a:endParaRPr lang="zh-CN" altLang="en-US" sz="1800"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endParaRPr>
            </a:p>
          </p:txBody>
        </p:sp>
      </p:grpSp>
      <p:sp>
        <p:nvSpPr>
          <p:cNvPr id="11" name="矩形 10"/>
          <p:cNvSpPr/>
          <p:nvPr>
            <p:custDataLst>
              <p:tags r:id="rId3"/>
            </p:custDataLst>
          </p:nvPr>
        </p:nvSpPr>
        <p:spPr>
          <a:xfrm>
            <a:off x="319449" y="159091"/>
            <a:ext cx="57132" cy="414210"/>
          </a:xfrm>
          <a:prstGeom prst="rect">
            <a:avLst/>
          </a:prstGeom>
          <a:solidFill>
            <a:srgbClr val="AA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5"/>
          </a:p>
        </p:txBody>
      </p:sp>
      <p:sp>
        <p:nvSpPr>
          <p:cNvPr id="12" name="TextBox 1"/>
          <p:cNvSpPr txBox="1"/>
          <p:nvPr>
            <p:custDataLst>
              <p:tags r:id="rId4"/>
            </p:custDataLst>
          </p:nvPr>
        </p:nvSpPr>
        <p:spPr>
          <a:xfrm>
            <a:off x="376740" y="402539"/>
            <a:ext cx="1253869"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Attendance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13" name="TextBox 1"/>
          <p:cNvSpPr txBox="1"/>
          <p:nvPr>
            <p:custDataLst>
              <p:tags r:id="rId5"/>
            </p:custDataLst>
          </p:nvPr>
        </p:nvSpPr>
        <p:spPr>
          <a:xfrm>
            <a:off x="358966" y="151474"/>
            <a:ext cx="954107"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考勤管理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376524" y="771572"/>
            <a:ext cx="8460740" cy="1545590"/>
            <a:chOff x="7483989" y="3301782"/>
            <a:chExt cx="11280987" cy="2060786"/>
          </a:xfrm>
        </p:grpSpPr>
        <p:sp>
          <p:nvSpPr>
            <p:cNvPr id="20" name="矩形 19"/>
            <p:cNvSpPr/>
            <p:nvPr/>
          </p:nvSpPr>
          <p:spPr>
            <a:xfrm>
              <a:off x="7483989" y="3732735"/>
              <a:ext cx="11280987" cy="1629833"/>
            </a:xfrm>
            <a:prstGeom prst="rect">
              <a:avLst/>
            </a:prstGeom>
          </p:spPr>
          <p:txBody>
            <a:bodyPr wrap="square">
              <a:spAutoFit/>
              <a:scene3d>
                <a:camera prst="orthographicFront"/>
                <a:lightRig rig="threePt" dir="t"/>
              </a:scene3d>
              <a:sp3d contourW="12700"/>
            </a:bodyPr>
            <a:lstStyle/>
            <a:p>
              <a:pPr>
                <a:lnSpc>
                  <a:spcPct val="150000"/>
                </a:lnSpc>
                <a:defRPr/>
              </a:pP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员工出差需提交</a:t>
              </a: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OA</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申请（紧急情况需获得副总经理、总经理微信答复），</a:t>
              </a:r>
              <a:r>
                <a:rPr lang="zh-CN" altLang="en-US" sz="1000" kern="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未经</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过审批的出差</a:t>
              </a:r>
              <a:r>
                <a:rPr lang="zh-CN" altLang="en-US" sz="1000" b="1"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不予认可</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，出差费用</a:t>
              </a:r>
              <a:r>
                <a:rPr lang="zh-CN" altLang="en-US" sz="1000" b="1"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不予报销。</a:t>
              </a:r>
              <a:endParaRPr lang="zh-CN" altLang="en-US" sz="1000" b="1"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900" b="1"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1.</a:t>
              </a:r>
              <a:r>
                <a:rPr lang="zh-CN" altLang="en-US" sz="9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出差期间也需要上下班打卡</a:t>
              </a:r>
              <a:endParaRPr lang="zh-CN" altLang="en-US" sz="9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必须在工作地</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（出差当日或返回日，可在机场、高铁站等交通枢纽地）</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进行打卡。不得在酒店、家里或其他住宿地点进行上下班打卡</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（除非酒店是实际工作地点）；</a:t>
              </a:r>
              <a:endPar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2.</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加班：</a:t>
              </a: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i.</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往返出差目的地的交通时间（如公交、航班、高铁等）通常不计入加班时间。</a:t>
              </a:r>
              <a:endPar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           ii.</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出差期间，在工作时间外参加客户宴请等应酬时，不计入加班时间。</a:t>
              </a:r>
              <a:endPar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p:txBody>
        </p:sp>
        <p:sp>
          <p:nvSpPr>
            <p:cNvPr id="21" name="矩形 20"/>
            <p:cNvSpPr/>
            <p:nvPr/>
          </p:nvSpPr>
          <p:spPr>
            <a:xfrm>
              <a:off x="7483989" y="3301782"/>
              <a:ext cx="2050552" cy="564726"/>
            </a:xfrm>
            <a:prstGeom prst="rect">
              <a:avLst/>
            </a:prstGeom>
          </p:spPr>
          <p:txBody>
            <a:bodyPr wrap="square">
              <a:spAutoFit/>
            </a:bodyPr>
            <a:lstStyle/>
            <a:p>
              <a:pPr algn="just">
                <a:lnSpc>
                  <a:spcPct val="120000"/>
                </a:lnSpc>
              </a:pPr>
              <a:r>
                <a:rPr lang="zh-CN" altLang="en-US" sz="1800"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rPr>
                <a:t>出差</a:t>
              </a:r>
              <a:endParaRPr lang="zh-CN" altLang="en-US" sz="1800"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endParaRPr>
            </a:p>
          </p:txBody>
        </p:sp>
      </p:grpSp>
      <p:grpSp>
        <p:nvGrpSpPr>
          <p:cNvPr id="22" name="组合 21"/>
          <p:cNvGrpSpPr/>
          <p:nvPr/>
        </p:nvGrpSpPr>
        <p:grpSpPr>
          <a:xfrm>
            <a:off x="376524" y="2458029"/>
            <a:ext cx="4261485" cy="2259330"/>
            <a:chOff x="7483989" y="3301782"/>
            <a:chExt cx="5681980" cy="3012440"/>
          </a:xfrm>
        </p:grpSpPr>
        <p:sp>
          <p:nvSpPr>
            <p:cNvPr id="23" name="矩形 22"/>
            <p:cNvSpPr/>
            <p:nvPr/>
          </p:nvSpPr>
          <p:spPr>
            <a:xfrm>
              <a:off x="7483989" y="3732735"/>
              <a:ext cx="5681980" cy="2581487"/>
            </a:xfrm>
            <a:prstGeom prst="rect">
              <a:avLst/>
            </a:prstGeom>
          </p:spPr>
          <p:txBody>
            <a:bodyPr wrap="square">
              <a:noAutofit/>
              <a:scene3d>
                <a:camera prst="orthographicFront"/>
                <a:lightRig rig="threePt" dir="t"/>
              </a:scene3d>
              <a:sp3d contourW="12700"/>
            </a:bodyPr>
            <a:lstStyle/>
            <a:p>
              <a:pPr>
                <a:lnSpc>
                  <a:spcPct val="150000"/>
                </a:lnSpc>
                <a:defRPr/>
              </a:pP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1.</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外出：员工因工作原因，前往公司以外区域，当天能够返回公司的行为。</a:t>
              </a:r>
              <a:endPar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2.</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出差：员工因工作原因，前往公司以外区域，当天无法返回公司的行为</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（非主观原因）</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endPar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3.</a:t>
              </a:r>
              <a:r>
                <a:rPr 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非因公外出的外勤打卡，视为补卡；</a:t>
              </a:r>
              <a:endParaRPr 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4.</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因公外出的外勤打卡，需注明原因；</a:t>
              </a:r>
              <a:endPar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（在考勤时间内，因公外出迟到或早退，需</a:t>
              </a:r>
              <a:r>
                <a:rPr lang="en-US" altLang="zh-CN"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审批打卡</a:t>
              </a:r>
              <a:r>
                <a:rPr lang="en-US" altLang="zh-CN"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；其他时间可</a:t>
              </a:r>
              <a:r>
                <a:rPr lang="en-US" altLang="zh-CN"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外勤打卡</a:t>
              </a:r>
              <a:r>
                <a:rPr lang="en-US" altLang="zh-CN"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r>
                <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a:t>
              </a:r>
              <a:endParaRPr lang="zh-CN" altLang="en-US" sz="8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5.</a:t>
              </a:r>
              <a:r>
                <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内勤人员因公外出，提交审批打卡（直归直往）申请，打卡时注明原因；</a:t>
              </a:r>
              <a:endParaRPr lang="zh-CN" altLang="en-US" sz="1000" kern="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p:txBody>
        </p:sp>
        <p:sp>
          <p:nvSpPr>
            <p:cNvPr id="24" name="矩形 23"/>
            <p:cNvSpPr/>
            <p:nvPr/>
          </p:nvSpPr>
          <p:spPr>
            <a:xfrm>
              <a:off x="7483989" y="3301782"/>
              <a:ext cx="2398560" cy="514773"/>
            </a:xfrm>
            <a:prstGeom prst="rect">
              <a:avLst/>
            </a:prstGeom>
          </p:spPr>
          <p:txBody>
            <a:bodyPr wrap="square">
              <a:spAutoFit/>
            </a:bodyPr>
            <a:lstStyle/>
            <a:p>
              <a:pPr algn="just">
                <a:lnSpc>
                  <a:spcPct val="120000"/>
                </a:lnSpc>
              </a:pPr>
              <a:r>
                <a:rPr lang="zh-CN" altLang="en-US" sz="1600"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rPr>
                <a:t>外出</a:t>
              </a:r>
              <a:endParaRPr lang="zh-CN" altLang="en-US" sz="1600"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endParaRPr>
            </a:p>
          </p:txBody>
        </p:sp>
      </p:grpSp>
      <p:sp>
        <p:nvSpPr>
          <p:cNvPr id="11" name="矩形 10"/>
          <p:cNvSpPr/>
          <p:nvPr>
            <p:custDataLst>
              <p:tags r:id="rId1"/>
            </p:custDataLst>
          </p:nvPr>
        </p:nvSpPr>
        <p:spPr>
          <a:xfrm>
            <a:off x="319449" y="159091"/>
            <a:ext cx="57132" cy="414210"/>
          </a:xfrm>
          <a:prstGeom prst="rect">
            <a:avLst/>
          </a:prstGeom>
          <a:solidFill>
            <a:srgbClr val="AA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5"/>
          </a:p>
        </p:txBody>
      </p:sp>
      <p:sp>
        <p:nvSpPr>
          <p:cNvPr id="12" name="TextBox 1"/>
          <p:cNvSpPr txBox="1"/>
          <p:nvPr>
            <p:custDataLst>
              <p:tags r:id="rId2"/>
            </p:custDataLst>
          </p:nvPr>
        </p:nvSpPr>
        <p:spPr>
          <a:xfrm>
            <a:off x="376740" y="402539"/>
            <a:ext cx="1253869"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Attendance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13" name="TextBox 1"/>
          <p:cNvSpPr txBox="1"/>
          <p:nvPr>
            <p:custDataLst>
              <p:tags r:id="rId3"/>
            </p:custDataLst>
          </p:nvPr>
        </p:nvSpPr>
        <p:spPr>
          <a:xfrm>
            <a:off x="358966" y="151474"/>
            <a:ext cx="954107"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考勤管理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pic>
        <p:nvPicPr>
          <p:cNvPr id="6" name="图片 5"/>
          <p:cNvPicPr>
            <a:picLocks noChangeAspect="1"/>
          </p:cNvPicPr>
          <p:nvPr/>
        </p:nvPicPr>
        <p:blipFill>
          <a:blip r:embed="rId4"/>
          <a:stretch>
            <a:fillRect/>
          </a:stretch>
        </p:blipFill>
        <p:spPr>
          <a:xfrm>
            <a:off x="5279390" y="2571703"/>
            <a:ext cx="3759835" cy="1671955"/>
          </a:xfrm>
          <a:prstGeom prst="rect">
            <a:avLst/>
          </a:prstGeom>
        </p:spPr>
      </p:pic>
      <p:pic>
        <p:nvPicPr>
          <p:cNvPr id="7" name="图片 6"/>
          <p:cNvPicPr>
            <a:picLocks noChangeAspect="1"/>
          </p:cNvPicPr>
          <p:nvPr/>
        </p:nvPicPr>
        <p:blipFill>
          <a:blip r:embed="rId5"/>
          <a:stretch>
            <a:fillRect/>
          </a:stretch>
        </p:blipFill>
        <p:spPr>
          <a:xfrm>
            <a:off x="4638010" y="2838711"/>
            <a:ext cx="3760500" cy="167195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custDataLst>
              <p:tags r:id="rId1"/>
            </p:custDataLst>
          </p:nvPr>
        </p:nvSpPr>
        <p:spPr>
          <a:xfrm>
            <a:off x="319449" y="159091"/>
            <a:ext cx="57132" cy="414210"/>
          </a:xfrm>
          <a:prstGeom prst="rect">
            <a:avLst/>
          </a:prstGeom>
          <a:solidFill>
            <a:srgbClr val="AA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5"/>
          </a:p>
        </p:txBody>
      </p:sp>
      <p:sp>
        <p:nvSpPr>
          <p:cNvPr id="12" name="TextBox 1"/>
          <p:cNvSpPr txBox="1"/>
          <p:nvPr>
            <p:custDataLst>
              <p:tags r:id="rId2"/>
            </p:custDataLst>
          </p:nvPr>
        </p:nvSpPr>
        <p:spPr>
          <a:xfrm>
            <a:off x="376740" y="402539"/>
            <a:ext cx="1253869" cy="207749"/>
          </a:xfrm>
          <a:prstGeom prst="rect">
            <a:avLst/>
          </a:prstGeom>
          <a:noFill/>
        </p:spPr>
        <p:txBody>
          <a:bodyPr wrap="none">
            <a:spAutoFit/>
          </a:bodyPr>
          <a:lstStyle/>
          <a:p>
            <a:pPr algn="l"/>
            <a:r>
              <a:rPr lang="en-US" sz="750" dirty="0">
                <a:solidFill>
                  <a:srgbClr val="AA7D3C"/>
                </a:solidFill>
                <a:latin typeface="Arial" panose="020B0604020202020204" pitchFamily="34" charset="0"/>
                <a:cs typeface="Arial" panose="020B0604020202020204" pitchFamily="34" charset="0"/>
              </a:rPr>
              <a:t>Attendance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13" name="TextBox 1"/>
          <p:cNvSpPr txBox="1"/>
          <p:nvPr>
            <p:custDataLst>
              <p:tags r:id="rId3"/>
            </p:custDataLst>
          </p:nvPr>
        </p:nvSpPr>
        <p:spPr>
          <a:xfrm>
            <a:off x="358966" y="151474"/>
            <a:ext cx="954107"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考勤管理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 name="矩形 2"/>
          <p:cNvSpPr/>
          <p:nvPr/>
        </p:nvSpPr>
        <p:spPr>
          <a:xfrm>
            <a:off x="376524" y="770302"/>
            <a:ext cx="1537914" cy="396583"/>
          </a:xfrm>
          <a:prstGeom prst="rect">
            <a:avLst/>
          </a:prstGeom>
        </p:spPr>
        <p:txBody>
          <a:bodyPr wrap="square">
            <a:spAutoFit/>
          </a:bodyPr>
          <a:lstStyle/>
          <a:p>
            <a:pPr algn="just">
              <a:lnSpc>
                <a:spcPct val="120000"/>
              </a:lnSpc>
            </a:pPr>
            <a:r>
              <a:rPr lang="zh-CN" altLang="en-US" sz="1800"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rPr>
              <a:t>具体示例</a:t>
            </a:r>
            <a:endParaRPr lang="zh-CN" altLang="en-US" sz="1800" b="1"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mn-ea"/>
              <a:sym typeface="+mn-lt"/>
            </a:endParaRPr>
          </a:p>
        </p:txBody>
      </p:sp>
      <p:graphicFrame>
        <p:nvGraphicFramePr>
          <p:cNvPr id="4" name="表格 3"/>
          <p:cNvGraphicFramePr/>
          <p:nvPr>
            <p:custDataLst>
              <p:tags r:id="rId4"/>
            </p:custDataLst>
          </p:nvPr>
        </p:nvGraphicFramePr>
        <p:xfrm>
          <a:off x="319405" y="1463040"/>
          <a:ext cx="8570595" cy="2256790"/>
        </p:xfrm>
        <a:graphic>
          <a:graphicData uri="http://schemas.openxmlformats.org/drawingml/2006/table">
            <a:tbl>
              <a:tblPr/>
              <a:tblGrid>
                <a:gridCol w="222250"/>
                <a:gridCol w="222250"/>
                <a:gridCol w="255270"/>
                <a:gridCol w="251460"/>
                <a:gridCol w="270510"/>
                <a:gridCol w="261620"/>
                <a:gridCol w="268605"/>
                <a:gridCol w="285750"/>
                <a:gridCol w="299085"/>
                <a:gridCol w="327660"/>
                <a:gridCol w="309880"/>
                <a:gridCol w="285115"/>
                <a:gridCol w="323850"/>
                <a:gridCol w="337185"/>
                <a:gridCol w="318770"/>
                <a:gridCol w="304800"/>
                <a:gridCol w="299085"/>
                <a:gridCol w="265430"/>
                <a:gridCol w="222250"/>
                <a:gridCol w="236855"/>
                <a:gridCol w="265430"/>
                <a:gridCol w="255270"/>
                <a:gridCol w="260985"/>
                <a:gridCol w="246380"/>
                <a:gridCol w="245745"/>
                <a:gridCol w="246380"/>
                <a:gridCol w="247015"/>
                <a:gridCol w="245745"/>
                <a:gridCol w="246380"/>
                <a:gridCol w="245745"/>
                <a:gridCol w="247015"/>
                <a:gridCol w="250825"/>
              </a:tblGrid>
              <a:tr h="195580">
                <a:tc rowSpan="2">
                  <a:txBody>
                    <a:bodyPr/>
                    <a:p>
                      <a:pPr algn="ctr" fontAlgn="ctr"/>
                      <a:r>
                        <a:rPr lang="zh-CN" altLang="en-US" sz="600" b="1" i="0">
                          <a:solidFill>
                            <a:srgbClr val="000000"/>
                          </a:solidFill>
                          <a:latin typeface="新宋体" panose="02010609030101010101" charset="-122"/>
                          <a:ea typeface="新宋体" panose="02010609030101010101" charset="-122"/>
                        </a:rPr>
                        <a:t>姓名</a:t>
                      </a:r>
                      <a:endParaRPr lang="zh-CN" altLang="en-US"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rowSpan="2">
                  <a:txBody>
                    <a:bodyPr/>
                    <a:p>
                      <a:pPr algn="ctr" fontAlgn="ctr"/>
                      <a:r>
                        <a:rPr lang="zh-CN" altLang="en-US" sz="600" b="1" i="0">
                          <a:solidFill>
                            <a:srgbClr val="000000"/>
                          </a:solidFill>
                          <a:latin typeface="新宋体" panose="02010609030101010101" charset="-122"/>
                          <a:ea typeface="新宋体" panose="02010609030101010101" charset="-122"/>
                        </a:rPr>
                        <a:t>部门</a:t>
                      </a:r>
                      <a:endParaRPr lang="zh-CN" altLang="en-US"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gridSpan="30">
                  <a:txBody>
                    <a:bodyPr/>
                    <a:p>
                      <a:pPr algn="ctr" fontAlgn="ctr"/>
                      <a:r>
                        <a:rPr lang="zh-CN" altLang="en-US" sz="600" b="1" i="0">
                          <a:solidFill>
                            <a:srgbClr val="000000"/>
                          </a:solidFill>
                          <a:latin typeface="新宋体" panose="02010609030101010101" charset="-122"/>
                          <a:ea typeface="新宋体" panose="02010609030101010101" charset="-122"/>
                        </a:rPr>
                        <a:t>打卡时间</a:t>
                      </a:r>
                      <a:endParaRPr lang="zh-CN" altLang="en-US"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19494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algn="ctr" fontAlgn="ctr"/>
                      <a:r>
                        <a:rPr lang="en-US" altLang="zh-CN" sz="600" b="1" i="0">
                          <a:solidFill>
                            <a:srgbClr val="000000"/>
                          </a:solidFill>
                          <a:latin typeface="新宋体" panose="02010609030101010101" charset="-122"/>
                          <a:ea typeface="新宋体" panose="02010609030101010101" charset="-122"/>
                        </a:rPr>
                        <a:t>1</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2</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zh-CN" altLang="en-US" sz="600" b="1" i="0">
                          <a:solidFill>
                            <a:srgbClr val="000000"/>
                          </a:solidFill>
                          <a:latin typeface="新宋体" panose="02010609030101010101" charset="-122"/>
                          <a:ea typeface="新宋体" panose="02010609030101010101" charset="-122"/>
                        </a:rPr>
                        <a:t>六</a:t>
                      </a:r>
                      <a:endParaRPr lang="zh-CN" altLang="en-US"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6E0B4"/>
                    </a:solidFill>
                  </a:tcPr>
                </a:tc>
                <a:tc>
                  <a:txBody>
                    <a:bodyPr/>
                    <a:p>
                      <a:pPr algn="ctr" fontAlgn="ctr"/>
                      <a:r>
                        <a:rPr lang="zh-CN" altLang="en-US" sz="600" b="1" i="0">
                          <a:solidFill>
                            <a:srgbClr val="000000"/>
                          </a:solidFill>
                          <a:latin typeface="新宋体" panose="02010609030101010101" charset="-122"/>
                          <a:ea typeface="新宋体" panose="02010609030101010101" charset="-122"/>
                        </a:rPr>
                        <a:t>日</a:t>
                      </a:r>
                      <a:endParaRPr lang="zh-CN" altLang="en-US"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6E0B4"/>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5</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6</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7</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8</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9</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zh-CN" altLang="en-US" sz="600" b="1" i="0">
                          <a:solidFill>
                            <a:srgbClr val="000000"/>
                          </a:solidFill>
                          <a:latin typeface="新宋体" panose="02010609030101010101" charset="-122"/>
                          <a:ea typeface="新宋体" panose="02010609030101010101" charset="-122"/>
                        </a:rPr>
                        <a:t>六</a:t>
                      </a:r>
                      <a:endParaRPr lang="zh-CN" altLang="en-US"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6E0B4"/>
                    </a:solidFill>
                  </a:tcPr>
                </a:tc>
                <a:tc>
                  <a:txBody>
                    <a:bodyPr/>
                    <a:p>
                      <a:pPr algn="ctr" fontAlgn="ctr"/>
                      <a:r>
                        <a:rPr lang="zh-CN" altLang="en-US" sz="600" b="1" i="0">
                          <a:solidFill>
                            <a:srgbClr val="000000"/>
                          </a:solidFill>
                          <a:latin typeface="新宋体" panose="02010609030101010101" charset="-122"/>
                          <a:ea typeface="新宋体" panose="02010609030101010101" charset="-122"/>
                        </a:rPr>
                        <a:t>日</a:t>
                      </a:r>
                      <a:endParaRPr lang="zh-CN" altLang="en-US"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6E0B4"/>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12</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13</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14</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15</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16</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zh-CN" altLang="en-US" sz="600" b="1" i="0">
                          <a:solidFill>
                            <a:srgbClr val="000000"/>
                          </a:solidFill>
                          <a:latin typeface="新宋体" panose="02010609030101010101" charset="-122"/>
                          <a:ea typeface="新宋体" panose="02010609030101010101" charset="-122"/>
                        </a:rPr>
                        <a:t>六</a:t>
                      </a:r>
                      <a:endParaRPr lang="zh-CN" altLang="en-US"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6E0B4"/>
                    </a:solidFill>
                  </a:tcPr>
                </a:tc>
                <a:tc>
                  <a:txBody>
                    <a:bodyPr/>
                    <a:p>
                      <a:pPr algn="ctr" fontAlgn="ctr"/>
                      <a:r>
                        <a:rPr lang="zh-CN" altLang="en-US" sz="600" b="1" i="0">
                          <a:solidFill>
                            <a:srgbClr val="000000"/>
                          </a:solidFill>
                          <a:latin typeface="新宋体" panose="02010609030101010101" charset="-122"/>
                          <a:ea typeface="新宋体" panose="02010609030101010101" charset="-122"/>
                        </a:rPr>
                        <a:t>日</a:t>
                      </a:r>
                      <a:endParaRPr lang="zh-CN" altLang="en-US"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6E0B4"/>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19</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20</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21</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22</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23</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zh-CN" altLang="en-US" sz="600" b="1" i="0">
                          <a:solidFill>
                            <a:srgbClr val="000000"/>
                          </a:solidFill>
                          <a:latin typeface="新宋体" panose="02010609030101010101" charset="-122"/>
                          <a:ea typeface="新宋体" panose="02010609030101010101" charset="-122"/>
                        </a:rPr>
                        <a:t>六</a:t>
                      </a:r>
                      <a:endParaRPr lang="zh-CN" altLang="en-US"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6E0B4"/>
                    </a:solidFill>
                  </a:tcPr>
                </a:tc>
                <a:tc>
                  <a:txBody>
                    <a:bodyPr/>
                    <a:p>
                      <a:pPr algn="ctr" fontAlgn="ctr"/>
                      <a:r>
                        <a:rPr lang="zh-CN" altLang="en-US" sz="600" b="1" i="0">
                          <a:solidFill>
                            <a:srgbClr val="000000"/>
                          </a:solidFill>
                          <a:latin typeface="新宋体" panose="02010609030101010101" charset="-122"/>
                          <a:ea typeface="新宋体" panose="02010609030101010101" charset="-122"/>
                        </a:rPr>
                        <a:t>日</a:t>
                      </a:r>
                      <a:endParaRPr lang="zh-CN" altLang="en-US"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6E0B4"/>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26</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27</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28</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29</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CC"/>
                    </a:solidFill>
                  </a:tcPr>
                </a:tc>
                <a:tc>
                  <a:txBody>
                    <a:bodyPr/>
                    <a:p>
                      <a:pPr algn="ctr" fontAlgn="ctr"/>
                      <a:r>
                        <a:rPr lang="en-US" altLang="zh-CN" sz="600" b="1" i="0">
                          <a:solidFill>
                            <a:srgbClr val="000000"/>
                          </a:solidFill>
                          <a:latin typeface="新宋体" panose="02010609030101010101" charset="-122"/>
                          <a:ea typeface="新宋体" panose="02010609030101010101" charset="-122"/>
                        </a:rPr>
                        <a:t>30</a:t>
                      </a:r>
                      <a:endParaRPr lang="en-US" altLang="zh-CN" sz="6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6E0B4"/>
                    </a:solidFill>
                  </a:tcPr>
                </a:tc>
              </a:tr>
              <a:tr h="1143635">
                <a:tc>
                  <a:txBody>
                    <a:bodyPr/>
                    <a:p>
                      <a:pPr algn="ctr" fontAlgn="ctr"/>
                      <a:r>
                        <a:rPr lang="zh-CN" altLang="en-US" sz="600" b="0" i="0">
                          <a:solidFill>
                            <a:srgbClr val="000000"/>
                          </a:solidFill>
                          <a:latin typeface="新宋体" panose="02010609030101010101" charset="-122"/>
                          <a:ea typeface="新宋体" panose="02010609030101010101" charset="-122"/>
                        </a:rPr>
                        <a:t>王某</a:t>
                      </a:r>
                      <a:endParaRPr lang="zh-CN" altLang="en-US" sz="6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000000"/>
                          </a:solidFill>
                          <a:latin typeface="新宋体" panose="02010609030101010101" charset="-122"/>
                          <a:ea typeface="新宋体" panose="02010609030101010101" charset="-122"/>
                        </a:rPr>
                        <a:t>管理部</a:t>
                      </a:r>
                      <a:r>
                        <a:rPr lang="en-US" altLang="zh-CN" sz="600" b="0" i="0">
                          <a:solidFill>
                            <a:srgbClr val="000000"/>
                          </a:solidFill>
                          <a:latin typeface="新宋体" panose="02010609030101010101" charset="-122"/>
                          <a:ea typeface="新宋体" panose="02010609030101010101" charset="-122"/>
                        </a:rPr>
                        <a:t>-</a:t>
                      </a:r>
                      <a:r>
                        <a:rPr lang="zh-CN" altLang="en-US" sz="600" b="0" i="0">
                          <a:solidFill>
                            <a:srgbClr val="000000"/>
                          </a:solidFill>
                          <a:latin typeface="新宋体" panose="02010609030101010101" charset="-122"/>
                          <a:ea typeface="新宋体" panose="02010609030101010101" charset="-122"/>
                        </a:rPr>
                        <a:t>行政部</a:t>
                      </a:r>
                      <a:endParaRPr lang="zh-CN" altLang="en-US" sz="6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08:02  </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17:00  </a:t>
                      </a:r>
                      <a:endParaRPr lang="en-US" altLang="zh-CN"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00"/>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07:34  </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16:44  </a:t>
                      </a:r>
                      <a:endParaRPr lang="en-US" altLang="zh-CN"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00"/>
                    </a:solidFill>
                  </a:tcPr>
                </a:tc>
                <a:tc>
                  <a:txBody>
                    <a:bodyPr/>
                    <a:p>
                      <a:pPr algn="ctr" fontAlgn="ctr"/>
                      <a:r>
                        <a:rPr lang="en-US" altLang="zh-CN" sz="700" b="1" i="0">
                          <a:solidFill>
                            <a:srgbClr val="000000"/>
                          </a:solidFill>
                          <a:latin typeface="新宋体" panose="02010609030101010101" charset="-122"/>
                          <a:ea typeface="新宋体" panose="02010609030101010101" charset="-122"/>
                        </a:rPr>
                        <a:t>09:47</a:t>
                      </a:r>
                      <a:r>
                        <a:rPr lang="zh-CN" altLang="en-US" sz="700" b="1" i="0">
                          <a:solidFill>
                            <a:srgbClr val="000000"/>
                          </a:solidFill>
                          <a:latin typeface="新宋体" panose="02010609030101010101" charset="-122"/>
                          <a:ea typeface="新宋体" panose="02010609030101010101" charset="-122"/>
                        </a:rPr>
                        <a:t>外勤</a:t>
                      </a:r>
                      <a:br>
                        <a:rPr lang="zh-CN" altLang="en-US" sz="700" b="1" i="0">
                          <a:solidFill>
                            <a:srgbClr val="000000"/>
                          </a:solidFill>
                          <a:latin typeface="新宋体" panose="02010609030101010101" charset="-122"/>
                          <a:ea typeface="新宋体" panose="02010609030101010101" charset="-122"/>
                        </a:rPr>
                      </a:br>
                      <a:r>
                        <a:rPr lang="en-US" altLang="zh-CN" sz="700" b="1" i="0">
                          <a:solidFill>
                            <a:srgbClr val="000000"/>
                          </a:solidFill>
                          <a:latin typeface="新宋体" panose="02010609030101010101" charset="-122"/>
                          <a:ea typeface="新宋体" panose="02010609030101010101" charset="-122"/>
                        </a:rPr>
                        <a:t>12:21</a:t>
                      </a:r>
                      <a:r>
                        <a:rPr lang="zh-CN" altLang="en-US" sz="700" b="1" i="0">
                          <a:solidFill>
                            <a:srgbClr val="000000"/>
                          </a:solidFill>
                          <a:latin typeface="新宋体" panose="02010609030101010101" charset="-122"/>
                          <a:ea typeface="新宋体" panose="02010609030101010101" charset="-122"/>
                        </a:rPr>
                        <a:t>外勤</a:t>
                      </a:r>
                      <a:endParaRPr lang="zh-CN" altLang="en-US"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CFFFF"/>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07:34  </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13:00  </a:t>
                      </a:r>
                      <a:endParaRPr lang="en-US" altLang="zh-CN"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08:33  </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17:00  </a:t>
                      </a:r>
                      <a:endParaRPr lang="en-US" altLang="zh-CN"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FF0000"/>
                          </a:solidFill>
                          <a:latin typeface="新宋体" panose="02010609030101010101" charset="-122"/>
                          <a:ea typeface="新宋体" panose="02010609030101010101" charset="-122"/>
                        </a:rPr>
                        <a:t>（提交年假申请）</a:t>
                      </a:r>
                      <a:endParaRPr lang="zh-CN" altLang="en-US" sz="600" b="0" i="0">
                        <a:solidFill>
                          <a:srgbClr val="FF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08:00  </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17:00  </a:t>
                      </a:r>
                      <a:endParaRPr lang="en-US" altLang="zh-CN"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07:37</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  20:08</a:t>
                      </a:r>
                      <a:br>
                        <a:rPr lang="en-US" altLang="zh-CN" sz="700" b="0" i="0">
                          <a:solidFill>
                            <a:srgbClr val="000000"/>
                          </a:solidFill>
                          <a:latin typeface="新宋体" panose="02010609030101010101" charset="-122"/>
                          <a:ea typeface="新宋体" panose="02010609030101010101" charset="-122"/>
                        </a:rPr>
                      </a:br>
                      <a:r>
                        <a:rPr lang="zh-CN" altLang="en-US" sz="700" b="0" i="0">
                          <a:solidFill>
                            <a:srgbClr val="000000"/>
                          </a:solidFill>
                          <a:latin typeface="新宋体" panose="02010609030101010101" charset="-122"/>
                          <a:ea typeface="新宋体" panose="02010609030101010101" charset="-122"/>
                        </a:rPr>
                        <a:t>外勤</a:t>
                      </a:r>
                      <a:br>
                        <a:rPr lang="zh-CN" altLang="en-US" sz="700" b="0" i="0">
                          <a:solidFill>
                            <a:srgbClr val="000000"/>
                          </a:solidFill>
                          <a:latin typeface="新宋体" panose="02010609030101010101" charset="-122"/>
                          <a:ea typeface="新宋体" panose="02010609030101010101" charset="-122"/>
                        </a:rPr>
                      </a:br>
                      <a:r>
                        <a:rPr lang="zh-CN" altLang="en-US" sz="700" b="0" i="0">
                          <a:solidFill>
                            <a:srgbClr val="000000"/>
                          </a:solidFill>
                          <a:latin typeface="新宋体" panose="02010609030101010101" charset="-122"/>
                          <a:ea typeface="新宋体" panose="02010609030101010101" charset="-122"/>
                        </a:rPr>
                        <a:t>（打卡定位在某小区）</a:t>
                      </a:r>
                      <a:endParaRPr lang="zh-CN" altLang="en-US"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00"/>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07:32  </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17:30</a:t>
                      </a:r>
                      <a:br>
                        <a:rPr lang="en-US" altLang="zh-CN" sz="700" b="0" i="0">
                          <a:solidFill>
                            <a:srgbClr val="000000"/>
                          </a:solidFill>
                          <a:latin typeface="新宋体" panose="02010609030101010101" charset="-122"/>
                          <a:ea typeface="新宋体" panose="02010609030101010101" charset="-122"/>
                        </a:rPr>
                      </a:br>
                      <a:r>
                        <a:rPr lang="zh-CN" altLang="en-US" sz="700" b="0" i="0">
                          <a:solidFill>
                            <a:srgbClr val="000000"/>
                          </a:solidFill>
                          <a:latin typeface="新宋体" panose="02010609030101010101" charset="-122"/>
                          <a:ea typeface="新宋体" panose="02010609030101010101" charset="-122"/>
                        </a:rPr>
                        <a:t>（下班提交补卡申请）  </a:t>
                      </a:r>
                      <a:endParaRPr lang="zh-CN" altLang="en-US"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00"/>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16:01  </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19:45</a:t>
                      </a:r>
                      <a:br>
                        <a:rPr lang="en-US" altLang="zh-CN" sz="700" b="0" i="0">
                          <a:solidFill>
                            <a:srgbClr val="000000"/>
                          </a:solidFill>
                          <a:latin typeface="新宋体" panose="02010609030101010101" charset="-122"/>
                          <a:ea typeface="新宋体" panose="02010609030101010101" charset="-122"/>
                        </a:rPr>
                      </a:br>
                      <a:r>
                        <a:rPr lang="zh-CN" altLang="en-US" sz="700" b="0" i="0">
                          <a:solidFill>
                            <a:srgbClr val="000000"/>
                          </a:solidFill>
                          <a:latin typeface="新宋体" panose="02010609030101010101" charset="-122"/>
                          <a:ea typeface="新宋体" panose="02010609030101010101" charset="-122"/>
                        </a:rPr>
                        <a:t>（上下班均提交补卡申请）  </a:t>
                      </a:r>
                      <a:endParaRPr lang="zh-CN" altLang="en-US"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00"/>
                    </a:solidFill>
                  </a:tcPr>
                </a:tc>
                <a:tc>
                  <a:txBody>
                    <a:bodyPr/>
                    <a:p>
                      <a:pPr algn="ctr" fontAlgn="ctr"/>
                      <a:endParaRPr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 </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17:45  </a:t>
                      </a:r>
                      <a:endParaRPr lang="en-US" altLang="zh-CN"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E699"/>
                    </a:solidFill>
                  </a:tcPr>
                </a:tc>
                <a:tc>
                  <a:txBody>
                    <a:bodyPr/>
                    <a:p>
                      <a:pPr algn="ctr" fontAlgn="ctr"/>
                      <a:r>
                        <a:rPr lang="en-US" altLang="zh-CN" sz="700" b="1" i="0">
                          <a:solidFill>
                            <a:srgbClr val="000000"/>
                          </a:solidFill>
                          <a:latin typeface="新宋体" panose="02010609030101010101" charset="-122"/>
                          <a:ea typeface="新宋体" panose="02010609030101010101" charset="-122"/>
                        </a:rPr>
                        <a:t>13:45</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（未提交请假申请）</a:t>
                      </a:r>
                      <a:endParaRPr lang="zh-CN" altLang="en-US"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E699"/>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08:00</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13:45</a:t>
                      </a:r>
                      <a:br>
                        <a:rPr lang="en-US" altLang="zh-CN" sz="700" b="0" i="0">
                          <a:solidFill>
                            <a:srgbClr val="000000"/>
                          </a:solidFill>
                          <a:latin typeface="新宋体" panose="02010609030101010101" charset="-122"/>
                          <a:ea typeface="新宋体" panose="02010609030101010101" charset="-122"/>
                        </a:rPr>
                      </a:br>
                      <a:r>
                        <a:rPr lang="zh-CN" altLang="en-US" sz="700" b="0" i="0">
                          <a:solidFill>
                            <a:srgbClr val="000000"/>
                          </a:solidFill>
                          <a:latin typeface="新宋体" panose="02010609030101010101" charset="-122"/>
                          <a:ea typeface="新宋体" panose="02010609030101010101" charset="-122"/>
                        </a:rPr>
                        <a:t>（未提交事假申请）</a:t>
                      </a:r>
                      <a:endParaRPr lang="zh-CN" altLang="en-US"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07:37</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20:08</a:t>
                      </a:r>
                      <a:br>
                        <a:rPr lang="en-US" altLang="zh-CN" sz="700" b="0" i="0">
                          <a:solidFill>
                            <a:srgbClr val="000000"/>
                          </a:solidFill>
                          <a:latin typeface="新宋体" panose="02010609030101010101" charset="-122"/>
                          <a:ea typeface="新宋体" panose="02010609030101010101" charset="-122"/>
                        </a:rPr>
                      </a:br>
                      <a:br>
                        <a:rPr lang="en-US" altLang="zh-CN" sz="700" b="0" i="0">
                          <a:solidFill>
                            <a:srgbClr val="000000"/>
                          </a:solidFill>
                          <a:latin typeface="新宋体" panose="02010609030101010101" charset="-122"/>
                          <a:ea typeface="新宋体" panose="02010609030101010101" charset="-122"/>
                        </a:rPr>
                      </a:br>
                      <a:endParaRPr lang="en-US" altLang="zh-CN"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en-US" altLang="zh-CN" sz="700" b="1" i="0">
                          <a:solidFill>
                            <a:srgbClr val="000000"/>
                          </a:solidFill>
                          <a:latin typeface="新宋体" panose="02010609030101010101" charset="-122"/>
                          <a:ea typeface="新宋体" panose="02010609030101010101" charset="-122"/>
                        </a:rPr>
                        <a:t>06:32  </a:t>
                      </a:r>
                      <a:br>
                        <a:rPr lang="en-US" altLang="zh-CN" sz="700" b="1" i="0">
                          <a:solidFill>
                            <a:srgbClr val="000000"/>
                          </a:solidFill>
                          <a:latin typeface="新宋体" panose="02010609030101010101" charset="-122"/>
                          <a:ea typeface="新宋体" panose="02010609030101010101" charset="-122"/>
                        </a:rPr>
                      </a:br>
                      <a:r>
                        <a:rPr lang="en-US" altLang="zh-CN" sz="700" b="1" i="0">
                          <a:solidFill>
                            <a:srgbClr val="000000"/>
                          </a:solidFill>
                          <a:latin typeface="新宋体" panose="02010609030101010101" charset="-122"/>
                          <a:ea typeface="新宋体" panose="02010609030101010101" charset="-122"/>
                        </a:rPr>
                        <a:t>17:00  </a:t>
                      </a:r>
                      <a:endParaRPr lang="en-US" altLang="zh-CN"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08:00</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19:30</a:t>
                      </a:r>
                      <a:r>
                        <a:rPr lang="zh-CN" altLang="en-US" sz="700" b="0" i="0">
                          <a:solidFill>
                            <a:srgbClr val="000000"/>
                          </a:solidFill>
                          <a:latin typeface="新宋体" panose="02010609030101010101" charset="-122"/>
                          <a:ea typeface="新宋体" panose="02010609030101010101" charset="-122"/>
                        </a:rPr>
                        <a:t>（加班申请</a:t>
                      </a:r>
                      <a:r>
                        <a:rPr lang="en-US" altLang="zh-CN" sz="700" b="0" i="0">
                          <a:solidFill>
                            <a:srgbClr val="000000"/>
                          </a:solidFill>
                          <a:latin typeface="新宋体" panose="02010609030101010101" charset="-122"/>
                          <a:ea typeface="新宋体" panose="02010609030101010101" charset="-122"/>
                        </a:rPr>
                        <a:t>17:00-20:00)</a:t>
                      </a:r>
                      <a:br>
                        <a:rPr lang="en-US" altLang="zh-CN" sz="700" b="0" i="0">
                          <a:solidFill>
                            <a:srgbClr val="000000"/>
                          </a:solidFill>
                          <a:latin typeface="新宋体" panose="02010609030101010101" charset="-122"/>
                          <a:ea typeface="新宋体" panose="02010609030101010101" charset="-122"/>
                        </a:rPr>
                      </a:br>
                      <a:endParaRPr lang="en-US" altLang="zh-CN"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en-US" altLang="zh-CN" sz="700" b="0" i="0">
                          <a:solidFill>
                            <a:srgbClr val="000000"/>
                          </a:solidFill>
                          <a:latin typeface="新宋体" panose="02010609030101010101" charset="-122"/>
                          <a:ea typeface="新宋体" panose="02010609030101010101" charset="-122"/>
                        </a:rPr>
                        <a:t>08:00</a:t>
                      </a:r>
                      <a:br>
                        <a:rPr lang="en-US" altLang="zh-CN" sz="700" b="0" i="0">
                          <a:solidFill>
                            <a:srgbClr val="000000"/>
                          </a:solidFill>
                          <a:latin typeface="新宋体" panose="02010609030101010101" charset="-122"/>
                          <a:ea typeface="新宋体" panose="02010609030101010101" charset="-122"/>
                        </a:rPr>
                      </a:br>
                      <a:r>
                        <a:rPr lang="en-US" altLang="zh-CN" sz="700" b="0" i="0">
                          <a:solidFill>
                            <a:srgbClr val="000000"/>
                          </a:solidFill>
                          <a:latin typeface="新宋体" panose="02010609030101010101" charset="-122"/>
                          <a:ea typeface="新宋体" panose="02010609030101010101" charset="-122"/>
                        </a:rPr>
                        <a:t>19:30</a:t>
                      </a:r>
                      <a:r>
                        <a:rPr lang="zh-CN" altLang="en-US" sz="700" b="0" i="0">
                          <a:solidFill>
                            <a:srgbClr val="000000"/>
                          </a:solidFill>
                          <a:latin typeface="新宋体" panose="02010609030101010101" charset="-122"/>
                          <a:ea typeface="新宋体" panose="02010609030101010101" charset="-122"/>
                        </a:rPr>
                        <a:t>（加班申请</a:t>
                      </a:r>
                      <a:r>
                        <a:rPr lang="en-US" altLang="zh-CN" sz="700" b="0" i="0">
                          <a:solidFill>
                            <a:srgbClr val="000000"/>
                          </a:solidFill>
                          <a:latin typeface="新宋体" panose="02010609030101010101" charset="-122"/>
                          <a:ea typeface="新宋体" panose="02010609030101010101" charset="-122"/>
                        </a:rPr>
                        <a:t>17:00-19:00)</a:t>
                      </a:r>
                      <a:br>
                        <a:rPr lang="en-US" altLang="zh-CN" sz="700" b="0" i="0">
                          <a:solidFill>
                            <a:srgbClr val="000000"/>
                          </a:solidFill>
                          <a:latin typeface="新宋体" panose="02010609030101010101" charset="-122"/>
                          <a:ea typeface="新宋体" panose="02010609030101010101" charset="-122"/>
                        </a:rPr>
                      </a:br>
                      <a:endParaRPr lang="en-US" altLang="zh-CN" sz="700" b="0"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en-US" altLang="zh-CN" sz="700" b="1" i="0">
                          <a:solidFill>
                            <a:srgbClr val="000000"/>
                          </a:solidFill>
                          <a:latin typeface="新宋体" panose="02010609030101010101" charset="-122"/>
                          <a:ea typeface="新宋体" panose="02010609030101010101" charset="-122"/>
                        </a:rPr>
                        <a:t>08:30</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br>
                        <a:rPr lang="zh-CN" altLang="en-US" sz="700" b="1" i="0">
                          <a:solidFill>
                            <a:srgbClr val="000000"/>
                          </a:solidFill>
                          <a:latin typeface="新宋体" panose="02010609030101010101" charset="-122"/>
                          <a:ea typeface="新宋体" panose="02010609030101010101" charset="-122"/>
                        </a:rPr>
                      </a:br>
                      <a:r>
                        <a:rPr lang="en-US" altLang="zh-CN" sz="700" b="1" i="0">
                          <a:solidFill>
                            <a:srgbClr val="000000"/>
                          </a:solidFill>
                          <a:latin typeface="新宋体" panose="02010609030101010101" charset="-122"/>
                          <a:ea typeface="新宋体" panose="02010609030101010101" charset="-122"/>
                        </a:rPr>
                        <a:t>17:34</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endParaRPr lang="zh-CN" altLang="en-US"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CFFFF"/>
                    </a:solidFill>
                  </a:tcPr>
                </a:tc>
                <a:tc>
                  <a:txBody>
                    <a:bodyPr/>
                    <a:p>
                      <a:pPr algn="ctr" fontAlgn="ctr"/>
                      <a:r>
                        <a:rPr lang="en-US" altLang="zh-CN" sz="700" b="1" i="0">
                          <a:solidFill>
                            <a:srgbClr val="000000"/>
                          </a:solidFill>
                          <a:latin typeface="新宋体" panose="02010609030101010101" charset="-122"/>
                          <a:ea typeface="新宋体" panose="02010609030101010101" charset="-122"/>
                        </a:rPr>
                        <a:t>08:30</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br>
                        <a:rPr lang="zh-CN" altLang="en-US" sz="700" b="1" i="0">
                          <a:solidFill>
                            <a:srgbClr val="000000"/>
                          </a:solidFill>
                          <a:latin typeface="新宋体" panose="02010609030101010101" charset="-122"/>
                          <a:ea typeface="新宋体" panose="02010609030101010101" charset="-122"/>
                        </a:rPr>
                      </a:br>
                      <a:r>
                        <a:rPr lang="en-US" altLang="zh-CN" sz="700" b="1" i="0">
                          <a:solidFill>
                            <a:srgbClr val="000000"/>
                          </a:solidFill>
                          <a:latin typeface="新宋体" panose="02010609030101010101" charset="-122"/>
                          <a:ea typeface="新宋体" panose="02010609030101010101" charset="-122"/>
                        </a:rPr>
                        <a:t>17:35</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endParaRPr lang="zh-CN" altLang="en-US"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CFFFF"/>
                    </a:solidFill>
                  </a:tcPr>
                </a:tc>
                <a:tc>
                  <a:txBody>
                    <a:bodyPr/>
                    <a:p>
                      <a:pPr algn="ctr" fontAlgn="ctr"/>
                      <a:r>
                        <a:rPr lang="en-US" altLang="zh-CN" sz="700" b="1" i="0">
                          <a:solidFill>
                            <a:srgbClr val="000000"/>
                          </a:solidFill>
                          <a:latin typeface="新宋体" panose="02010609030101010101" charset="-122"/>
                          <a:ea typeface="新宋体" panose="02010609030101010101" charset="-122"/>
                        </a:rPr>
                        <a:t>08:30</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br>
                        <a:rPr lang="zh-CN" altLang="en-US" sz="700" b="1" i="0">
                          <a:solidFill>
                            <a:srgbClr val="000000"/>
                          </a:solidFill>
                          <a:latin typeface="新宋体" panose="02010609030101010101" charset="-122"/>
                          <a:ea typeface="新宋体" panose="02010609030101010101" charset="-122"/>
                        </a:rPr>
                      </a:br>
                      <a:r>
                        <a:rPr lang="en-US" altLang="zh-CN" sz="700" b="1" i="0">
                          <a:solidFill>
                            <a:srgbClr val="000000"/>
                          </a:solidFill>
                          <a:latin typeface="新宋体" panose="02010609030101010101" charset="-122"/>
                          <a:ea typeface="新宋体" panose="02010609030101010101" charset="-122"/>
                        </a:rPr>
                        <a:t>17:36</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endParaRPr lang="zh-CN" altLang="en-US"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CFFFF"/>
                    </a:solidFill>
                  </a:tcPr>
                </a:tc>
                <a:tc>
                  <a:txBody>
                    <a:bodyPr/>
                    <a:p>
                      <a:pPr algn="ctr" fontAlgn="ctr"/>
                      <a:r>
                        <a:rPr lang="en-US" altLang="zh-CN" sz="700" b="1" i="0">
                          <a:solidFill>
                            <a:srgbClr val="000000"/>
                          </a:solidFill>
                          <a:latin typeface="新宋体" panose="02010609030101010101" charset="-122"/>
                          <a:ea typeface="新宋体" panose="02010609030101010101" charset="-122"/>
                        </a:rPr>
                        <a:t>08:30</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br>
                        <a:rPr lang="zh-CN" altLang="en-US" sz="700" b="1" i="0">
                          <a:solidFill>
                            <a:srgbClr val="000000"/>
                          </a:solidFill>
                          <a:latin typeface="新宋体" panose="02010609030101010101" charset="-122"/>
                          <a:ea typeface="新宋体" panose="02010609030101010101" charset="-122"/>
                        </a:rPr>
                      </a:br>
                      <a:r>
                        <a:rPr lang="en-US" altLang="zh-CN" sz="700" b="1" i="0">
                          <a:solidFill>
                            <a:srgbClr val="000000"/>
                          </a:solidFill>
                          <a:latin typeface="新宋体" panose="02010609030101010101" charset="-122"/>
                          <a:ea typeface="新宋体" panose="02010609030101010101" charset="-122"/>
                        </a:rPr>
                        <a:t>17:37</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endParaRPr lang="zh-CN" altLang="en-US"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CFFFF"/>
                    </a:solidFill>
                  </a:tcPr>
                </a:tc>
                <a:tc>
                  <a:txBody>
                    <a:bodyPr/>
                    <a:p>
                      <a:pPr algn="ctr" fontAlgn="ctr"/>
                      <a:r>
                        <a:rPr lang="en-US" altLang="zh-CN" sz="700" b="1" i="0">
                          <a:solidFill>
                            <a:srgbClr val="000000"/>
                          </a:solidFill>
                          <a:latin typeface="新宋体" panose="02010609030101010101" charset="-122"/>
                          <a:ea typeface="新宋体" panose="02010609030101010101" charset="-122"/>
                        </a:rPr>
                        <a:t>08:30</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br>
                        <a:rPr lang="zh-CN" altLang="en-US" sz="700" b="1" i="0">
                          <a:solidFill>
                            <a:srgbClr val="000000"/>
                          </a:solidFill>
                          <a:latin typeface="新宋体" panose="02010609030101010101" charset="-122"/>
                          <a:ea typeface="新宋体" panose="02010609030101010101" charset="-122"/>
                        </a:rPr>
                      </a:br>
                      <a:r>
                        <a:rPr lang="en-US" altLang="zh-CN" sz="700" b="1" i="0">
                          <a:solidFill>
                            <a:srgbClr val="000000"/>
                          </a:solidFill>
                          <a:latin typeface="新宋体" panose="02010609030101010101" charset="-122"/>
                          <a:ea typeface="新宋体" panose="02010609030101010101" charset="-122"/>
                        </a:rPr>
                        <a:t>17:38</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endParaRPr lang="zh-CN" altLang="en-US"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CFFFF"/>
                    </a:solidFill>
                  </a:tcPr>
                </a:tc>
                <a:tc>
                  <a:txBody>
                    <a:bodyPr/>
                    <a:p>
                      <a:pPr algn="ctr" fontAlgn="ctr"/>
                      <a:r>
                        <a:rPr lang="en-US" altLang="zh-CN" sz="700" b="1" i="0">
                          <a:solidFill>
                            <a:srgbClr val="000000"/>
                          </a:solidFill>
                          <a:latin typeface="新宋体" panose="02010609030101010101" charset="-122"/>
                          <a:ea typeface="新宋体" panose="02010609030101010101" charset="-122"/>
                        </a:rPr>
                        <a:t>08:30</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br>
                        <a:rPr lang="zh-CN" altLang="en-US" sz="700" b="1" i="0">
                          <a:solidFill>
                            <a:srgbClr val="000000"/>
                          </a:solidFill>
                          <a:latin typeface="新宋体" panose="02010609030101010101" charset="-122"/>
                          <a:ea typeface="新宋体" panose="02010609030101010101" charset="-122"/>
                        </a:rPr>
                      </a:br>
                      <a:r>
                        <a:rPr lang="en-US" altLang="zh-CN" sz="700" b="1" i="0">
                          <a:solidFill>
                            <a:srgbClr val="000000"/>
                          </a:solidFill>
                          <a:latin typeface="新宋体" panose="02010609030101010101" charset="-122"/>
                          <a:ea typeface="新宋体" panose="02010609030101010101" charset="-122"/>
                        </a:rPr>
                        <a:t>17:39</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endParaRPr lang="zh-CN" altLang="en-US"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CFFFF"/>
                    </a:solidFill>
                  </a:tcPr>
                </a:tc>
                <a:tc>
                  <a:txBody>
                    <a:bodyPr/>
                    <a:p>
                      <a:pPr algn="ctr" fontAlgn="ctr"/>
                      <a:r>
                        <a:rPr lang="en-US" altLang="zh-CN" sz="700" b="1" i="0">
                          <a:solidFill>
                            <a:srgbClr val="000000"/>
                          </a:solidFill>
                          <a:latin typeface="新宋体" panose="02010609030101010101" charset="-122"/>
                          <a:ea typeface="新宋体" panose="02010609030101010101" charset="-122"/>
                        </a:rPr>
                        <a:t>08:30</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br>
                        <a:rPr lang="zh-CN" altLang="en-US" sz="700" b="1" i="0">
                          <a:solidFill>
                            <a:srgbClr val="000000"/>
                          </a:solidFill>
                          <a:latin typeface="新宋体" panose="02010609030101010101" charset="-122"/>
                          <a:ea typeface="新宋体" panose="02010609030101010101" charset="-122"/>
                        </a:rPr>
                      </a:br>
                      <a:r>
                        <a:rPr lang="en-US" altLang="zh-CN" sz="700" b="1" i="0">
                          <a:solidFill>
                            <a:srgbClr val="000000"/>
                          </a:solidFill>
                          <a:latin typeface="新宋体" panose="02010609030101010101" charset="-122"/>
                          <a:ea typeface="新宋体" panose="02010609030101010101" charset="-122"/>
                        </a:rPr>
                        <a:t>15:38</a:t>
                      </a:r>
                      <a:br>
                        <a:rPr lang="en-US" altLang="zh-CN"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外勤</a:t>
                      </a:r>
                      <a:br>
                        <a:rPr lang="zh-CN" altLang="en-US" sz="700" b="1" i="0">
                          <a:solidFill>
                            <a:srgbClr val="000000"/>
                          </a:solidFill>
                          <a:latin typeface="新宋体" panose="02010609030101010101" charset="-122"/>
                          <a:ea typeface="新宋体" panose="02010609030101010101" charset="-122"/>
                        </a:rPr>
                      </a:br>
                      <a:r>
                        <a:rPr lang="zh-CN" altLang="en-US" sz="700" b="1" i="0">
                          <a:solidFill>
                            <a:srgbClr val="000000"/>
                          </a:solidFill>
                          <a:latin typeface="新宋体" panose="02010609030101010101" charset="-122"/>
                          <a:ea typeface="新宋体" panose="02010609030101010101" charset="-122"/>
                        </a:rPr>
                        <a:t>（定位大连机场）</a:t>
                      </a:r>
                      <a:endParaRPr lang="zh-CN" altLang="en-US" sz="700" b="1" i="0">
                        <a:solidFill>
                          <a:srgbClr val="000000"/>
                        </a:solidFill>
                        <a:latin typeface="新宋体" panose="02010609030101010101" charset="-122"/>
                        <a:ea typeface="新宋体" panose="02010609030101010101"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CFFFF"/>
                    </a:solidFill>
                  </a:tcPr>
                </a:tc>
              </a:tr>
            </a:tbl>
          </a:graphicData>
        </a:graphic>
      </p:graphicFrame>
      <p:graphicFrame>
        <p:nvGraphicFramePr>
          <p:cNvPr id="5" name="表格 4"/>
          <p:cNvGraphicFramePr/>
          <p:nvPr/>
        </p:nvGraphicFramePr>
        <p:xfrm>
          <a:off x="7161530" y="3009265"/>
          <a:ext cx="8570595" cy="722630"/>
        </p:xfrm>
        <a:graphic>
          <a:graphicData uri="http://schemas.openxmlformats.org/drawingml/2006/table">
            <a:tbl>
              <a:tblPr/>
              <a:tblGrid>
                <a:gridCol w="246380"/>
                <a:gridCol w="247015"/>
                <a:gridCol w="245745"/>
                <a:gridCol w="246380"/>
                <a:gridCol w="245745"/>
                <a:gridCol w="247015"/>
                <a:gridCol w="250825"/>
              </a:tblGrid>
              <a:tr h="722630">
                <a:tc>
                  <a:txBody>
                    <a:bodyPr/>
                    <a:p>
                      <a:pPr algn="ctr" fontAlgn="ctr"/>
                      <a:r>
                        <a:rPr lang="zh-CN" altLang="en-US" sz="600" b="0" i="0">
                          <a:solidFill>
                            <a:srgbClr val="FF0000"/>
                          </a:solidFill>
                          <a:latin typeface="宋体" panose="02010600030101010101" pitchFamily="2" charset="-122"/>
                          <a:ea typeface="宋体" panose="02010600030101010101" pitchFamily="2" charset="-122"/>
                        </a:rPr>
                        <a:t>出差</a:t>
                      </a:r>
                      <a:endParaRPr lang="zh-CN" altLang="en-US"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FF0000"/>
                          </a:solidFill>
                          <a:latin typeface="宋体" panose="02010600030101010101" pitchFamily="2" charset="-122"/>
                          <a:ea typeface="宋体" panose="02010600030101010101" pitchFamily="2" charset="-122"/>
                        </a:rPr>
                        <a:t>出差</a:t>
                      </a:r>
                      <a:endParaRPr lang="zh-CN" altLang="en-US"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FF0000"/>
                          </a:solidFill>
                          <a:latin typeface="宋体" panose="02010600030101010101" pitchFamily="2" charset="-122"/>
                          <a:ea typeface="宋体" panose="02010600030101010101" pitchFamily="2" charset="-122"/>
                        </a:rPr>
                        <a:t>出差</a:t>
                      </a:r>
                      <a:endParaRPr lang="zh-CN" altLang="en-US"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FF0000"/>
                          </a:solidFill>
                          <a:latin typeface="宋体" panose="02010600030101010101" pitchFamily="2" charset="-122"/>
                          <a:ea typeface="宋体" panose="02010600030101010101" pitchFamily="2" charset="-122"/>
                        </a:rPr>
                        <a:t>出差</a:t>
                      </a:r>
                      <a:endParaRPr lang="zh-CN" altLang="en-US"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FF0000"/>
                          </a:solidFill>
                          <a:latin typeface="宋体" panose="02010600030101010101" pitchFamily="2" charset="-122"/>
                          <a:ea typeface="宋体" panose="02010600030101010101" pitchFamily="2" charset="-122"/>
                        </a:rPr>
                        <a:t>出差</a:t>
                      </a:r>
                      <a:endParaRPr lang="zh-CN" altLang="en-US"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FF0000"/>
                          </a:solidFill>
                          <a:latin typeface="宋体" panose="02010600030101010101" pitchFamily="2" charset="-122"/>
                          <a:ea typeface="宋体" panose="02010600030101010101" pitchFamily="2" charset="-122"/>
                        </a:rPr>
                        <a:t>出差</a:t>
                      </a:r>
                      <a:endParaRPr lang="zh-CN" altLang="en-US"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FF0000"/>
                          </a:solidFill>
                          <a:latin typeface="宋体" panose="02010600030101010101" pitchFamily="2" charset="-122"/>
                          <a:ea typeface="宋体" panose="02010600030101010101" pitchFamily="2" charset="-122"/>
                        </a:rPr>
                        <a:t>出差返回</a:t>
                      </a:r>
                      <a:endParaRPr lang="zh-CN" altLang="en-US"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r>
            </a:tbl>
          </a:graphicData>
        </a:graphic>
      </p:graphicFrame>
      <p:graphicFrame>
        <p:nvGraphicFramePr>
          <p:cNvPr id="6" name="表格 5"/>
          <p:cNvGraphicFramePr/>
          <p:nvPr/>
        </p:nvGraphicFramePr>
        <p:xfrm>
          <a:off x="319405" y="3009265"/>
          <a:ext cx="951230" cy="722630"/>
        </p:xfrm>
        <a:graphic>
          <a:graphicData uri="http://schemas.openxmlformats.org/drawingml/2006/table">
            <a:tbl>
              <a:tblPr/>
              <a:tblGrid>
                <a:gridCol w="222250"/>
                <a:gridCol w="222250"/>
                <a:gridCol w="222250"/>
                <a:gridCol w="284480"/>
              </a:tblGrid>
              <a:tr h="722630">
                <a:tc>
                  <a:txBody>
                    <a:bodyPr/>
                    <a:p>
                      <a:pPr algn="l" fontAlgn="ctr"/>
                      <a:r>
                        <a:rPr lang="zh-CN" altLang="en-US" sz="600" b="0" i="0">
                          <a:solidFill>
                            <a:srgbClr val="FF0000"/>
                          </a:solidFill>
                          <a:latin typeface="宋体" panose="02010600030101010101" pitchFamily="2" charset="-122"/>
                          <a:ea typeface="宋体" panose="02010600030101010101" pitchFamily="2" charset="-122"/>
                        </a:rPr>
                        <a:t>异 常</a:t>
                      </a:r>
                      <a:endParaRPr lang="zh-CN" altLang="en-US"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endParaRPr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600" b="1" i="0">
                          <a:solidFill>
                            <a:srgbClr val="000000"/>
                          </a:solidFill>
                          <a:latin typeface="宋体" panose="02010600030101010101" pitchFamily="2" charset="-122"/>
                          <a:ea typeface="宋体" panose="02010600030101010101" pitchFamily="2" charset="-122"/>
                        </a:rPr>
                        <a:t>迟到</a:t>
                      </a:r>
                      <a:endParaRPr lang="zh-CN" altLang="en-US" sz="6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000000"/>
                          </a:solidFill>
                          <a:latin typeface="宋体" panose="02010600030101010101" pitchFamily="2" charset="-122"/>
                          <a:ea typeface="宋体" panose="02010600030101010101" pitchFamily="2" charset="-122"/>
                        </a:rPr>
                        <a:t>早退</a:t>
                      </a:r>
                      <a:endParaRPr lang="zh-CN" altLang="en-US" sz="6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r>
            </a:tbl>
          </a:graphicData>
        </a:graphic>
      </p:graphicFrame>
      <p:graphicFrame>
        <p:nvGraphicFramePr>
          <p:cNvPr id="7" name="表格 6"/>
          <p:cNvGraphicFramePr/>
          <p:nvPr>
            <p:custDataLst>
              <p:tags r:id="rId5"/>
            </p:custDataLst>
          </p:nvPr>
        </p:nvGraphicFramePr>
        <p:xfrm>
          <a:off x="1270635" y="3009265"/>
          <a:ext cx="521970" cy="721995"/>
        </p:xfrm>
        <a:graphic>
          <a:graphicData uri="http://schemas.openxmlformats.org/drawingml/2006/table">
            <a:tbl>
              <a:tblPr/>
              <a:tblGrid>
                <a:gridCol w="286385"/>
                <a:gridCol w="235585"/>
              </a:tblGrid>
              <a:tr h="721995">
                <a:tc>
                  <a:txBody>
                    <a:bodyPr/>
                    <a:p>
                      <a:pPr algn="ctr" fontAlgn="ctr"/>
                      <a:r>
                        <a:rPr lang="zh-CN" altLang="en-US" sz="600" b="1" i="0">
                          <a:solidFill>
                            <a:srgbClr val="000000"/>
                          </a:solidFill>
                          <a:latin typeface="宋体" panose="02010600030101010101" pitchFamily="2" charset="-122"/>
                          <a:ea typeface="宋体" panose="02010600030101010101" pitchFamily="2" charset="-122"/>
                        </a:rPr>
                        <a:t>加班</a:t>
                      </a:r>
                      <a:r>
                        <a:rPr lang="en-US" altLang="zh-CN" sz="600" b="1" i="0">
                          <a:solidFill>
                            <a:srgbClr val="000000"/>
                          </a:solidFill>
                          <a:latin typeface="宋体" panose="02010600030101010101" pitchFamily="2" charset="-122"/>
                          <a:ea typeface="宋体" panose="02010600030101010101" pitchFamily="2" charset="-122"/>
                        </a:rPr>
                        <a:t>1.5H</a:t>
                      </a:r>
                      <a:br>
                        <a:rPr lang="en-US" altLang="zh-CN" sz="600" b="1" i="0">
                          <a:solidFill>
                            <a:srgbClr val="000000"/>
                          </a:solidFill>
                          <a:latin typeface="宋体" panose="02010600030101010101" pitchFamily="2" charset="-122"/>
                          <a:ea typeface="宋体" panose="02010600030101010101" pitchFamily="2" charset="-122"/>
                        </a:rPr>
                      </a:br>
                      <a:r>
                        <a:rPr lang="zh-CN" altLang="en-US" sz="600" b="1" i="0">
                          <a:solidFill>
                            <a:srgbClr val="000000"/>
                          </a:solidFill>
                          <a:latin typeface="宋体" panose="02010600030101010101" pitchFamily="2" charset="-122"/>
                          <a:ea typeface="宋体" panose="02010600030101010101" pitchFamily="2" charset="-122"/>
                        </a:rPr>
                        <a:t>无餐补</a:t>
                      </a:r>
                      <a:endParaRPr lang="zh-CN" altLang="en-US" sz="6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000000"/>
                          </a:solidFill>
                          <a:latin typeface="宋体" panose="02010600030101010101" pitchFamily="2" charset="-122"/>
                          <a:ea typeface="宋体" panose="02010600030101010101" pitchFamily="2" charset="-122"/>
                        </a:rPr>
                        <a:t>加班</a:t>
                      </a:r>
                      <a:r>
                        <a:rPr lang="en-US" altLang="zh-CN" sz="600" b="0" i="0">
                          <a:solidFill>
                            <a:srgbClr val="000000"/>
                          </a:solidFill>
                          <a:latin typeface="宋体" panose="02010600030101010101" pitchFamily="2" charset="-122"/>
                          <a:ea typeface="宋体" panose="02010600030101010101" pitchFamily="2" charset="-122"/>
                        </a:rPr>
                        <a:t>4H</a:t>
                      </a:r>
                      <a:br>
                        <a:rPr lang="en-US" altLang="zh-CN" sz="600" b="0" i="0">
                          <a:solidFill>
                            <a:srgbClr val="000000"/>
                          </a:solidFill>
                          <a:latin typeface="宋体" panose="02010600030101010101" pitchFamily="2" charset="-122"/>
                          <a:ea typeface="宋体" panose="02010600030101010101" pitchFamily="2" charset="-122"/>
                        </a:rPr>
                      </a:br>
                      <a:r>
                        <a:rPr lang="zh-CN" altLang="en-US" sz="600" b="0" i="0">
                          <a:solidFill>
                            <a:srgbClr val="000000"/>
                          </a:solidFill>
                          <a:latin typeface="宋体" panose="02010600030101010101" pitchFamily="2" charset="-122"/>
                          <a:ea typeface="宋体" panose="02010600030101010101" pitchFamily="2" charset="-122"/>
                        </a:rPr>
                        <a:t>有餐补</a:t>
                      </a:r>
                      <a:endParaRPr lang="zh-CN" altLang="en-US" sz="6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r>
            </a:tbl>
          </a:graphicData>
        </a:graphic>
      </p:graphicFrame>
      <p:graphicFrame>
        <p:nvGraphicFramePr>
          <p:cNvPr id="8" name="表格 7"/>
          <p:cNvGraphicFramePr/>
          <p:nvPr>
            <p:custDataLst>
              <p:tags r:id="rId6"/>
            </p:custDataLst>
          </p:nvPr>
        </p:nvGraphicFramePr>
        <p:xfrm>
          <a:off x="1802765" y="3009265"/>
          <a:ext cx="854075" cy="722630"/>
        </p:xfrm>
        <a:graphic>
          <a:graphicData uri="http://schemas.openxmlformats.org/drawingml/2006/table">
            <a:tbl>
              <a:tblPr/>
              <a:tblGrid>
                <a:gridCol w="294640"/>
                <a:gridCol w="273050"/>
                <a:gridCol w="286385"/>
              </a:tblGrid>
              <a:tr h="722630">
                <a:tc>
                  <a:txBody>
                    <a:bodyPr/>
                    <a:p>
                      <a:pPr algn="ctr" fontAlgn="ctr"/>
                      <a:r>
                        <a:rPr lang="zh-CN" altLang="en-US" sz="600" b="0" i="0">
                          <a:solidFill>
                            <a:srgbClr val="000000"/>
                          </a:solidFill>
                          <a:latin typeface="宋体" panose="02010600030101010101" pitchFamily="2" charset="-122"/>
                          <a:ea typeface="宋体" panose="02010600030101010101" pitchFamily="2" charset="-122"/>
                        </a:rPr>
                        <a:t>事假</a:t>
                      </a:r>
                      <a:r>
                        <a:rPr lang="en-US" altLang="zh-CN" sz="600" b="0" i="0">
                          <a:solidFill>
                            <a:srgbClr val="000000"/>
                          </a:solidFill>
                          <a:latin typeface="宋体" panose="02010600030101010101" pitchFamily="2" charset="-122"/>
                          <a:ea typeface="宋体" panose="02010600030101010101" pitchFamily="2" charset="-122"/>
                        </a:rPr>
                        <a:t>1H</a:t>
                      </a:r>
                      <a:endParaRPr lang="en-US" altLang="zh-CN" sz="6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000000"/>
                          </a:solidFill>
                          <a:latin typeface="宋体" panose="02010600030101010101" pitchFamily="2" charset="-122"/>
                          <a:ea typeface="宋体" panose="02010600030101010101" pitchFamily="2" charset="-122"/>
                        </a:rPr>
                        <a:t>年假</a:t>
                      </a:r>
                      <a:r>
                        <a:rPr lang="en-US" altLang="zh-CN" sz="600" b="0" i="0">
                          <a:solidFill>
                            <a:srgbClr val="000000"/>
                          </a:solidFill>
                          <a:latin typeface="宋体" panose="02010600030101010101" pitchFamily="2" charset="-122"/>
                          <a:ea typeface="宋体" panose="02010600030101010101" pitchFamily="2" charset="-122"/>
                        </a:rPr>
                        <a:t>1</a:t>
                      </a:r>
                      <a:r>
                        <a:rPr lang="zh-CN" altLang="en-US" sz="600" b="0" i="0">
                          <a:solidFill>
                            <a:srgbClr val="000000"/>
                          </a:solidFill>
                          <a:latin typeface="宋体" panose="02010600030101010101" pitchFamily="2" charset="-122"/>
                          <a:ea typeface="宋体" panose="02010600030101010101" pitchFamily="2" charset="-122"/>
                        </a:rPr>
                        <a:t>天</a:t>
                      </a:r>
                      <a:endParaRPr lang="zh-CN" altLang="en-US" sz="6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r>
            </a:tbl>
          </a:graphicData>
        </a:graphic>
      </p:graphicFrame>
      <p:graphicFrame>
        <p:nvGraphicFramePr>
          <p:cNvPr id="9" name="表格 8"/>
          <p:cNvGraphicFramePr/>
          <p:nvPr/>
        </p:nvGraphicFramePr>
        <p:xfrm>
          <a:off x="2656840" y="3009265"/>
          <a:ext cx="1246505" cy="722630"/>
        </p:xfrm>
        <a:graphic>
          <a:graphicData uri="http://schemas.openxmlformats.org/drawingml/2006/table">
            <a:tbl>
              <a:tblPr/>
              <a:tblGrid>
                <a:gridCol w="327660"/>
                <a:gridCol w="309880"/>
                <a:gridCol w="285115"/>
                <a:gridCol w="323850"/>
              </a:tblGrid>
              <a:tr h="722630">
                <a:tc>
                  <a:txBody>
                    <a:bodyPr/>
                    <a:p>
                      <a:pPr algn="ctr" fontAlgn="ctr"/>
                      <a:r>
                        <a:rPr lang="zh-CN" altLang="en-US" sz="600" b="1" i="0">
                          <a:solidFill>
                            <a:srgbClr val="FF0000"/>
                          </a:solidFill>
                          <a:latin typeface="宋体" panose="02010600030101010101" pitchFamily="2" charset="-122"/>
                          <a:ea typeface="宋体" panose="02010600030101010101" pitchFamily="2" charset="-122"/>
                        </a:rPr>
                        <a:t>视为补卡</a:t>
                      </a:r>
                      <a:endParaRPr lang="zh-CN" altLang="en-US" sz="600" b="1"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1" i="0">
                          <a:solidFill>
                            <a:srgbClr val="FF0000"/>
                          </a:solidFill>
                          <a:latin typeface="宋体" panose="02010600030101010101" pitchFamily="2" charset="-122"/>
                          <a:ea typeface="宋体" panose="02010600030101010101" pitchFamily="2" charset="-122"/>
                        </a:rPr>
                        <a:t>补卡</a:t>
                      </a:r>
                      <a:endParaRPr lang="zh-CN" altLang="en-US" sz="600" b="1"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FF0000"/>
                          </a:solidFill>
                          <a:latin typeface="宋体" panose="02010600030101010101" pitchFamily="2" charset="-122"/>
                          <a:ea typeface="宋体" panose="02010600030101010101" pitchFamily="2" charset="-122"/>
                        </a:rPr>
                        <a:t>补卡</a:t>
                      </a:r>
                      <a:r>
                        <a:rPr lang="en-US" altLang="zh-CN" sz="600" b="0" i="0">
                          <a:solidFill>
                            <a:srgbClr val="FF0000"/>
                          </a:solidFill>
                          <a:latin typeface="宋体" panose="02010600030101010101" pitchFamily="2" charset="-122"/>
                          <a:ea typeface="宋体" panose="02010600030101010101" pitchFamily="2" charset="-122"/>
                        </a:rPr>
                        <a:t>2</a:t>
                      </a:r>
                      <a:r>
                        <a:rPr lang="zh-CN" altLang="en-US" sz="600" b="0" i="0">
                          <a:solidFill>
                            <a:srgbClr val="FF0000"/>
                          </a:solidFill>
                          <a:latin typeface="宋体" panose="02010600030101010101" pitchFamily="2" charset="-122"/>
                          <a:ea typeface="宋体" panose="02010600030101010101" pitchFamily="2" charset="-122"/>
                        </a:rPr>
                        <a:t>次</a:t>
                      </a:r>
                      <a:br>
                        <a:rPr lang="zh-CN" altLang="en-US" sz="600" b="0" i="0">
                          <a:solidFill>
                            <a:srgbClr val="FF0000"/>
                          </a:solidFill>
                          <a:latin typeface="宋体" panose="02010600030101010101" pitchFamily="2" charset="-122"/>
                          <a:ea typeface="宋体" panose="02010600030101010101" pitchFamily="2" charset="-122"/>
                        </a:rPr>
                      </a:br>
                      <a:r>
                        <a:rPr lang="zh-CN" altLang="en-US" sz="600" b="0" i="0">
                          <a:solidFill>
                            <a:srgbClr val="FF0000"/>
                          </a:solidFill>
                          <a:latin typeface="宋体" panose="02010600030101010101" pitchFamily="2" charset="-122"/>
                          <a:ea typeface="宋体" panose="02010600030101010101" pitchFamily="2" charset="-122"/>
                        </a:rPr>
                        <a:t>加班</a:t>
                      </a:r>
                      <a:r>
                        <a:rPr lang="en-US" altLang="zh-CN" sz="600" b="0" i="0">
                          <a:solidFill>
                            <a:srgbClr val="FF0000"/>
                          </a:solidFill>
                          <a:latin typeface="宋体" panose="02010600030101010101" pitchFamily="2" charset="-122"/>
                          <a:ea typeface="宋体" panose="02010600030101010101" pitchFamily="2" charset="-122"/>
                        </a:rPr>
                        <a:t>3H</a:t>
                      </a:r>
                      <a:br>
                        <a:rPr lang="en-US" altLang="zh-CN" sz="600" b="0" i="0">
                          <a:solidFill>
                            <a:srgbClr val="FF0000"/>
                          </a:solidFill>
                          <a:latin typeface="宋体" panose="02010600030101010101" pitchFamily="2" charset="-122"/>
                          <a:ea typeface="宋体" panose="02010600030101010101" pitchFamily="2" charset="-122"/>
                        </a:rPr>
                      </a:br>
                      <a:r>
                        <a:rPr lang="zh-CN" altLang="en-US" sz="600" b="0" i="0">
                          <a:solidFill>
                            <a:srgbClr val="FF0000"/>
                          </a:solidFill>
                          <a:latin typeface="宋体" panose="02010600030101010101" pitchFamily="2" charset="-122"/>
                          <a:ea typeface="宋体" panose="02010600030101010101" pitchFamily="2" charset="-122"/>
                        </a:rPr>
                        <a:t>无餐补</a:t>
                      </a:r>
                      <a:endParaRPr lang="zh-CN" altLang="en-US"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r>
            </a:tbl>
          </a:graphicData>
        </a:graphic>
      </p:graphicFrame>
      <p:graphicFrame>
        <p:nvGraphicFramePr>
          <p:cNvPr id="10" name="表格 9"/>
          <p:cNvGraphicFramePr/>
          <p:nvPr/>
        </p:nvGraphicFramePr>
        <p:xfrm>
          <a:off x="3903345" y="3008630"/>
          <a:ext cx="1259840" cy="722630"/>
        </p:xfrm>
        <a:graphic>
          <a:graphicData uri="http://schemas.openxmlformats.org/drawingml/2006/table">
            <a:tbl>
              <a:tblPr/>
              <a:tblGrid>
                <a:gridCol w="337185"/>
                <a:gridCol w="318770"/>
                <a:gridCol w="304800"/>
                <a:gridCol w="299085"/>
              </a:tblGrid>
              <a:tr h="722630">
                <a:tc>
                  <a:txBody>
                    <a:bodyPr/>
                    <a:p>
                      <a:pPr algn="ctr" fontAlgn="ctr"/>
                      <a:r>
                        <a:rPr lang="zh-CN" altLang="en-US" sz="600" b="1" i="0">
                          <a:solidFill>
                            <a:srgbClr val="FF0000"/>
                          </a:solidFill>
                          <a:latin typeface="宋体" panose="02010600030101010101" pitchFamily="2" charset="-122"/>
                          <a:ea typeface="宋体" panose="02010600030101010101" pitchFamily="2" charset="-122"/>
                        </a:rPr>
                        <a:t>旷工半日</a:t>
                      </a:r>
                      <a:br>
                        <a:rPr lang="zh-CN" altLang="en-US" sz="600" b="1" i="0">
                          <a:solidFill>
                            <a:srgbClr val="FF0000"/>
                          </a:solidFill>
                          <a:latin typeface="宋体" panose="02010600030101010101" pitchFamily="2" charset="-122"/>
                          <a:ea typeface="宋体" panose="02010600030101010101" pitchFamily="2" charset="-122"/>
                        </a:rPr>
                      </a:br>
                      <a:br>
                        <a:rPr lang="zh-CN" altLang="en-US" sz="600" b="1" i="0">
                          <a:solidFill>
                            <a:srgbClr val="FF0000"/>
                          </a:solidFill>
                          <a:latin typeface="宋体" panose="02010600030101010101" pitchFamily="2" charset="-122"/>
                          <a:ea typeface="宋体" panose="02010600030101010101" pitchFamily="2" charset="-122"/>
                        </a:rPr>
                      </a:br>
                      <a:r>
                        <a:rPr lang="zh-CN" altLang="en-US" sz="600" b="1" i="0">
                          <a:solidFill>
                            <a:srgbClr val="FF0000"/>
                          </a:solidFill>
                          <a:latin typeface="宋体" panose="02010600030101010101" pitchFamily="2" charset="-122"/>
                          <a:ea typeface="宋体" panose="02010600030101010101" pitchFamily="2" charset="-122"/>
                        </a:rPr>
                        <a:t>无餐补</a:t>
                      </a:r>
                      <a:endParaRPr lang="zh-CN" altLang="en-US" sz="600" b="1"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1" i="0">
                          <a:solidFill>
                            <a:srgbClr val="FF0000"/>
                          </a:solidFill>
                          <a:latin typeface="宋体" panose="02010600030101010101" pitchFamily="2" charset="-122"/>
                          <a:ea typeface="宋体" panose="02010600030101010101" pitchFamily="2" charset="-122"/>
                        </a:rPr>
                        <a:t>旷工</a:t>
                      </a:r>
                      <a:br>
                        <a:rPr lang="zh-CN" altLang="en-US" sz="600" b="1" i="0">
                          <a:solidFill>
                            <a:srgbClr val="FF0000"/>
                          </a:solidFill>
                          <a:latin typeface="宋体" panose="02010600030101010101" pitchFamily="2" charset="-122"/>
                          <a:ea typeface="宋体" panose="02010600030101010101" pitchFamily="2" charset="-122"/>
                        </a:rPr>
                      </a:br>
                      <a:br>
                        <a:rPr lang="zh-CN" altLang="en-US" sz="600" b="1" i="0">
                          <a:solidFill>
                            <a:srgbClr val="FF0000"/>
                          </a:solidFill>
                          <a:latin typeface="宋体" panose="02010600030101010101" pitchFamily="2" charset="-122"/>
                          <a:ea typeface="宋体" panose="02010600030101010101" pitchFamily="2" charset="-122"/>
                        </a:rPr>
                      </a:br>
                      <a:r>
                        <a:rPr lang="zh-CN" altLang="en-US" sz="600" b="1" i="0">
                          <a:solidFill>
                            <a:srgbClr val="FF0000"/>
                          </a:solidFill>
                          <a:latin typeface="宋体" panose="02010600030101010101" pitchFamily="2" charset="-122"/>
                          <a:ea typeface="宋体" panose="02010600030101010101" pitchFamily="2" charset="-122"/>
                        </a:rPr>
                        <a:t>无餐补</a:t>
                      </a:r>
                      <a:endParaRPr lang="zh-CN" altLang="en-US" sz="600" b="1"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1" i="0">
                          <a:solidFill>
                            <a:srgbClr val="FF0000"/>
                          </a:solidFill>
                          <a:latin typeface="宋体" panose="02010600030101010101" pitchFamily="2" charset="-122"/>
                          <a:ea typeface="宋体" panose="02010600030101010101" pitchFamily="2" charset="-122"/>
                        </a:rPr>
                        <a:t>旷工半日</a:t>
                      </a:r>
                      <a:br>
                        <a:rPr lang="zh-CN" altLang="en-US" sz="600" b="1" i="0">
                          <a:solidFill>
                            <a:srgbClr val="FF0000"/>
                          </a:solidFill>
                          <a:latin typeface="宋体" panose="02010600030101010101" pitchFamily="2" charset="-122"/>
                          <a:ea typeface="宋体" panose="02010600030101010101" pitchFamily="2" charset="-122"/>
                        </a:rPr>
                      </a:br>
                      <a:br>
                        <a:rPr lang="zh-CN" altLang="en-US" sz="600" b="1" i="0">
                          <a:solidFill>
                            <a:srgbClr val="FF0000"/>
                          </a:solidFill>
                          <a:latin typeface="宋体" panose="02010600030101010101" pitchFamily="2" charset="-122"/>
                          <a:ea typeface="宋体" panose="02010600030101010101" pitchFamily="2" charset="-122"/>
                        </a:rPr>
                      </a:br>
                      <a:r>
                        <a:rPr lang="zh-CN" altLang="en-US" sz="600" b="1" i="0">
                          <a:solidFill>
                            <a:srgbClr val="FF0000"/>
                          </a:solidFill>
                          <a:latin typeface="宋体" panose="02010600030101010101" pitchFamily="2" charset="-122"/>
                          <a:ea typeface="宋体" panose="02010600030101010101" pitchFamily="2" charset="-122"/>
                        </a:rPr>
                        <a:t>有餐补</a:t>
                      </a:r>
                      <a:br>
                        <a:rPr lang="zh-CN" altLang="en-US" sz="600" b="1" i="0">
                          <a:solidFill>
                            <a:srgbClr val="FF0000"/>
                          </a:solidFill>
                          <a:latin typeface="宋体" panose="02010600030101010101" pitchFamily="2" charset="-122"/>
                          <a:ea typeface="宋体" panose="02010600030101010101" pitchFamily="2" charset="-122"/>
                        </a:rPr>
                      </a:br>
                      <a:r>
                        <a:rPr lang="zh-CN" altLang="en-US" sz="600" b="1" i="0">
                          <a:solidFill>
                            <a:srgbClr val="FF0000"/>
                          </a:solidFill>
                          <a:latin typeface="宋体" panose="02010600030101010101" pitchFamily="2" charset="-122"/>
                          <a:ea typeface="宋体" panose="02010600030101010101" pitchFamily="2" charset="-122"/>
                        </a:rPr>
                        <a:t>（或事假</a:t>
                      </a:r>
                      <a:r>
                        <a:rPr lang="en-US" altLang="zh-CN" sz="600" b="1" i="0">
                          <a:solidFill>
                            <a:srgbClr val="FF0000"/>
                          </a:solidFill>
                          <a:latin typeface="宋体" panose="02010600030101010101" pitchFamily="2" charset="-122"/>
                          <a:ea typeface="宋体" panose="02010600030101010101" pitchFamily="2" charset="-122"/>
                        </a:rPr>
                        <a:t>3.5H</a:t>
                      </a:r>
                      <a:r>
                        <a:rPr lang="zh-CN" altLang="en-US" sz="600" b="1" i="0">
                          <a:solidFill>
                            <a:srgbClr val="FF0000"/>
                          </a:solidFill>
                          <a:latin typeface="宋体" panose="02010600030101010101" pitchFamily="2" charset="-122"/>
                          <a:ea typeface="宋体" panose="02010600030101010101" pitchFamily="2" charset="-122"/>
                        </a:rPr>
                        <a:t>）</a:t>
                      </a:r>
                      <a:endParaRPr lang="zh-CN" altLang="en-US" sz="600" b="1"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1" i="0">
                          <a:solidFill>
                            <a:srgbClr val="FF0000"/>
                          </a:solidFill>
                          <a:latin typeface="宋体" panose="02010600030101010101" pitchFamily="2" charset="-122"/>
                          <a:ea typeface="宋体" panose="02010600030101010101" pitchFamily="2" charset="-122"/>
                        </a:rPr>
                        <a:t>旷工</a:t>
                      </a:r>
                      <a:br>
                        <a:rPr lang="zh-CN" altLang="en-US" sz="600" b="1" i="0">
                          <a:solidFill>
                            <a:srgbClr val="FF0000"/>
                          </a:solidFill>
                          <a:latin typeface="宋体" panose="02010600030101010101" pitchFamily="2" charset="-122"/>
                          <a:ea typeface="宋体" panose="02010600030101010101" pitchFamily="2" charset="-122"/>
                        </a:rPr>
                      </a:br>
                      <a:endParaRPr lang="zh-CN" altLang="en-US" sz="600" b="1"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r>
            </a:tbl>
          </a:graphicData>
        </a:graphic>
      </p:graphicFrame>
      <p:graphicFrame>
        <p:nvGraphicFramePr>
          <p:cNvPr id="14" name="表格 13"/>
          <p:cNvGraphicFramePr/>
          <p:nvPr/>
        </p:nvGraphicFramePr>
        <p:xfrm>
          <a:off x="5163185" y="3009265"/>
          <a:ext cx="1998345" cy="722630"/>
        </p:xfrm>
        <a:graphic>
          <a:graphicData uri="http://schemas.openxmlformats.org/drawingml/2006/table">
            <a:tbl>
              <a:tblPr/>
              <a:tblGrid>
                <a:gridCol w="265430"/>
                <a:gridCol w="222250"/>
                <a:gridCol w="236855"/>
                <a:gridCol w="265430"/>
                <a:gridCol w="255270"/>
                <a:gridCol w="260985"/>
                <a:gridCol w="246380"/>
                <a:gridCol w="245745"/>
              </a:tblGrid>
              <a:tr h="722630">
                <a:tc>
                  <a:txBody>
                    <a:bodyPr/>
                    <a:p>
                      <a:pPr algn="ctr" fontAlgn="ctr"/>
                      <a:endParaRPr sz="600" b="1"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6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000000"/>
                          </a:solidFill>
                          <a:latin typeface="宋体" panose="02010600030101010101" pitchFamily="2" charset="-122"/>
                          <a:ea typeface="宋体" panose="02010600030101010101" pitchFamily="2" charset="-122"/>
                        </a:rPr>
                        <a:t>加班</a:t>
                      </a:r>
                      <a:r>
                        <a:rPr lang="en-US" altLang="zh-CN" sz="600" b="0" i="0">
                          <a:solidFill>
                            <a:srgbClr val="000000"/>
                          </a:solidFill>
                          <a:latin typeface="宋体" panose="02010600030101010101" pitchFamily="2" charset="-122"/>
                          <a:ea typeface="宋体" panose="02010600030101010101" pitchFamily="2" charset="-122"/>
                        </a:rPr>
                        <a:t>2.5H</a:t>
                      </a:r>
                      <a:endParaRPr lang="en-US" altLang="zh-CN" sz="6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r>
                        <a:rPr lang="zh-CN" altLang="en-US" sz="600" b="0" i="0">
                          <a:solidFill>
                            <a:srgbClr val="000000"/>
                          </a:solidFill>
                          <a:latin typeface="宋体" panose="02010600030101010101" pitchFamily="2" charset="-122"/>
                          <a:ea typeface="宋体" panose="02010600030101010101" pitchFamily="2" charset="-122"/>
                        </a:rPr>
                        <a:t>加班</a:t>
                      </a:r>
                      <a:r>
                        <a:rPr lang="en-US" altLang="zh-CN" sz="600" b="0" i="0">
                          <a:solidFill>
                            <a:srgbClr val="000000"/>
                          </a:solidFill>
                          <a:latin typeface="宋体" panose="02010600030101010101" pitchFamily="2" charset="-122"/>
                          <a:ea typeface="宋体" panose="02010600030101010101" pitchFamily="2" charset="-122"/>
                        </a:rPr>
                        <a:t>2H</a:t>
                      </a:r>
                      <a:endParaRPr lang="en-US" altLang="zh-CN" sz="6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c>
                  <a:txBody>
                    <a:bodyPr/>
                    <a:p>
                      <a:pPr algn="ctr" fontAlgn="ctr"/>
                      <a:endParaRPr sz="600" b="0" i="0">
                        <a:solidFill>
                          <a:srgbClr val="FF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FFFF"/>
                    </a:solid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ppt_x"/>
                                          </p:val>
                                        </p:tav>
                                        <p:tav tm="100000">
                                          <p:val>
                                            <p:strVal val="#ppt_x"/>
                                          </p:val>
                                        </p:tav>
                                      </p:tavLst>
                                    </p:anim>
                                    <p:anim calcmode="lin" valueType="num">
                                      <p:cBhvr additive="base">
                                        <p:cTn id="5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custDataLst>
              <p:tags r:id="rId1"/>
            </p:custDataLst>
          </p:nvPr>
        </p:nvGrpSpPr>
        <p:grpSpPr>
          <a:xfrm>
            <a:off x="683171" y="1149876"/>
            <a:ext cx="3791585" cy="1572895"/>
            <a:chOff x="6600056" y="2253127"/>
            <a:chExt cx="5055446" cy="2097193"/>
          </a:xfrm>
        </p:grpSpPr>
        <p:sp>
          <p:nvSpPr>
            <p:cNvPr id="9" name="文本框 8"/>
            <p:cNvSpPr txBox="1"/>
            <p:nvPr>
              <p:custDataLst>
                <p:tags r:id="rId2"/>
              </p:custDataLst>
            </p:nvPr>
          </p:nvSpPr>
          <p:spPr>
            <a:xfrm>
              <a:off x="7743664" y="2253127"/>
              <a:ext cx="1231107" cy="405667"/>
            </a:xfrm>
            <a:prstGeom prst="rect">
              <a:avLst/>
            </a:prstGeom>
            <a:noFill/>
            <a:ln>
              <a:noFill/>
            </a:ln>
          </p:spPr>
          <p:txBody>
            <a:bodyPr wrap="none" lIns="0" tIns="0" rIns="0" bIns="0">
              <a:spAutoFit/>
            </a:bodyPr>
            <a:lstStyle>
              <a:defPPr>
                <a:defRPr lang="zh-CN"/>
              </a:defPPr>
              <a:lvl1pPr algn="r">
                <a:defRPr sz="2400" b="1">
                  <a:solidFill>
                    <a:schemeClr val="accent1">
                      <a:lumMod val="100000"/>
                    </a:schemeClr>
                  </a:solidFill>
                  <a:cs typeface="+mn-ea"/>
                </a:defRPr>
              </a:lvl1pPr>
              <a:lvl2pPr marL="742950" indent="-285750"/>
              <a:lvl3pPr marL="1143000" indent="-228600"/>
              <a:lvl4pPr marL="1600200" indent="-228600"/>
              <a:lvl5pPr marL="2057400" indent="-228600"/>
              <a:lvl6pPr marL="2514600" indent="-228600" defTabSz="685800" fontAlgn="base">
                <a:spcBef>
                  <a:spcPct val="0"/>
                </a:spcBef>
                <a:spcAft>
                  <a:spcPct val="0"/>
                </a:spcAft>
              </a:lvl6pPr>
              <a:lvl7pPr marL="2971800" indent="-228600" defTabSz="685800" fontAlgn="base">
                <a:spcBef>
                  <a:spcPct val="0"/>
                </a:spcBef>
                <a:spcAft>
                  <a:spcPct val="0"/>
                </a:spcAft>
              </a:lvl7pPr>
              <a:lvl8pPr marL="3429000" indent="-228600" defTabSz="685800" fontAlgn="base">
                <a:spcBef>
                  <a:spcPct val="0"/>
                </a:spcBef>
                <a:spcAft>
                  <a:spcPct val="0"/>
                </a:spcAft>
              </a:lvl8pPr>
              <a:lvl9pPr marL="3886200" indent="-228600" defTabSz="685800" fontAlgn="base">
                <a:spcBef>
                  <a:spcPct val="0"/>
                </a:spcBef>
                <a:spcAft>
                  <a:spcPct val="0"/>
                </a:spcAft>
              </a:lvl9pPr>
            </a:lstStyle>
            <a:p>
              <a:pPr algn="just">
                <a:lnSpc>
                  <a:spcPct val="120000"/>
                </a:lnSpc>
                <a:defRPr/>
              </a:pPr>
              <a:r>
                <a:rPr lang="zh-CN" altLang="en-US" sz="1800" dirty="0">
                  <a:solidFill>
                    <a:srgbClr val="1C2953"/>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lt"/>
                </a:rPr>
                <a:t>考勤确认</a:t>
              </a:r>
              <a:endParaRPr lang="zh-CN" altLang="en-US" sz="1800" dirty="0">
                <a:solidFill>
                  <a:srgbClr val="1C2953"/>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lt"/>
              </a:endParaRPr>
            </a:p>
          </p:txBody>
        </p:sp>
        <p:sp>
          <p:nvSpPr>
            <p:cNvPr id="11" name="矩形 10"/>
            <p:cNvSpPr/>
            <p:nvPr>
              <p:custDataLst>
                <p:tags r:id="rId3"/>
              </p:custDataLst>
            </p:nvPr>
          </p:nvSpPr>
          <p:spPr>
            <a:xfrm>
              <a:off x="7605049" y="2690007"/>
              <a:ext cx="4050453" cy="1660313"/>
            </a:xfrm>
            <a:prstGeom prst="rect">
              <a:avLst/>
            </a:prstGeom>
          </p:spPr>
          <p:txBody>
            <a:bodyPr wrap="square">
              <a:spAutoFit/>
            </a:bodyPr>
            <a:lstStyle/>
            <a:p>
              <a:pPr>
                <a:lnSpc>
                  <a:spcPct val="150000"/>
                </a:lnSpc>
                <a:defRPr/>
              </a:pPr>
              <a:r>
                <a:rPr lang="en-US" altLang="zh-CN" sz="1000" dirty="0">
                  <a:solidFill>
                    <a:srgbClr val="000000"/>
                  </a:solidFill>
                  <a:latin typeface="微软雅黑" panose="020B0503020204020204" pitchFamily="34" charset="-122"/>
                  <a:ea typeface="微软雅黑" panose="020B0503020204020204" pitchFamily="34" charset="-122"/>
                  <a:cs typeface="+mn-ea"/>
                  <a:sym typeface="+mn-lt"/>
                </a:rPr>
                <a:t>1.</a:t>
              </a:r>
              <a:r>
                <a:rPr lang="zh-CN" altLang="en-US" sz="1000" dirty="0">
                  <a:solidFill>
                    <a:srgbClr val="000000"/>
                  </a:solidFill>
                  <a:latin typeface="微软雅黑" panose="020B0503020204020204" pitchFamily="34" charset="-122"/>
                  <a:ea typeface="微软雅黑" panose="020B0503020204020204" pitchFamily="34" charset="-122"/>
                  <a:cs typeface="+mn-ea"/>
                  <a:sym typeface="+mn-lt"/>
                </a:rPr>
                <a:t>每月考勤数据在钉钉系统内完成电子考勤核对；</a:t>
              </a:r>
              <a:endParaRPr lang="en-US" altLang="zh-CN" sz="1000" dirty="0">
                <a:solidFill>
                  <a:srgbClr val="000000"/>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1000" dirty="0">
                  <a:solidFill>
                    <a:srgbClr val="000000"/>
                  </a:solidFill>
                  <a:latin typeface="微软雅黑" panose="020B0503020204020204" pitchFamily="34" charset="-122"/>
                  <a:ea typeface="微软雅黑" panose="020B0503020204020204" pitchFamily="34" charset="-122"/>
                  <a:cs typeface="+mn-ea"/>
                  <a:sym typeface="+mn-lt"/>
                </a:rPr>
                <a:t>2.</a:t>
              </a:r>
              <a:r>
                <a:rPr lang="zh-CN" altLang="en-US" sz="1000" dirty="0">
                  <a:solidFill>
                    <a:srgbClr val="000000"/>
                  </a:solidFill>
                  <a:latin typeface="微软雅黑" panose="020B0503020204020204" pitchFamily="34" charset="-122"/>
                  <a:ea typeface="微软雅黑" panose="020B0503020204020204" pitchFamily="34" charset="-122"/>
                  <a:cs typeface="+mn-ea"/>
                  <a:sym typeface="+mn-lt"/>
                </a:rPr>
                <a:t>员工本人正楷签字确认</a:t>
              </a:r>
              <a:r>
                <a:rPr lang="zh-CN" altLang="en-US" sz="1000" b="1" dirty="0">
                  <a:solidFill>
                    <a:srgbClr val="000000"/>
                  </a:solidFill>
                  <a:latin typeface="微软雅黑" panose="020B0503020204020204" pitchFamily="34" charset="-122"/>
                  <a:ea typeface="微软雅黑" panose="020B0503020204020204" pitchFamily="34" charset="-122"/>
                  <a:cs typeface="+mn-ea"/>
                  <a:sym typeface="+mn-lt"/>
                </a:rPr>
                <a:t>（严禁代签）；</a:t>
              </a:r>
              <a:endParaRPr lang="en-US" altLang="zh-CN" sz="1000" dirty="0">
                <a:solidFill>
                  <a:srgbClr val="000000"/>
                </a:solidFill>
                <a:latin typeface="微软雅黑" panose="020B0503020204020204" pitchFamily="34" charset="-122"/>
                <a:ea typeface="微软雅黑" panose="020B0503020204020204" pitchFamily="34" charset="-122"/>
                <a:cs typeface="+mn-ea"/>
                <a:sym typeface="+mn-lt"/>
              </a:endParaRPr>
            </a:p>
            <a:p>
              <a:pPr>
                <a:lnSpc>
                  <a:spcPct val="150000"/>
                </a:lnSpc>
                <a:defRPr/>
              </a:pPr>
              <a:r>
                <a:rPr lang="en-US" altLang="zh-CN" sz="1000" dirty="0">
                  <a:solidFill>
                    <a:srgbClr val="000000"/>
                  </a:solidFill>
                  <a:latin typeface="微软雅黑" panose="020B0503020204020204" pitchFamily="34" charset="-122"/>
                  <a:ea typeface="微软雅黑" panose="020B0503020204020204" pitchFamily="34" charset="-122"/>
                  <a:cs typeface="+mn-ea"/>
                  <a:sym typeface="+mn-lt"/>
                </a:rPr>
                <a:t>3.</a:t>
              </a:r>
              <a:r>
                <a:rPr lang="zh-CN" sz="1000" dirty="0">
                  <a:solidFill>
                    <a:srgbClr val="000000"/>
                  </a:solidFill>
                  <a:latin typeface="微软雅黑" panose="020B0503020204020204" pitchFamily="34" charset="-122"/>
                  <a:ea typeface="微软雅黑" panose="020B0503020204020204" pitchFamily="34" charset="-122"/>
                  <a:cs typeface="+mn-ea"/>
                  <a:sym typeface="+mn-lt"/>
                </a:rPr>
                <a:t>考勤确认时间为</a:t>
              </a:r>
              <a:r>
                <a:rPr lang="en-US" altLang="zh-CN" sz="1000" dirty="0">
                  <a:solidFill>
                    <a:srgbClr val="000000"/>
                  </a:solidFill>
                  <a:latin typeface="微软雅黑" panose="020B0503020204020204" pitchFamily="34" charset="-122"/>
                  <a:ea typeface="微软雅黑" panose="020B0503020204020204" pitchFamily="34" charset="-122"/>
                  <a:cs typeface="+mn-ea"/>
                  <a:sym typeface="+mn-lt"/>
                </a:rPr>
                <a:t>1</a:t>
              </a:r>
              <a:r>
                <a:rPr lang="zh-CN" altLang="en-US" sz="1000" dirty="0">
                  <a:solidFill>
                    <a:srgbClr val="000000"/>
                  </a:solidFill>
                  <a:latin typeface="微软雅黑" panose="020B0503020204020204" pitchFamily="34" charset="-122"/>
                  <a:ea typeface="微软雅黑" panose="020B0503020204020204" pitchFamily="34" charset="-122"/>
                  <a:cs typeface="+mn-ea"/>
                  <a:sym typeface="+mn-lt"/>
                </a:rPr>
                <a:t>个自然日</a:t>
              </a:r>
              <a:r>
                <a:rPr lang="zh-CN" altLang="en-US" sz="1000" b="1" dirty="0">
                  <a:solidFill>
                    <a:srgbClr val="000000"/>
                  </a:solidFill>
                  <a:latin typeface="微软雅黑" panose="020B0503020204020204" pitchFamily="34" charset="-122"/>
                  <a:ea typeface="微软雅黑" panose="020B0503020204020204" pitchFamily="34" charset="-122"/>
                  <a:cs typeface="+mn-ea"/>
                  <a:sym typeface="+mn-lt"/>
                </a:rPr>
                <a:t>（逾期未确认，视为对考勤数据有异议，将延迟发放工资）</a:t>
              </a:r>
              <a:r>
                <a:rPr lang="zh-CN" altLang="en-US" sz="1000" dirty="0">
                  <a:solidFill>
                    <a:srgbClr val="000000"/>
                  </a:solidFill>
                  <a:latin typeface="微软雅黑" panose="020B0503020204020204" pitchFamily="34" charset="-122"/>
                  <a:ea typeface="微软雅黑" panose="020B0503020204020204" pitchFamily="34" charset="-122"/>
                  <a:cs typeface="+mn-ea"/>
                  <a:sym typeface="+mn-lt"/>
                </a:rPr>
                <a:t>；</a:t>
              </a:r>
              <a:endParaRPr lang="en-US" altLang="zh-CN" sz="1000" dirty="0">
                <a:solidFill>
                  <a:srgbClr val="000000"/>
                </a:solidFill>
                <a:latin typeface="微软雅黑" panose="020B0503020204020204" pitchFamily="34" charset="-122"/>
                <a:ea typeface="微软雅黑" panose="020B0503020204020204" pitchFamily="34" charset="-122"/>
                <a:cs typeface="+mn-ea"/>
                <a:sym typeface="+mn-lt"/>
              </a:endParaRPr>
            </a:p>
            <a:p>
              <a:pPr>
                <a:lnSpc>
                  <a:spcPct val="150000"/>
                </a:lnSpc>
                <a:defRPr/>
              </a:pPr>
              <a:endParaRPr lang="zh-CN" altLang="en-US" sz="1000" dirty="0">
                <a:solidFill>
                  <a:srgbClr val="000000"/>
                </a:solidFill>
                <a:latin typeface="微软雅黑" panose="020B0503020204020204" pitchFamily="34" charset="-122"/>
                <a:ea typeface="微软雅黑" panose="020B0503020204020204" pitchFamily="34" charset="-122"/>
                <a:cs typeface="+mn-ea"/>
                <a:sym typeface="+mn-lt"/>
              </a:endParaRPr>
            </a:p>
          </p:txBody>
        </p:sp>
        <p:sp>
          <p:nvSpPr>
            <p:cNvPr id="21" name="椭圆 20"/>
            <p:cNvSpPr/>
            <p:nvPr>
              <p:custDataLst>
                <p:tags r:id="rId4"/>
              </p:custDataLst>
            </p:nvPr>
          </p:nvSpPr>
          <p:spPr>
            <a:xfrm>
              <a:off x="6600056" y="2276872"/>
              <a:ext cx="864096" cy="864096"/>
            </a:xfrm>
            <a:prstGeom prst="ellipse">
              <a:avLst/>
            </a:prstGeom>
            <a:noFill/>
            <a:ln w="76200">
              <a:solidFill>
                <a:srgbClr val="1C29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en-US" altLang="zh-CN" sz="2400" dirty="0">
                  <a:solidFill>
                    <a:srgbClr val="000000"/>
                  </a:solidFill>
                  <a:cs typeface="+mn-ea"/>
                  <a:sym typeface="+mn-lt"/>
                </a:rPr>
                <a:t>1</a:t>
              </a:r>
              <a:endParaRPr lang="zh-CN" altLang="en-US" sz="2400" dirty="0">
                <a:solidFill>
                  <a:srgbClr val="000000"/>
                </a:solidFill>
                <a:cs typeface="+mn-ea"/>
                <a:sym typeface="+mn-lt"/>
              </a:endParaRPr>
            </a:p>
          </p:txBody>
        </p:sp>
      </p:grpSp>
      <p:sp>
        <p:nvSpPr>
          <p:cNvPr id="10" name="矩形 9"/>
          <p:cNvSpPr/>
          <p:nvPr>
            <p:custDataLst>
              <p:tags r:id="rId5"/>
            </p:custDataLst>
          </p:nvPr>
        </p:nvSpPr>
        <p:spPr>
          <a:xfrm>
            <a:off x="319449" y="159091"/>
            <a:ext cx="57132" cy="414210"/>
          </a:xfrm>
          <a:prstGeom prst="rect">
            <a:avLst/>
          </a:prstGeom>
          <a:solidFill>
            <a:srgbClr val="AA7D3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75"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TextBox 1"/>
          <p:cNvSpPr txBox="1"/>
          <p:nvPr>
            <p:custDataLst>
              <p:tags r:id="rId6"/>
            </p:custDataLst>
          </p:nvPr>
        </p:nvSpPr>
        <p:spPr>
          <a:xfrm>
            <a:off x="376740" y="402539"/>
            <a:ext cx="1253869" cy="207749"/>
          </a:xfrm>
          <a:prstGeom prst="rect">
            <a:avLst/>
          </a:prstGeom>
          <a:noFill/>
        </p:spPr>
        <p:txBody>
          <a:bodyPr wrap="none">
            <a:spAutoFit/>
          </a:bodyPr>
          <a:lstStyle/>
          <a:p>
            <a:r>
              <a:rPr lang="en-US" sz="750" dirty="0">
                <a:solidFill>
                  <a:srgbClr val="AA7D3C"/>
                </a:solidFill>
                <a:latin typeface="Arial" panose="020B0604020202020204" pitchFamily="34" charset="0"/>
                <a:cs typeface="Arial" panose="020B0604020202020204" pitchFamily="34" charset="0"/>
              </a:rPr>
              <a:t>Attendance management</a:t>
            </a:r>
            <a:endParaRPr lang="en-US" sz="750" dirty="0">
              <a:solidFill>
                <a:srgbClr val="AA7D3C"/>
              </a:solidFill>
              <a:latin typeface="Arial" panose="020B0604020202020204" pitchFamily="34" charset="0"/>
              <a:cs typeface="Arial" panose="020B0604020202020204" pitchFamily="34" charset="0"/>
            </a:endParaRPr>
          </a:p>
        </p:txBody>
      </p:sp>
      <p:sp>
        <p:nvSpPr>
          <p:cNvPr id="13" name="TextBox 1"/>
          <p:cNvSpPr txBox="1"/>
          <p:nvPr>
            <p:custDataLst>
              <p:tags r:id="rId7"/>
            </p:custDataLst>
          </p:nvPr>
        </p:nvSpPr>
        <p:spPr>
          <a:xfrm>
            <a:off x="358966" y="151474"/>
            <a:ext cx="954107" cy="323165"/>
          </a:xfrm>
          <a:prstGeom prst="rect">
            <a:avLst/>
          </a:prstGeom>
          <a:noFill/>
        </p:spPr>
        <p:txBody>
          <a:bodyPr wrap="none">
            <a:spAutoFit/>
          </a:bodyPr>
          <a:lstStyle/>
          <a:p>
            <a:pPr>
              <a:defRPr/>
            </a:pPr>
            <a:r>
              <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考勤管理</a:t>
            </a:r>
            <a:endParaRPr lang="zh-CN" altLang="en-US" sz="1500" dirty="0">
              <a:solidFill>
                <a:srgbClr val="0A1F62"/>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pic>
        <p:nvPicPr>
          <p:cNvPr id="4" name="图片 3"/>
          <p:cNvPicPr>
            <a:picLocks noChangeAspect="1"/>
          </p:cNvPicPr>
          <p:nvPr/>
        </p:nvPicPr>
        <p:blipFill>
          <a:blip r:embed="rId8"/>
          <a:srcRect l="3604" r="12561" b="3802"/>
          <a:stretch>
            <a:fillRect/>
          </a:stretch>
        </p:blipFill>
        <p:spPr>
          <a:xfrm>
            <a:off x="4474845" y="1149985"/>
            <a:ext cx="1521460" cy="2747645"/>
          </a:xfrm>
          <a:prstGeom prst="rect">
            <a:avLst/>
          </a:prstGeom>
        </p:spPr>
      </p:pic>
      <p:pic>
        <p:nvPicPr>
          <p:cNvPr id="6" name="图片 5"/>
          <p:cNvPicPr>
            <a:picLocks noChangeAspect="1"/>
          </p:cNvPicPr>
          <p:nvPr/>
        </p:nvPicPr>
        <p:blipFill>
          <a:blip r:embed="rId9"/>
          <a:stretch>
            <a:fillRect/>
          </a:stretch>
        </p:blipFill>
        <p:spPr>
          <a:xfrm>
            <a:off x="6109970" y="1149985"/>
            <a:ext cx="1285240" cy="2747010"/>
          </a:xfrm>
          <a:prstGeom prst="rect">
            <a:avLst/>
          </a:prstGeom>
        </p:spPr>
      </p:pic>
      <p:pic>
        <p:nvPicPr>
          <p:cNvPr id="15" name="图片 14"/>
          <p:cNvPicPr>
            <a:picLocks noChangeAspect="1"/>
          </p:cNvPicPr>
          <p:nvPr/>
        </p:nvPicPr>
        <p:blipFill>
          <a:blip r:embed="rId10"/>
          <a:stretch>
            <a:fillRect/>
          </a:stretch>
        </p:blipFill>
        <p:spPr>
          <a:xfrm>
            <a:off x="7439660" y="1167765"/>
            <a:ext cx="1551305" cy="2729865"/>
          </a:xfrm>
          <a:prstGeom prst="rect">
            <a:avLst/>
          </a:prstGeom>
        </p:spPr>
      </p:pic>
      <p:sp>
        <p:nvSpPr>
          <p:cNvPr id="2" name="椭圆 1"/>
          <p:cNvSpPr/>
          <p:nvPr>
            <p:custDataLst>
              <p:tags r:id="rId11"/>
            </p:custDataLst>
          </p:nvPr>
        </p:nvSpPr>
        <p:spPr>
          <a:xfrm>
            <a:off x="665001" y="2886501"/>
            <a:ext cx="648072" cy="648072"/>
          </a:xfrm>
          <a:prstGeom prst="ellipse">
            <a:avLst/>
          </a:prstGeom>
          <a:noFill/>
          <a:ln w="76200">
            <a:solidFill>
              <a:srgbClr val="1C29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en-US" altLang="zh-CN" sz="2400" dirty="0">
                <a:solidFill>
                  <a:srgbClr val="000000"/>
                </a:solidFill>
                <a:cs typeface="+mn-ea"/>
                <a:sym typeface="+mn-lt"/>
              </a:rPr>
              <a:t>2</a:t>
            </a:r>
            <a:endParaRPr lang="zh-CN" altLang="en-US" sz="2400" dirty="0">
              <a:solidFill>
                <a:srgbClr val="000000"/>
              </a:solidFill>
              <a:cs typeface="+mn-ea"/>
              <a:sym typeface="+mn-lt"/>
            </a:endParaRPr>
          </a:p>
        </p:txBody>
      </p:sp>
      <p:sp>
        <p:nvSpPr>
          <p:cNvPr id="3" name="文本框 2"/>
          <p:cNvSpPr txBox="1"/>
          <p:nvPr>
            <p:custDataLst>
              <p:tags r:id="rId12"/>
            </p:custDataLst>
          </p:nvPr>
        </p:nvSpPr>
        <p:spPr>
          <a:xfrm>
            <a:off x="1540877" y="2734376"/>
            <a:ext cx="923330" cy="304250"/>
          </a:xfrm>
          <a:prstGeom prst="rect">
            <a:avLst/>
          </a:prstGeom>
          <a:noFill/>
          <a:ln>
            <a:noFill/>
          </a:ln>
        </p:spPr>
        <p:txBody>
          <a:bodyPr wrap="none" lIns="0" tIns="0" rIns="0" bIns="0">
            <a:spAutoFit/>
          </a:bodyPr>
          <a:lstStyle>
            <a:defPPr>
              <a:defRPr lang="zh-CN"/>
            </a:defPPr>
            <a:lvl1pPr algn="r">
              <a:defRPr sz="2400" b="1">
                <a:solidFill>
                  <a:schemeClr val="accent1">
                    <a:lumMod val="100000"/>
                  </a:schemeClr>
                </a:solidFill>
                <a:cs typeface="+mn-ea"/>
              </a:defRPr>
            </a:lvl1pPr>
            <a:lvl2pPr marL="742950" indent="-285750"/>
            <a:lvl3pPr marL="1143000" indent="-228600"/>
            <a:lvl4pPr marL="1600200" indent="-228600"/>
            <a:lvl5pPr marL="2057400" indent="-228600"/>
            <a:lvl6pPr marL="2514600" indent="-228600" defTabSz="685800" fontAlgn="base">
              <a:spcBef>
                <a:spcPct val="0"/>
              </a:spcBef>
              <a:spcAft>
                <a:spcPct val="0"/>
              </a:spcAft>
            </a:lvl6pPr>
            <a:lvl7pPr marL="2971800" indent="-228600" defTabSz="685800" fontAlgn="base">
              <a:spcBef>
                <a:spcPct val="0"/>
              </a:spcBef>
              <a:spcAft>
                <a:spcPct val="0"/>
              </a:spcAft>
            </a:lvl7pPr>
            <a:lvl8pPr marL="3429000" indent="-228600" defTabSz="685800" fontAlgn="base">
              <a:spcBef>
                <a:spcPct val="0"/>
              </a:spcBef>
              <a:spcAft>
                <a:spcPct val="0"/>
              </a:spcAft>
            </a:lvl8pPr>
            <a:lvl9pPr marL="3886200" indent="-228600" defTabSz="685800" fontAlgn="base">
              <a:spcBef>
                <a:spcPct val="0"/>
              </a:spcBef>
              <a:spcAft>
                <a:spcPct val="0"/>
              </a:spcAft>
            </a:lvl9pPr>
          </a:lstStyle>
          <a:p>
            <a:pPr algn="just">
              <a:lnSpc>
                <a:spcPct val="120000"/>
              </a:lnSpc>
              <a:defRPr/>
            </a:pPr>
            <a:r>
              <a:rPr lang="zh-CN" altLang="en-US" sz="1800"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rPr>
              <a:t>考勤流程</a:t>
            </a:r>
            <a:endParaRPr lang="zh-CN" altLang="en-US" sz="1800" dirty="0">
              <a:solidFill>
                <a:srgbClr val="1C2953"/>
              </a:solidFill>
              <a:effectLst>
                <a:reflection blurRad="6350" stA="53000" endA="300" endPos="35500" dir="5400000" sy="-90000" algn="bl" rotWithShape="0"/>
              </a:effectLst>
              <a:latin typeface="微软雅黑" panose="020B0503020204020204" pitchFamily="34" charset="-122"/>
              <a:ea typeface="微软雅黑" panose="020B0503020204020204" pitchFamily="34" charset="-122"/>
              <a:sym typeface="+mn-lt"/>
            </a:endParaRPr>
          </a:p>
        </p:txBody>
      </p:sp>
      <p:sp>
        <p:nvSpPr>
          <p:cNvPr id="8" name="矩形 7"/>
          <p:cNvSpPr/>
          <p:nvPr>
            <p:custDataLst>
              <p:tags r:id="rId13"/>
            </p:custDataLst>
          </p:nvPr>
        </p:nvSpPr>
        <p:spPr>
          <a:xfrm>
            <a:off x="1540877" y="3196277"/>
            <a:ext cx="2972866" cy="824200"/>
          </a:xfrm>
          <a:prstGeom prst="rect">
            <a:avLst/>
          </a:prstGeom>
        </p:spPr>
        <p:txBody>
          <a:bodyPr wrap="square">
            <a:spAutoFit/>
          </a:bodyPr>
          <a:lstStyle/>
          <a:p>
            <a:pPr>
              <a:lnSpc>
                <a:spcPct val="150000"/>
              </a:lnSpc>
              <a:defRPr/>
            </a:pPr>
            <a:r>
              <a:rPr lang="zh-CN" altLang="en-US" sz="1100" dirty="0">
                <a:solidFill>
                  <a:srgbClr val="000000"/>
                </a:solidFill>
                <a:latin typeface="微软雅黑" panose="020B0503020204020204" pitchFamily="34" charset="-122"/>
                <a:ea typeface="微软雅黑" panose="020B0503020204020204" pitchFamily="34" charset="-122"/>
                <a:cs typeface="+mn-ea"/>
                <a:sym typeface="+mn-lt"/>
              </a:rPr>
              <a:t>为确保导出考勤数据准确，当月考勤流程的申请必须在次月</a:t>
            </a:r>
            <a:r>
              <a:rPr lang="en-US" altLang="zh-CN" sz="1100" dirty="0">
                <a:solidFill>
                  <a:srgbClr val="000000"/>
                </a:solidFill>
                <a:latin typeface="微软雅黑" panose="020B0503020204020204" pitchFamily="34" charset="-122"/>
                <a:ea typeface="微软雅黑" panose="020B0503020204020204" pitchFamily="34" charset="-122"/>
                <a:cs typeface="+mn-ea"/>
                <a:sym typeface="+mn-lt"/>
              </a:rPr>
              <a:t>1</a:t>
            </a:r>
            <a:r>
              <a:rPr lang="zh-CN" altLang="en-US" sz="1100" dirty="0">
                <a:solidFill>
                  <a:srgbClr val="000000"/>
                </a:solidFill>
                <a:latin typeface="微软雅黑" panose="020B0503020204020204" pitchFamily="34" charset="-122"/>
                <a:ea typeface="微软雅黑" panose="020B0503020204020204" pitchFamily="34" charset="-122"/>
                <a:cs typeface="+mn-ea"/>
                <a:sym typeface="+mn-lt"/>
              </a:rPr>
              <a:t>号下班之前完成，考勤封存之后，</a:t>
            </a:r>
            <a:r>
              <a:rPr lang="zh-CN" altLang="en-US" sz="1100" b="1" dirty="0">
                <a:solidFill>
                  <a:srgbClr val="000000"/>
                </a:solidFill>
                <a:latin typeface="微软雅黑" panose="020B0503020204020204" pitchFamily="34" charset="-122"/>
                <a:ea typeface="微软雅黑" panose="020B0503020204020204" pitchFamily="34" charset="-122"/>
                <a:cs typeface="+mn-ea"/>
                <a:sym typeface="+mn-lt"/>
              </a:rPr>
              <a:t>不能再提交已封存期间所有考勤流程</a:t>
            </a:r>
            <a:r>
              <a:rPr lang="zh-CN" altLang="en-US" sz="1100" dirty="0">
                <a:solidFill>
                  <a:srgbClr val="000000"/>
                </a:solidFill>
                <a:latin typeface="微软雅黑" panose="020B0503020204020204" pitchFamily="34" charset="-122"/>
                <a:ea typeface="微软雅黑" panose="020B0503020204020204" pitchFamily="34" charset="-122"/>
                <a:cs typeface="+mn-ea"/>
                <a:sym typeface="+mn-lt"/>
              </a:rPr>
              <a:t>。</a:t>
            </a:r>
            <a:endParaRPr lang="zh-CN" altLang="en-US" sz="1100" dirty="0">
              <a:solidFill>
                <a:srgbClr val="000000"/>
              </a:solidFill>
              <a:latin typeface="微软雅黑" panose="020B0503020204020204" pitchFamily="34" charset="-122"/>
              <a:ea typeface="微软雅黑" panose="020B0503020204020204" pitchFamily="34" charset="-122"/>
              <a:cs typeface="+mn-ea"/>
              <a:sym typeface="+mn-lt"/>
            </a:endParaRPr>
          </a:p>
        </p:txBody>
      </p:sp>
      <p:sp>
        <p:nvSpPr>
          <p:cNvPr id="7" name="矩形 6"/>
          <p:cNvSpPr/>
          <p:nvPr/>
        </p:nvSpPr>
        <p:spPr>
          <a:xfrm>
            <a:off x="7737475" y="1228725"/>
            <a:ext cx="256540" cy="17589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矩形 13"/>
          <p:cNvSpPr/>
          <p:nvPr/>
        </p:nvSpPr>
        <p:spPr>
          <a:xfrm>
            <a:off x="7737475" y="3416300"/>
            <a:ext cx="256540" cy="17589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1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椭圆 16"/>
          <p:cNvSpPr/>
          <p:nvPr/>
        </p:nvSpPr>
        <p:spPr>
          <a:xfrm>
            <a:off x="3866061" y="2066925"/>
            <a:ext cx="639264" cy="630162"/>
          </a:xfrm>
          <a:prstGeom prst="ellipse">
            <a:avLst/>
          </a:prstGeom>
          <a:solidFill>
            <a:srgbClr val="1C2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 name="标题 1"/>
          <p:cNvSpPr>
            <a:spLocks noGrp="1"/>
          </p:cNvSpPr>
          <p:nvPr>
            <p:ph type="ctrTitle"/>
          </p:nvPr>
        </p:nvSpPr>
        <p:spPr>
          <a:xfrm>
            <a:off x="511120" y="454116"/>
            <a:ext cx="749927" cy="320405"/>
          </a:xfrm>
        </p:spPr>
        <p:txBody>
          <a:bodyPr/>
          <a:lstStyle/>
          <a:p>
            <a:r>
              <a:rPr kumimoji="1" lang="zh-CN" altLang="en-US" dirty="0"/>
              <a:t>目录</a:t>
            </a:r>
            <a:endParaRPr kumimoji="1" lang="zh-CN" altLang="en-US" dirty="0"/>
          </a:p>
        </p:txBody>
      </p:sp>
      <p:sp>
        <p:nvSpPr>
          <p:cNvPr id="3" name="内容占位符 2"/>
          <p:cNvSpPr>
            <a:spLocks noGrp="1"/>
          </p:cNvSpPr>
          <p:nvPr>
            <p:ph sz="quarter" idx="10"/>
          </p:nvPr>
        </p:nvSpPr>
        <p:spPr>
          <a:xfrm>
            <a:off x="511120" y="802909"/>
            <a:ext cx="1014193" cy="234689"/>
          </a:xfrm>
        </p:spPr>
        <p:txBody>
          <a:bodyPr/>
          <a:lstStyle/>
          <a:p>
            <a:r>
              <a:rPr kumimoji="1" lang="en-US" altLang="zh-CN" dirty="0"/>
              <a:t>INDEX</a:t>
            </a:r>
            <a:endParaRPr kumimoji="1" lang="zh-CN" altLang="en-US" dirty="0"/>
          </a:p>
        </p:txBody>
      </p:sp>
      <p:sp>
        <p:nvSpPr>
          <p:cNvPr id="5" name="内容占位符 4"/>
          <p:cNvSpPr>
            <a:spLocks noGrp="1"/>
          </p:cNvSpPr>
          <p:nvPr>
            <p:ph sz="quarter" idx="17"/>
          </p:nvPr>
        </p:nvSpPr>
        <p:spPr>
          <a:xfrm>
            <a:off x="4909313" y="2189313"/>
            <a:ext cx="1818867" cy="541413"/>
          </a:xfrm>
        </p:spPr>
        <p:txBody>
          <a:bodyPr>
            <a:normAutofit/>
          </a:bodyPr>
          <a:lstStyle/>
          <a:p>
            <a:r>
              <a:rPr kumimoji="1" lang="zh-CN" altLang="en-US" sz="2800" b="1" spc="300" dirty="0"/>
              <a:t>休假管理</a:t>
            </a:r>
            <a:endParaRPr kumimoji="1" lang="zh-CN" altLang="en-US" sz="2800" b="1" spc="300" dirty="0"/>
          </a:p>
        </p:txBody>
      </p:sp>
      <p:sp>
        <p:nvSpPr>
          <p:cNvPr id="11" name="内容占位符 10"/>
          <p:cNvSpPr>
            <a:spLocks noGrp="1"/>
          </p:cNvSpPr>
          <p:nvPr>
            <p:ph sz="quarter" idx="23"/>
          </p:nvPr>
        </p:nvSpPr>
        <p:spPr>
          <a:xfrm>
            <a:off x="3944983" y="2225069"/>
            <a:ext cx="523471" cy="472018"/>
          </a:xfrm>
        </p:spPr>
        <p:txBody>
          <a:bodyPr>
            <a:noAutofit/>
          </a:bodyPr>
          <a:lstStyle/>
          <a:p>
            <a:r>
              <a:rPr kumimoji="1" lang="en-US" altLang="zh-CN" sz="2000" dirty="0">
                <a:solidFill>
                  <a:srgbClr val="C39C61"/>
                </a:solidFill>
              </a:rPr>
              <a:t>02</a:t>
            </a:r>
            <a:endParaRPr kumimoji="1" lang="zh-CN" altLang="en-US" sz="2000" dirty="0">
              <a:solidFill>
                <a:srgbClr val="C39C61"/>
              </a:solidFill>
            </a:endParaRPr>
          </a:p>
        </p:txBody>
      </p:sp>
    </p:spTree>
  </p:cSld>
  <p:clrMapOvr>
    <a:masterClrMapping/>
  </p:clrMapOvr>
  <p:transition/>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TABLE_ENDDRAG_ORIGIN_RECT" val="674*177"/>
  <p:tag name="TABLE_ENDDRAG_RECT" val="25*115*674*177"/>
</p:tagLst>
</file>

<file path=ppt/tags/tag14.xml><?xml version="1.0" encoding="utf-8"?>
<p:tagLst xmlns:p="http://schemas.openxmlformats.org/presentationml/2006/main">
  <p:tag name="TABLE_ENDDRAG_ORIGIN_RECT" val="41*56"/>
  <p:tag name="TABLE_ENDDRAG_RECT" val="100*236*41*56"/>
</p:tagLst>
</file>

<file path=ppt/tags/tag15.xml><?xml version="1.0" encoding="utf-8"?>
<p:tagLst xmlns:p="http://schemas.openxmlformats.org/presentationml/2006/main">
  <p:tag name="TABLE_ENDDRAG_ORIGIN_RECT" val="67*56"/>
  <p:tag name="TABLE_ENDDRAG_RECT" val="141*236*67*56"/>
</p:tagLst>
</file>

<file path=ppt/tags/tag16.xml><?xml version="1.0" encoding="utf-8"?>
<p:tagLst xmlns:p="http://schemas.openxmlformats.org/presentationml/2006/main">
  <p:tag name="KSO_WM_DIAGRAM_VIRTUALLY_FRAME" val="{&quot;height&quot;:231.03606299212598,&quot;left&quot;:53.792992125984256,&quot;top&quot;:90.54141732283465,&quot;width&quot;:293.41842519685036}"/>
</p:tagLst>
</file>

<file path=ppt/tags/tag17.xml><?xml version="1.0" encoding="utf-8"?>
<p:tagLst xmlns:p="http://schemas.openxmlformats.org/presentationml/2006/main">
  <p:tag name="KSO_WM_DIAGRAM_VIRTUALLY_FRAME" val="{&quot;height&quot;:231.03606299212598,&quot;left&quot;:53.792992125984256,&quot;top&quot;:90.54141732283465,&quot;width&quot;:293.41842519685036}"/>
</p:tagLst>
</file>

<file path=ppt/tags/tag18.xml><?xml version="1.0" encoding="utf-8"?>
<p:tagLst xmlns:p="http://schemas.openxmlformats.org/presentationml/2006/main">
  <p:tag name="KSO_WM_DIAGRAM_VIRTUALLY_FRAME" val="{&quot;height&quot;:231.03606299212598,&quot;left&quot;:53.792992125984256,&quot;top&quot;:90.54141732283465,&quot;width&quot;:293.41842519685036}"/>
</p:tagLst>
</file>

<file path=ppt/tags/tag19.xml><?xml version="1.0" encoding="utf-8"?>
<p:tagLst xmlns:p="http://schemas.openxmlformats.org/presentationml/2006/main">
  <p:tag name="KSO_WM_DIAGRAM_VIRTUALLY_FRAME" val="{&quot;height&quot;:231.03606299212598,&quot;left&quot;:53.792992125984256,&quot;top&quot;:90.54141732283465,&quot;width&quot;:293.41842519685036}"/>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DIAGRAM_VIRTUALLY_FRAME" val="{&quot;height&quot;:231.03606299212598,&quot;left&quot;:53.792992125984256,&quot;top&quot;:90.54141732283465,&quot;width&quot;:293.41842519685036}"/>
</p:tagLst>
</file>

<file path=ppt/tags/tag24.xml><?xml version="1.0" encoding="utf-8"?>
<p:tagLst xmlns:p="http://schemas.openxmlformats.org/presentationml/2006/main">
  <p:tag name="KSO_WM_DIAGRAM_VIRTUALLY_FRAME" val="{&quot;height&quot;:231.03606299212598,&quot;left&quot;:53.792992125984256,&quot;top&quot;:90.54141732283465,&quot;width&quot;:293.41842519685036}"/>
</p:tagLst>
</file>

<file path=ppt/tags/tag25.xml><?xml version="1.0" encoding="utf-8"?>
<p:tagLst xmlns:p="http://schemas.openxmlformats.org/presentationml/2006/main">
  <p:tag name="KSO_WM_DIAGRAM_VIRTUALLY_FRAME" val="{&quot;height&quot;:231.03606299212598,&quot;left&quot;:53.792992125984256,&quot;top&quot;:90.54141732283465,&quot;width&quot;:293.41842519685036}"/>
</p:tagLst>
</file>

<file path=ppt/tags/tag26.xml><?xml version="1.0" encoding="utf-8"?>
<p:tagLst xmlns:p="http://schemas.openxmlformats.org/presentationml/2006/main">
  <p:tag name="ISLIDE.ICON" val="#407018;#407321;#405318;#405095;"/>
</p:tagLst>
</file>

<file path=ppt/tags/tag27.xml><?xml version="1.0" encoding="utf-8"?>
<p:tagLst xmlns:p="http://schemas.openxmlformats.org/presentationml/2006/main">
  <p:tag name="KSO_WM_DIAGRAM_VIRTUALLY_FRAME" val="{&quot;height&quot;:255.55629921259842,&quot;left&quot;:24.8,&quot;top&quot;:100.09370078740157,&quot;width&quot;:663.8}"/>
</p:tagLst>
</file>

<file path=ppt/tags/tag28.xml><?xml version="1.0" encoding="utf-8"?>
<p:tagLst xmlns:p="http://schemas.openxmlformats.org/presentationml/2006/main">
  <p:tag name="KSO_WM_DIAGRAM_VIRTUALLY_FRAME" val="{&quot;height&quot;:255.55629921259842,&quot;left&quot;:24.8,&quot;top&quot;:100.09370078740157,&quot;width&quot;:663.8}"/>
</p:tagLst>
</file>

<file path=ppt/tags/tag29.xml><?xml version="1.0" encoding="utf-8"?>
<p:tagLst xmlns:p="http://schemas.openxmlformats.org/presentationml/2006/main">
  <p:tag name="KSO_WM_DIAGRAM_VIRTUALLY_FRAME" val="{&quot;height&quot;:255.55629921259842,&quot;left&quot;:24.8,&quot;top&quot;:100.09370078740157,&quot;width&quot;:663.8}"/>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DIAGRAM_VIRTUALLY_FRAME" val="{&quot;height&quot;:255.55629921259842,&quot;left&quot;:24.8,&quot;top&quot;:100.09370078740157,&quot;width&quot;:663.8}"/>
</p:tagLst>
</file>

<file path=ppt/tags/tag31.xml><?xml version="1.0" encoding="utf-8"?>
<p:tagLst xmlns:p="http://schemas.openxmlformats.org/presentationml/2006/main">
  <p:tag name="KSO_WM_DIAGRAM_VIRTUALLY_FRAME" val="{&quot;height&quot;:255.55629921259842,&quot;left&quot;:24.8,&quot;top&quot;:100.09370078740157,&quot;width&quot;:663.8}"/>
</p:tagLst>
</file>

<file path=ppt/tags/tag32.xml><?xml version="1.0" encoding="utf-8"?>
<p:tagLst xmlns:p="http://schemas.openxmlformats.org/presentationml/2006/main">
  <p:tag name="KSO_WM_DIAGRAM_VIRTUALLY_FRAME" val="{&quot;height&quot;:255.55629921259842,&quot;left&quot;:24.8,&quot;top&quot;:100.09370078740157,&quot;width&quot;:663.8}"/>
</p:tagLst>
</file>

<file path=ppt/tags/tag33.xml><?xml version="1.0" encoding="utf-8"?>
<p:tagLst xmlns:p="http://schemas.openxmlformats.org/presentationml/2006/main">
  <p:tag name="KSO_WM_DIAGRAM_VIRTUALLY_FRAME" val="{&quot;height&quot;:255.55629921259842,&quot;left&quot;:24.8,&quot;top&quot;:100.09370078740157,&quot;width&quot;:663.8}"/>
</p:tagLst>
</file>

<file path=ppt/tags/tag34.xml><?xml version="1.0" encoding="utf-8"?>
<p:tagLst xmlns:p="http://schemas.openxmlformats.org/presentationml/2006/main">
  <p:tag name="KSO_WM_DIAGRAM_VIRTUALLY_FRAME" val="{&quot;height&quot;:255.55629921259842,&quot;left&quot;:24.8,&quot;top&quot;:100.09370078740157,&quot;width&quot;:663.8}"/>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DIAGRAM_VIRTUALLY_FRAME" val="{&quot;height&quot;:255.55629921259842,&quot;left&quot;:24.8,&quot;top&quot;:100.09370078740157,&quot;width&quot;:663.8}"/>
</p:tagLst>
</file>

<file path=ppt/tags/tag39.xml><?xml version="1.0" encoding="utf-8"?>
<p:tagLst xmlns:p="http://schemas.openxmlformats.org/presentationml/2006/main">
  <p:tag name="KSO_WM_DIAGRAM_VIRTUALLY_FRAME" val="{&quot;height&quot;:255.55629921259842,&quot;left&quot;:24.8,&quot;top&quot;:100.09370078740157,&quot;width&quot;:663.8}"/>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DIAGRAM_VIRTUALLY_FRAME" val="{&quot;height&quot;:255.55629921259842,&quot;left&quot;:24.8,&quot;top&quot;:100.09370078740157,&quot;width&quot;:663.8}"/>
</p:tagLst>
</file>

<file path=ppt/tags/tag41.xml><?xml version="1.0" encoding="utf-8"?>
<p:tagLst xmlns:p="http://schemas.openxmlformats.org/presentationml/2006/main">
  <p:tag name="KSO_WM_DIAGRAM_VIRTUALLY_FRAME" val="{&quot;height&quot;:255.55629921259842,&quot;left&quot;:24.8,&quot;top&quot;:100.09370078740157,&quot;width&quot;:663.8}"/>
</p:tagLst>
</file>

<file path=ppt/tags/tag42.xml><?xml version="1.0" encoding="utf-8"?>
<p:tagLst xmlns:p="http://schemas.openxmlformats.org/presentationml/2006/main">
  <p:tag name="KSO_WM_DIAGRAM_VIRTUALLY_FRAME" val="{&quot;height&quot;:255.55629921259842,&quot;left&quot;:24.8,&quot;top&quot;:100.09370078740157,&quot;width&quot;:663.8}"/>
</p:tagLst>
</file>

<file path=ppt/tags/tag43.xml><?xml version="1.0" encoding="utf-8"?>
<p:tagLst xmlns:p="http://schemas.openxmlformats.org/presentationml/2006/main">
  <p:tag name="KSO_WM_DIAGRAM_VIRTUALLY_FRAME" val="{&quot;height&quot;:255.55629921259842,&quot;left&quot;:24.8,&quot;top&quot;:100.09370078740157,&quot;width&quot;:663.8}"/>
</p:tagLst>
</file>

<file path=ppt/tags/tag44.xml><?xml version="1.0" encoding="utf-8"?>
<p:tagLst xmlns:p="http://schemas.openxmlformats.org/presentationml/2006/main">
  <p:tag name="KSO_WM_DIAGRAM_VIRTUALLY_FRAME" val="{&quot;height&quot;:255.55629921259842,&quot;left&quot;:24.8,&quot;top&quot;:100.09370078740157,&quot;width&quot;:663.8}"/>
</p:tagLst>
</file>

<file path=ppt/tags/tag45.xml><?xml version="1.0" encoding="utf-8"?>
<p:tagLst xmlns:p="http://schemas.openxmlformats.org/presentationml/2006/main">
  <p:tag name="KSO_WM_DIAGRAM_VIRTUALLY_FRAME" val="{&quot;height&quot;:255.55629921259842,&quot;left&quot;:24.8,&quot;top&quot;:100.09370078740157,&quot;width&quot;:663.8}"/>
</p:tagLst>
</file>

<file path=ppt/tags/tag46.xml><?xml version="1.0" encoding="utf-8"?>
<p:tagLst xmlns:p="http://schemas.openxmlformats.org/presentationml/2006/main">
  <p:tag name="ISLIDE.ICON" val="#405328;"/>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ISLIDE.ICON" val="#405328;"/>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COMMONDATA" val="eyJoZGlkIjoiMmY2Y2QyNzgyMzBmNThjYTU2ODcwMTA0MDVlM2NiZjAifQ=="/>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27691"/>
      </a:accent1>
      <a:accent2>
        <a:srgbClr val="F2E1CD"/>
      </a:accent2>
      <a:accent3>
        <a:srgbClr val="A5A5A5"/>
      </a:accent3>
      <a:accent4>
        <a:srgbClr val="CDDCE1"/>
      </a:accent4>
      <a:accent5>
        <a:srgbClr val="5B9BD5"/>
      </a:accent5>
      <a:accent6>
        <a:srgbClr val="70AD47"/>
      </a:accent6>
      <a:hlink>
        <a:srgbClr val="0563C1"/>
      </a:hlink>
      <a:folHlink>
        <a:srgbClr val="954F72"/>
      </a:folHlink>
    </a:clrScheme>
    <a:fontScheme name="g5zobuef">
      <a:majorFont>
        <a:latin typeface="思源黑体 CN"/>
        <a:ea typeface="思源黑体 CN"/>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527691"/>
    </a:accent1>
    <a:accent2>
      <a:srgbClr val="F2E1CD"/>
    </a:accent2>
    <a:accent3>
      <a:srgbClr val="A5A5A5"/>
    </a:accent3>
    <a:accent4>
      <a:srgbClr val="CDDCE1"/>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5455</Words>
  <Application>WPS 演示</Application>
  <PresentationFormat>全屏显示(16:9)</PresentationFormat>
  <Paragraphs>600</Paragraphs>
  <Slides>23</Slides>
  <Notes>18</Notes>
  <HiddenSlides>0</HiddenSlides>
  <MMClips>0</MMClips>
  <ScaleCrop>false</ScaleCrop>
  <HeadingPairs>
    <vt:vector size="6" baseType="variant">
      <vt:variant>
        <vt:lpstr>已用的字体</vt:lpstr>
      </vt:variant>
      <vt:variant>
        <vt:i4>19</vt:i4>
      </vt:variant>
      <vt:variant>
        <vt:lpstr>主题</vt:lpstr>
      </vt:variant>
      <vt:variant>
        <vt:i4>2</vt:i4>
      </vt:variant>
      <vt:variant>
        <vt:lpstr>幻灯片标题</vt:lpstr>
      </vt:variant>
      <vt:variant>
        <vt:i4>23</vt:i4>
      </vt:variant>
    </vt:vector>
  </HeadingPairs>
  <TitlesOfParts>
    <vt:vector size="44" baseType="lpstr">
      <vt:lpstr>Arial</vt:lpstr>
      <vt:lpstr>宋体</vt:lpstr>
      <vt:lpstr>Wingdings</vt:lpstr>
      <vt:lpstr>思源黑体 CN Medium</vt:lpstr>
      <vt:lpstr>黑体</vt:lpstr>
      <vt:lpstr>思源黑体 CN Regular</vt:lpstr>
      <vt:lpstr>思源黑体 CN Normal</vt:lpstr>
      <vt:lpstr>微软雅黑</vt:lpstr>
      <vt:lpstr>新宋体</vt:lpstr>
      <vt:lpstr>Calibri</vt:lpstr>
      <vt:lpstr>等线</vt:lpstr>
      <vt:lpstr>Wingdings</vt:lpstr>
      <vt:lpstr>Arial Unicode MS</vt:lpstr>
      <vt:lpstr>思源黑体 CN</vt:lpstr>
      <vt:lpstr>思源黑体</vt:lpstr>
      <vt:lpstr>楷体</vt:lpstr>
      <vt:lpstr>方正黑体简体</vt:lpstr>
      <vt:lpstr>Calibri Light</vt:lpstr>
      <vt:lpstr>思源黑体 CN</vt:lpstr>
      <vt:lpstr>Office 主题</vt:lpstr>
      <vt:lpstr>Office 主题​​</vt:lpstr>
      <vt:lpstr>新员工培训 人事管理制度</vt:lpstr>
      <vt:lpstr>目录</vt:lpstr>
      <vt:lpstr>目录</vt:lpstr>
      <vt:lpstr>PowerPoint 演示文稿</vt:lpstr>
      <vt:lpstr>PowerPoint 演示文稿</vt:lpstr>
      <vt:lpstr>PowerPoint 演示文稿</vt:lpstr>
      <vt:lpstr>PowerPoint 演示文稿</vt:lpstr>
      <vt:lpstr>PowerPoint 演示文稿</vt:lpstr>
      <vt:lpstr>目录</vt:lpstr>
      <vt:lpstr>PowerPoint 演示文稿</vt:lpstr>
      <vt:lpstr>PowerPoint 演示文稿</vt:lpstr>
      <vt:lpstr>目录</vt:lpstr>
      <vt:lpstr>PowerPoint 演示文稿</vt:lpstr>
      <vt:lpstr>PowerPoint 演示文稿</vt:lpstr>
      <vt:lpstr>PowerPoint 演示文稿</vt:lpstr>
      <vt:lpstr>PowerPoint 演示文稿</vt:lpstr>
      <vt:lpstr>PowerPoint 演示文稿</vt:lpstr>
      <vt:lpstr>目录</vt:lpstr>
      <vt:lpstr>PowerPoint 演示文稿</vt:lpstr>
      <vt:lpstr>目录</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MC</dc:creator>
  <cp:lastModifiedBy>晓丽丽</cp:lastModifiedBy>
  <cp:revision>382</cp:revision>
  <dcterms:created xsi:type="dcterms:W3CDTF">2017-09-25T06:45:00Z</dcterms:created>
  <dcterms:modified xsi:type="dcterms:W3CDTF">2026-02-28T08:37:38Z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2052-12.1.0.25225</vt:lpwstr>
  </property>
  <property fmtid="{D5CDD505-2E9C-101B-9397-08002B2CF9AE}" pid="3" name="ICV">
    <vt:lpwstr>4D76168D765A4D62A734A7C7DB89D367_12</vt:lpwstr>
  </property>
</Properties>
</file>